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4408" r:id="rId2"/>
    <p:sldMasterId id="2147484515" r:id="rId3"/>
  </p:sldMasterIdLst>
  <p:notesMasterIdLst>
    <p:notesMasterId r:id="rId215"/>
  </p:notesMasterIdLst>
  <p:sldIdLst>
    <p:sldId id="260" r:id="rId4"/>
    <p:sldId id="270" r:id="rId5"/>
    <p:sldId id="271" r:id="rId6"/>
    <p:sldId id="411" r:id="rId7"/>
    <p:sldId id="261" r:id="rId8"/>
    <p:sldId id="285" r:id="rId9"/>
    <p:sldId id="267" r:id="rId10"/>
    <p:sldId id="436" r:id="rId11"/>
    <p:sldId id="269" r:id="rId12"/>
    <p:sldId id="272" r:id="rId13"/>
    <p:sldId id="408" r:id="rId14"/>
    <p:sldId id="409" r:id="rId15"/>
    <p:sldId id="438" r:id="rId16"/>
    <p:sldId id="274" r:id="rId17"/>
    <p:sldId id="437" r:id="rId18"/>
    <p:sldId id="273" r:id="rId19"/>
    <p:sldId id="311" r:id="rId20"/>
    <p:sldId id="262" r:id="rId21"/>
    <p:sldId id="286" r:id="rId22"/>
    <p:sldId id="407" r:id="rId23"/>
    <p:sldId id="406" r:id="rId24"/>
    <p:sldId id="405" r:id="rId25"/>
    <p:sldId id="404" r:id="rId26"/>
    <p:sldId id="403" r:id="rId27"/>
    <p:sldId id="402" r:id="rId28"/>
    <p:sldId id="400" r:id="rId29"/>
    <p:sldId id="399" r:id="rId30"/>
    <p:sldId id="398" r:id="rId31"/>
    <p:sldId id="397" r:id="rId32"/>
    <p:sldId id="396" r:id="rId33"/>
    <p:sldId id="395" r:id="rId34"/>
    <p:sldId id="394" r:id="rId35"/>
    <p:sldId id="392" r:id="rId36"/>
    <p:sldId id="391" r:id="rId37"/>
    <p:sldId id="390" r:id="rId38"/>
    <p:sldId id="389" r:id="rId39"/>
    <p:sldId id="387" r:id="rId40"/>
    <p:sldId id="386" r:id="rId41"/>
    <p:sldId id="385" r:id="rId42"/>
    <p:sldId id="384" r:id="rId43"/>
    <p:sldId id="383" r:id="rId44"/>
    <p:sldId id="382" r:id="rId45"/>
    <p:sldId id="381" r:id="rId46"/>
    <p:sldId id="380" r:id="rId47"/>
    <p:sldId id="379" r:id="rId48"/>
    <p:sldId id="378" r:id="rId49"/>
    <p:sldId id="377" r:id="rId50"/>
    <p:sldId id="376" r:id="rId51"/>
    <p:sldId id="375" r:id="rId52"/>
    <p:sldId id="374" r:id="rId53"/>
    <p:sldId id="373" r:id="rId54"/>
    <p:sldId id="372" r:id="rId55"/>
    <p:sldId id="371" r:id="rId56"/>
    <p:sldId id="370" r:id="rId57"/>
    <p:sldId id="369" r:id="rId58"/>
    <p:sldId id="367" r:id="rId59"/>
    <p:sldId id="366" r:id="rId60"/>
    <p:sldId id="365" r:id="rId61"/>
    <p:sldId id="363" r:id="rId62"/>
    <p:sldId id="268" r:id="rId63"/>
    <p:sldId id="287" r:id="rId64"/>
    <p:sldId id="313" r:id="rId65"/>
    <p:sldId id="276" r:id="rId66"/>
    <p:sldId id="314" r:id="rId67"/>
    <p:sldId id="277" r:id="rId68"/>
    <p:sldId id="324" r:id="rId69"/>
    <p:sldId id="435" r:id="rId70"/>
    <p:sldId id="319" r:id="rId71"/>
    <p:sldId id="323" r:id="rId72"/>
    <p:sldId id="349" r:id="rId73"/>
    <p:sldId id="322" r:id="rId74"/>
    <p:sldId id="317" r:id="rId75"/>
    <p:sldId id="320" r:id="rId76"/>
    <p:sldId id="321" r:id="rId77"/>
    <p:sldId id="316" r:id="rId78"/>
    <p:sldId id="351" r:id="rId79"/>
    <p:sldId id="332" r:id="rId80"/>
    <p:sldId id="336" r:id="rId81"/>
    <p:sldId id="331" r:id="rId82"/>
    <p:sldId id="337" r:id="rId83"/>
    <p:sldId id="338" r:id="rId84"/>
    <p:sldId id="335" r:id="rId85"/>
    <p:sldId id="264" r:id="rId86"/>
    <p:sldId id="283" r:id="rId87"/>
    <p:sldId id="352" r:id="rId88"/>
    <p:sldId id="412" r:id="rId89"/>
    <p:sldId id="476" r:id="rId90"/>
    <p:sldId id="493" r:id="rId91"/>
    <p:sldId id="494" r:id="rId92"/>
    <p:sldId id="486" r:id="rId93"/>
    <p:sldId id="495" r:id="rId94"/>
    <p:sldId id="487" r:id="rId95"/>
    <p:sldId id="488" r:id="rId96"/>
    <p:sldId id="490" r:id="rId97"/>
    <p:sldId id="491" r:id="rId98"/>
    <p:sldId id="492" r:id="rId99"/>
    <p:sldId id="489" r:id="rId100"/>
    <p:sldId id="281" r:id="rId101"/>
    <p:sldId id="291" r:id="rId102"/>
    <p:sldId id="278" r:id="rId103"/>
    <p:sldId id="280" r:id="rId104"/>
    <p:sldId id="355" r:id="rId105"/>
    <p:sldId id="358" r:id="rId106"/>
    <p:sldId id="357" r:id="rId107"/>
    <p:sldId id="415" r:id="rId108"/>
    <p:sldId id="359" r:id="rId109"/>
    <p:sldId id="290" r:id="rId110"/>
    <p:sldId id="417" r:id="rId111"/>
    <p:sldId id="279" r:id="rId112"/>
    <p:sldId id="416" r:id="rId113"/>
    <p:sldId id="419" r:id="rId114"/>
    <p:sldId id="418" r:id="rId115"/>
    <p:sldId id="477" r:id="rId116"/>
    <p:sldId id="479" r:id="rId117"/>
    <p:sldId id="480" r:id="rId118"/>
    <p:sldId id="481" r:id="rId119"/>
    <p:sldId id="340" r:id="rId120"/>
    <p:sldId id="346" r:id="rId121"/>
    <p:sldId id="295" r:id="rId122"/>
    <p:sldId id="347" r:id="rId123"/>
    <p:sldId id="360" r:id="rId124"/>
    <p:sldId id="348" r:id="rId125"/>
    <p:sldId id="341" r:id="rId126"/>
    <p:sldId id="298" r:id="rId127"/>
    <p:sldId id="299" r:id="rId128"/>
    <p:sldId id="304" r:id="rId129"/>
    <p:sldId id="421" r:id="rId130"/>
    <p:sldId id="305" r:id="rId131"/>
    <p:sldId id="420" r:id="rId132"/>
    <p:sldId id="300" r:id="rId133"/>
    <p:sldId id="301" r:id="rId134"/>
    <p:sldId id="423" r:id="rId135"/>
    <p:sldId id="302" r:id="rId136"/>
    <p:sldId id="482" r:id="rId137"/>
    <p:sldId id="483" r:id="rId138"/>
    <p:sldId id="485" r:id="rId139"/>
    <p:sldId id="339" r:id="rId140"/>
    <p:sldId id="434" r:id="rId141"/>
    <p:sldId id="428" r:id="rId142"/>
    <p:sldId id="429" r:id="rId143"/>
    <p:sldId id="433" r:id="rId144"/>
    <p:sldId id="343" r:id="rId145"/>
    <p:sldId id="345" r:id="rId146"/>
    <p:sldId id="484" r:id="rId147"/>
    <p:sldId id="424" r:id="rId148"/>
    <p:sldId id="342" r:id="rId149"/>
    <p:sldId id="344" r:id="rId150"/>
    <p:sldId id="425" r:id="rId151"/>
    <p:sldId id="361" r:id="rId152"/>
    <p:sldId id="362" r:id="rId153"/>
    <p:sldId id="312" r:id="rId154"/>
    <p:sldId id="426" r:id="rId155"/>
    <p:sldId id="427" r:id="rId156"/>
    <p:sldId id="422" r:id="rId157"/>
    <p:sldId id="258" r:id="rId158"/>
    <p:sldId id="259" r:id="rId159"/>
    <p:sldId id="439" r:id="rId160"/>
    <p:sldId id="275" r:id="rId161"/>
    <p:sldId id="440" r:id="rId162"/>
    <p:sldId id="266" r:id="rId163"/>
    <p:sldId id="441" r:id="rId164"/>
    <p:sldId id="442" r:id="rId165"/>
    <p:sldId id="443" r:id="rId166"/>
    <p:sldId id="306" r:id="rId167"/>
    <p:sldId id="444" r:id="rId168"/>
    <p:sldId id="445" r:id="rId169"/>
    <p:sldId id="297" r:id="rId170"/>
    <p:sldId id="446" r:id="rId171"/>
    <p:sldId id="447" r:id="rId172"/>
    <p:sldId id="307" r:id="rId173"/>
    <p:sldId id="448" r:id="rId174"/>
    <p:sldId id="292" r:id="rId175"/>
    <p:sldId id="449" r:id="rId176"/>
    <p:sldId id="308" r:id="rId177"/>
    <p:sldId id="294" r:id="rId178"/>
    <p:sldId id="296" r:id="rId179"/>
    <p:sldId id="309" r:id="rId180"/>
    <p:sldId id="310" r:id="rId181"/>
    <p:sldId id="450" r:id="rId182"/>
    <p:sldId id="451" r:id="rId183"/>
    <p:sldId id="256" r:id="rId184"/>
    <p:sldId id="452" r:id="rId185"/>
    <p:sldId id="453" r:id="rId186"/>
    <p:sldId id="454" r:id="rId187"/>
    <p:sldId id="293" r:id="rId188"/>
    <p:sldId id="455" r:id="rId189"/>
    <p:sldId id="456" r:id="rId190"/>
    <p:sldId id="303" r:id="rId191"/>
    <p:sldId id="457" r:id="rId192"/>
    <p:sldId id="458" r:id="rId193"/>
    <p:sldId id="459" r:id="rId194"/>
    <p:sldId id="460" r:id="rId195"/>
    <p:sldId id="461" r:id="rId196"/>
    <p:sldId id="462" r:id="rId197"/>
    <p:sldId id="463" r:id="rId198"/>
    <p:sldId id="318" r:id="rId199"/>
    <p:sldId id="464" r:id="rId200"/>
    <p:sldId id="465" r:id="rId201"/>
    <p:sldId id="466" r:id="rId202"/>
    <p:sldId id="467" r:id="rId203"/>
    <p:sldId id="468" r:id="rId204"/>
    <p:sldId id="469" r:id="rId205"/>
    <p:sldId id="325" r:id="rId206"/>
    <p:sldId id="470" r:id="rId207"/>
    <p:sldId id="327" r:id="rId208"/>
    <p:sldId id="471" r:id="rId209"/>
    <p:sldId id="472" r:id="rId210"/>
    <p:sldId id="330" r:id="rId211"/>
    <p:sldId id="473" r:id="rId212"/>
    <p:sldId id="474" r:id="rId213"/>
    <p:sldId id="333" r:id="rId214"/>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6132"/>
  </p:normalViewPr>
  <p:slideViewPr>
    <p:cSldViewPr snapToGrid="0">
      <p:cViewPr varScale="1">
        <p:scale>
          <a:sx n="121" d="100"/>
          <a:sy n="121" d="100"/>
        </p:scale>
        <p:origin x="4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presProps" Target="presProps.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viewProps" Target="viewProps.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theme" Target="theme/theme1.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tableStyles" Target="tableStyles.xml"/><Relationship Id="rId3" Type="http://schemas.openxmlformats.org/officeDocument/2006/relationships/slideMaster" Target="slideMasters/slideMaster3.xml"/><Relationship Id="rId214" Type="http://schemas.openxmlformats.org/officeDocument/2006/relationships/slide" Target="slides/slide21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notesMaster" Target="notesMasters/notesMaster1.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86AA7B-B013-41B2-9773-2569F17D487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7B59C32A-8C4B-4922-8E9E-45FC8C477AAF}">
      <dgm:prSet phldrT="[Text]"/>
      <dgm:spPr/>
      <dgm:t>
        <a:bodyPr/>
        <a:lstStyle/>
        <a:p>
          <a:r>
            <a:rPr lang="en-US"/>
            <a:t>Yams, responsable des données</a:t>
          </a:r>
        </a:p>
      </dgm:t>
    </dgm:pt>
    <dgm:pt modelId="{93AFA25C-EC32-4457-BA1D-BEF663092298}" type="parTrans" cxnId="{733C1932-E8FB-414D-8662-A55C1F48B063}">
      <dgm:prSet/>
      <dgm:spPr/>
      <dgm:t>
        <a:bodyPr/>
        <a:lstStyle/>
        <a:p>
          <a:endParaRPr lang="en-US"/>
        </a:p>
      </dgm:t>
    </dgm:pt>
    <dgm:pt modelId="{9926B5E7-9987-4EA4-A399-F783F7F8DD8A}" type="sibTrans" cxnId="{733C1932-E8FB-414D-8662-A55C1F48B063}">
      <dgm:prSet/>
      <dgm:spPr/>
      <dgm:t>
        <a:bodyPr/>
        <a:lstStyle/>
        <a:p>
          <a:endParaRPr lang="en-US"/>
        </a:p>
      </dgm:t>
    </dgm:pt>
    <dgm:pt modelId="{55880D6E-3712-452E-B2A1-736C3B46FE51}">
      <dgm:prSet phldrT="[Text]"/>
      <dgm:spPr/>
      <dgm:t>
        <a:bodyPr/>
        <a:lstStyle/>
        <a:p>
          <a:r>
            <a:rPr lang="en-US"/>
            <a:t>Conseillers techniques et partenaires</a:t>
          </a:r>
        </a:p>
      </dgm:t>
    </dgm:pt>
    <dgm:pt modelId="{9010BD59-9C8F-4424-87B4-D8B3CA10628D}" type="parTrans" cxnId="{49FA0D98-F675-4300-AD95-4FDEEAA1492F}">
      <dgm:prSet/>
      <dgm:spPr/>
      <dgm:t>
        <a:bodyPr/>
        <a:lstStyle/>
        <a:p>
          <a:endParaRPr lang="en-US"/>
        </a:p>
      </dgm:t>
    </dgm:pt>
    <dgm:pt modelId="{30B5E0BC-90FD-4DB6-8628-641F462ACF10}" type="sibTrans" cxnId="{49FA0D98-F675-4300-AD95-4FDEEAA1492F}">
      <dgm:prSet/>
      <dgm:spPr/>
      <dgm:t>
        <a:bodyPr/>
        <a:lstStyle/>
        <a:p>
          <a:endParaRPr lang="en-US"/>
        </a:p>
      </dgm:t>
    </dgm:pt>
    <dgm:pt modelId="{D18E1B68-3C68-4229-AF12-650DD9330A85}">
      <dgm:prSet phldrT="[Text]"/>
      <dgm:spPr/>
      <dgm:t>
        <a:bodyPr/>
        <a:lstStyle/>
        <a:p>
          <a:r>
            <a:rPr lang="en-US"/>
            <a:t>Université de Californie à Berkeley</a:t>
          </a:r>
        </a:p>
      </dgm:t>
    </dgm:pt>
    <dgm:pt modelId="{C19809CE-5147-4635-A229-1862E3FD09F3}" type="parTrans" cxnId="{9E482B10-6B4B-451A-A56E-6255ED34579C}">
      <dgm:prSet/>
      <dgm:spPr/>
      <dgm:t>
        <a:bodyPr/>
        <a:lstStyle/>
        <a:p>
          <a:endParaRPr lang="en-US"/>
        </a:p>
      </dgm:t>
    </dgm:pt>
    <dgm:pt modelId="{BF9A532A-FFE5-4A7E-A913-A43B01FDA646}" type="sibTrans" cxnId="{9E482B10-6B4B-451A-A56E-6255ED34579C}">
      <dgm:prSet/>
      <dgm:spPr/>
      <dgm:t>
        <a:bodyPr/>
        <a:lstStyle/>
        <a:p>
          <a:endParaRPr lang="en-US"/>
        </a:p>
      </dgm:t>
    </dgm:pt>
    <dgm:pt modelId="{A4FB6FA3-DDCA-46DD-9F9E-F496F0AECF24}">
      <dgm:prSet phldrT="[Text]"/>
      <dgm:spPr/>
      <dgm:t>
        <a:bodyPr/>
        <a:lstStyle/>
        <a:p>
          <a:r>
            <a:rPr lang="en-US"/>
            <a:t>Casey Breen, candidate au </a:t>
          </a:r>
          <a:r>
            <a:rPr lang="en-US" err="1"/>
            <a:t>doctorat</a:t>
          </a:r>
        </a:p>
      </dgm:t>
    </dgm:pt>
    <dgm:pt modelId="{4E4672FC-BFDF-4B6B-AB64-46C6EAAB0652}" type="parTrans" cxnId="{C1B4A97F-967D-4D9F-8A10-2B16262E672E}">
      <dgm:prSet/>
      <dgm:spPr/>
      <dgm:t>
        <a:bodyPr/>
        <a:lstStyle/>
        <a:p>
          <a:endParaRPr lang="en-US"/>
        </a:p>
      </dgm:t>
    </dgm:pt>
    <dgm:pt modelId="{17A1E8B0-2FB0-4199-AB32-8865FE15BBCE}" type="sibTrans" cxnId="{C1B4A97F-967D-4D9F-8A10-2B16262E672E}">
      <dgm:prSet/>
      <dgm:spPr/>
      <dgm:t>
        <a:bodyPr/>
        <a:lstStyle/>
        <a:p>
          <a:endParaRPr lang="en-US"/>
        </a:p>
      </dgm:t>
    </dgm:pt>
    <dgm:pt modelId="{B580B619-F81D-442F-9D81-F152CB70D691}">
      <dgm:prSet phldrT="[Text]"/>
      <dgm:spPr/>
      <dgm:t>
        <a:bodyPr/>
        <a:lstStyle/>
        <a:p>
          <a:r>
            <a:rPr lang="en-US"/>
            <a:t>Dr. Dennis Feehan</a:t>
          </a:r>
        </a:p>
      </dgm:t>
    </dgm:pt>
    <dgm:pt modelId="{CE68196E-9D28-460D-B9F5-3A58713DF56D}" type="parTrans" cxnId="{1C6C9C9C-9BEE-4497-8369-175118A1BABF}">
      <dgm:prSet/>
      <dgm:spPr/>
      <dgm:t>
        <a:bodyPr/>
        <a:lstStyle/>
        <a:p>
          <a:endParaRPr lang="en-US"/>
        </a:p>
      </dgm:t>
    </dgm:pt>
    <dgm:pt modelId="{384DDCE0-F149-4A88-8959-E459C3503592}" type="sibTrans" cxnId="{1C6C9C9C-9BEE-4497-8369-175118A1BABF}">
      <dgm:prSet/>
      <dgm:spPr/>
      <dgm:t>
        <a:bodyPr/>
        <a:lstStyle/>
        <a:p>
          <a:endParaRPr lang="en-US"/>
        </a:p>
      </dgm:t>
    </dgm:pt>
    <dgm:pt modelId="{E4DA3A0F-E3A6-4851-9BA7-7152CCD4CD26}">
      <dgm:prSet phldrT="[Text]"/>
      <dgm:spPr/>
      <dgm:t>
        <a:bodyPr/>
        <a:lstStyle/>
        <a:p>
          <a:r>
            <a:rPr lang="en-US"/>
            <a:t>Université de Kinshasha</a:t>
          </a:r>
        </a:p>
      </dgm:t>
    </dgm:pt>
    <dgm:pt modelId="{BA6293D6-B738-449A-AAAD-DAF43F63C52C}" type="parTrans" cxnId="{2871ECE3-3E4A-468D-820C-73CF7F00632E}">
      <dgm:prSet/>
      <dgm:spPr/>
      <dgm:t>
        <a:bodyPr/>
        <a:lstStyle/>
        <a:p>
          <a:endParaRPr lang="en-US"/>
        </a:p>
      </dgm:t>
    </dgm:pt>
    <dgm:pt modelId="{12B7A94D-61FC-447A-8F2A-3028479C600A}" type="sibTrans" cxnId="{2871ECE3-3E4A-468D-820C-73CF7F00632E}">
      <dgm:prSet/>
      <dgm:spPr/>
      <dgm:t>
        <a:bodyPr/>
        <a:lstStyle/>
        <a:p>
          <a:endParaRPr lang="en-US"/>
        </a:p>
      </dgm:t>
    </dgm:pt>
    <dgm:pt modelId="{E458173D-86F4-414F-8C38-61063B59941C}">
      <dgm:prSet phldrT="[Text]"/>
      <dgm:spPr/>
      <dgm:t>
        <a:bodyPr/>
        <a:lstStyle/>
        <a:p>
          <a:r>
            <a:rPr lang="en-US"/>
            <a:t>Dr. Stephen Ahuka</a:t>
          </a:r>
        </a:p>
      </dgm:t>
    </dgm:pt>
    <dgm:pt modelId="{8E0B2C2F-DA52-4121-B82F-63DFF5BC7275}" type="parTrans" cxnId="{0D34FCEB-A61A-4869-9C32-8C40C2B510FB}">
      <dgm:prSet/>
      <dgm:spPr/>
      <dgm:t>
        <a:bodyPr/>
        <a:lstStyle/>
        <a:p>
          <a:endParaRPr lang="en-US"/>
        </a:p>
      </dgm:t>
    </dgm:pt>
    <dgm:pt modelId="{FA468C58-3707-42D7-AF37-72B75EA84B19}" type="sibTrans" cxnId="{0D34FCEB-A61A-4869-9C32-8C40C2B510FB}">
      <dgm:prSet/>
      <dgm:spPr/>
      <dgm:t>
        <a:bodyPr/>
        <a:lstStyle/>
        <a:p>
          <a:endParaRPr lang="en-US"/>
        </a:p>
      </dgm:t>
    </dgm:pt>
    <dgm:pt modelId="{2ABC1396-B205-4B35-BAD0-92EDCEA4F6B8}">
      <dgm:prSet phldrT="[Text]"/>
      <dgm:spPr/>
      <dgm:t>
        <a:bodyPr/>
        <a:lstStyle/>
        <a:p>
          <a:r>
            <a:rPr lang="en-US"/>
            <a:t>Université de Genève</a:t>
          </a:r>
        </a:p>
      </dgm:t>
    </dgm:pt>
    <dgm:pt modelId="{7DB7579A-A6BF-4C91-B969-261164E9E594}" type="parTrans" cxnId="{A6B12112-BD81-44D8-9778-DBA3E51A4D0A}">
      <dgm:prSet/>
      <dgm:spPr/>
      <dgm:t>
        <a:bodyPr/>
        <a:lstStyle/>
        <a:p>
          <a:endParaRPr lang="en-US"/>
        </a:p>
      </dgm:t>
    </dgm:pt>
    <dgm:pt modelId="{C6B128D4-69AA-4087-8828-F945113AAC59}" type="sibTrans" cxnId="{A6B12112-BD81-44D8-9778-DBA3E51A4D0A}">
      <dgm:prSet/>
      <dgm:spPr/>
      <dgm:t>
        <a:bodyPr/>
        <a:lstStyle/>
        <a:p>
          <a:endParaRPr lang="en-US"/>
        </a:p>
      </dgm:t>
    </dgm:pt>
    <dgm:pt modelId="{850B896F-4BBC-46E8-823E-913F1A810246}">
      <dgm:prSet phldrT="[Text]"/>
      <dgm:spPr/>
      <dgm:t>
        <a:bodyPr/>
        <a:lstStyle/>
        <a:p>
          <a:r>
            <a:rPr lang="en-US"/>
            <a:t>Dr Jonathan Polonsky, épidémiologiste</a:t>
          </a:r>
        </a:p>
      </dgm:t>
    </dgm:pt>
    <dgm:pt modelId="{B84D5306-2F51-473C-A723-B68778DCBB0C}" type="parTrans" cxnId="{65401959-3DC8-4C97-A00E-12AC94248E51}">
      <dgm:prSet/>
      <dgm:spPr/>
      <dgm:t>
        <a:bodyPr/>
        <a:lstStyle/>
        <a:p>
          <a:endParaRPr lang="en-US"/>
        </a:p>
      </dgm:t>
    </dgm:pt>
    <dgm:pt modelId="{7782EA63-18FB-4A86-B0EC-5DF94ADBBD5B}" type="sibTrans" cxnId="{65401959-3DC8-4C97-A00E-12AC94248E51}">
      <dgm:prSet/>
      <dgm:spPr/>
      <dgm:t>
        <a:bodyPr/>
        <a:lstStyle/>
        <a:p>
          <a:endParaRPr lang="en-US"/>
        </a:p>
      </dgm:t>
    </dgm:pt>
    <dgm:pt modelId="{3F9CB0E1-B914-4579-9068-DE0DAF0062CC}">
      <dgm:prSet phldrT="[Text]"/>
      <dgm:spPr/>
      <dgm:t>
        <a:bodyPr/>
        <a:lstStyle/>
        <a:p>
          <a:r>
            <a:rPr lang="en-US"/>
            <a:t>Anny</a:t>
          </a:r>
        </a:p>
      </dgm:t>
    </dgm:pt>
    <dgm:pt modelId="{DDD764B4-A08E-4D46-8719-9B725AAF2621}" type="parTrans" cxnId="{F9AEE98C-E01B-44A0-B1BA-8EEE99DE50AE}">
      <dgm:prSet/>
      <dgm:spPr/>
      <dgm:t>
        <a:bodyPr/>
        <a:lstStyle/>
        <a:p>
          <a:endParaRPr lang="en-US"/>
        </a:p>
      </dgm:t>
    </dgm:pt>
    <dgm:pt modelId="{05967A83-271B-4C59-9C8E-8283D3A32534}" type="sibTrans" cxnId="{F9AEE98C-E01B-44A0-B1BA-8EEE99DE50AE}">
      <dgm:prSet/>
      <dgm:spPr/>
      <dgm:t>
        <a:bodyPr/>
        <a:lstStyle/>
        <a:p>
          <a:endParaRPr lang="en-US"/>
        </a:p>
      </dgm:t>
    </dgm:pt>
    <dgm:pt modelId="{3E72670E-D263-4F4A-9269-CCE5F530A228}">
      <dgm:prSet phldrT="[Text]"/>
      <dgm:spPr/>
      <dgm:t>
        <a:bodyPr/>
        <a:lstStyle/>
        <a:p>
          <a:r>
            <a:rPr lang="en-US"/>
            <a:t>L'équipe de REACH RDC</a:t>
          </a:r>
        </a:p>
      </dgm:t>
    </dgm:pt>
    <dgm:pt modelId="{35579D90-7F19-443A-9CDF-0ED019DAE454}" type="parTrans" cxnId="{A5ACCBA2-16CC-4FBC-A045-F55E66CEBEEB}">
      <dgm:prSet/>
      <dgm:spPr/>
      <dgm:t>
        <a:bodyPr/>
        <a:lstStyle/>
        <a:p>
          <a:endParaRPr lang="en-US"/>
        </a:p>
      </dgm:t>
    </dgm:pt>
    <dgm:pt modelId="{ACF45140-AA8C-4532-B4CF-D979EFEB3935}" type="sibTrans" cxnId="{A5ACCBA2-16CC-4FBC-A045-F55E66CEBEEB}">
      <dgm:prSet/>
      <dgm:spPr/>
      <dgm:t>
        <a:bodyPr/>
        <a:lstStyle/>
        <a:p>
          <a:endParaRPr lang="en-US"/>
        </a:p>
      </dgm:t>
    </dgm:pt>
    <dgm:pt modelId="{89CFF2F9-95F8-40B5-9006-A5B93730B187}">
      <dgm:prSet phldrT="[Text]"/>
      <dgm:spPr/>
      <dgm:t>
        <a:bodyPr/>
        <a:lstStyle/>
        <a:p>
          <a:r>
            <a:rPr lang="en-US" err="1"/>
            <a:t>Fiston</a:t>
          </a:r>
          <a:endParaRPr lang="en-US"/>
        </a:p>
      </dgm:t>
    </dgm:pt>
    <dgm:pt modelId="{A88BBB85-5BBE-4676-ADE9-64046D50B87B}" type="parTrans" cxnId="{54A716E5-54DB-401E-BCC1-5CBB1C16AB8C}">
      <dgm:prSet/>
      <dgm:spPr/>
      <dgm:t>
        <a:bodyPr/>
        <a:lstStyle/>
        <a:p>
          <a:endParaRPr lang="en-US"/>
        </a:p>
      </dgm:t>
    </dgm:pt>
    <dgm:pt modelId="{7B2ED6F2-90E5-420E-8E62-00E82A03BB16}" type="sibTrans" cxnId="{54A716E5-54DB-401E-BCC1-5CBB1C16AB8C}">
      <dgm:prSet/>
      <dgm:spPr/>
      <dgm:t>
        <a:bodyPr/>
        <a:lstStyle/>
        <a:p>
          <a:endParaRPr lang="en-US"/>
        </a:p>
      </dgm:t>
    </dgm:pt>
    <dgm:pt modelId="{79A2184C-6FB0-4FA1-A25B-B0A17003D4BA}">
      <dgm:prSet phldrT="[Text]"/>
      <dgm:spPr/>
      <dgm:t>
        <a:bodyPr/>
        <a:lstStyle/>
        <a:p>
          <a:r>
            <a:rPr lang="en-US"/>
            <a:t>IMPACT/REACH</a:t>
          </a:r>
        </a:p>
      </dgm:t>
    </dgm:pt>
    <dgm:pt modelId="{ED9DCE4A-8282-4D81-9F3E-D1208D16A49F}" type="parTrans" cxnId="{8B0E9050-D322-4E59-822D-B465E5B5522E}">
      <dgm:prSet/>
      <dgm:spPr/>
      <dgm:t>
        <a:bodyPr/>
        <a:lstStyle/>
        <a:p>
          <a:endParaRPr lang="en-US"/>
        </a:p>
      </dgm:t>
    </dgm:pt>
    <dgm:pt modelId="{207FAD61-40D4-489E-9B87-8F09C79ED02B}" type="sibTrans" cxnId="{8B0E9050-D322-4E59-822D-B465E5B5522E}">
      <dgm:prSet/>
      <dgm:spPr/>
      <dgm:t>
        <a:bodyPr/>
        <a:lstStyle/>
        <a:p>
          <a:endParaRPr lang="en-US"/>
        </a:p>
      </dgm:t>
    </dgm:pt>
    <dgm:pt modelId="{9B797CCB-13DF-463E-BCD6-D61078038BE0}">
      <dgm:prSet phldrT="[Text]"/>
      <dgm:spPr/>
      <dgm:t>
        <a:bodyPr/>
        <a:lstStyle/>
        <a:p>
          <a:r>
            <a:rPr lang="en-US"/>
            <a:t>Saeed Rahman, Nutrition et santé mondiales</a:t>
          </a:r>
        </a:p>
      </dgm:t>
    </dgm:pt>
    <dgm:pt modelId="{FB423BF1-4194-42EA-942E-CF89FEF98828}" type="parTrans" cxnId="{2D6CB21A-787E-4EA5-B1E2-E4A865D2C771}">
      <dgm:prSet/>
      <dgm:spPr/>
      <dgm:t>
        <a:bodyPr/>
        <a:lstStyle/>
        <a:p>
          <a:endParaRPr lang="en-US"/>
        </a:p>
      </dgm:t>
    </dgm:pt>
    <dgm:pt modelId="{C20732C7-5D25-49E2-8680-628E496285F9}" type="sibTrans" cxnId="{2D6CB21A-787E-4EA5-B1E2-E4A865D2C771}">
      <dgm:prSet/>
      <dgm:spPr/>
      <dgm:t>
        <a:bodyPr/>
        <a:lstStyle/>
        <a:p>
          <a:endParaRPr lang="en-US"/>
        </a:p>
      </dgm:t>
    </dgm:pt>
    <dgm:pt modelId="{948E6114-897A-4EA4-BAB3-6D8D0187B961}">
      <dgm:prSet phldrT="[Text]"/>
      <dgm:spPr/>
      <dgm:t>
        <a:bodyPr/>
        <a:lstStyle/>
        <a:p>
          <a:r>
            <a:rPr lang="en-US"/>
            <a:t>Joeri Smits, spécialiste des données du siège </a:t>
          </a:r>
        </a:p>
      </dgm:t>
    </dgm:pt>
    <dgm:pt modelId="{92569697-684F-4B71-847E-7E113B230C93}" type="parTrans" cxnId="{54ADC503-894C-4593-BE03-1EACF0F32E85}">
      <dgm:prSet/>
      <dgm:spPr/>
      <dgm:t>
        <a:bodyPr/>
        <a:lstStyle/>
        <a:p>
          <a:endParaRPr lang="en-US"/>
        </a:p>
      </dgm:t>
    </dgm:pt>
    <dgm:pt modelId="{CAE7D5F2-32A5-4F13-912B-27DF366F8CB5}" type="sibTrans" cxnId="{54ADC503-894C-4593-BE03-1EACF0F32E85}">
      <dgm:prSet/>
      <dgm:spPr/>
      <dgm:t>
        <a:bodyPr/>
        <a:lstStyle/>
        <a:p>
          <a:endParaRPr lang="en-US"/>
        </a:p>
      </dgm:t>
    </dgm:pt>
    <dgm:pt modelId="{71B12AA8-8DF3-4026-B813-2A2487FF17A8}">
      <dgm:prSet phldrT="[Text]"/>
      <dgm:spPr/>
      <dgm:t>
        <a:bodyPr/>
        <a:lstStyle/>
        <a:p>
          <a:r>
            <a:rPr lang="en-US"/>
            <a:t>Énumérateurs</a:t>
          </a:r>
        </a:p>
      </dgm:t>
    </dgm:pt>
    <dgm:pt modelId="{30634AA2-881A-493B-B619-D92BD5667911}" type="parTrans" cxnId="{B12905B4-608D-4DC1-8351-B4478C0DDE20}">
      <dgm:prSet/>
      <dgm:spPr/>
      <dgm:t>
        <a:bodyPr/>
        <a:lstStyle/>
        <a:p>
          <a:endParaRPr lang="en-US"/>
        </a:p>
      </dgm:t>
    </dgm:pt>
    <dgm:pt modelId="{37624EC8-86B0-4C8E-9829-89CA00F5A842}" type="sibTrans" cxnId="{B12905B4-608D-4DC1-8351-B4478C0DDE20}">
      <dgm:prSet/>
      <dgm:spPr/>
      <dgm:t>
        <a:bodyPr/>
        <a:lstStyle/>
        <a:p>
          <a:endParaRPr lang="en-US"/>
        </a:p>
      </dgm:t>
    </dgm:pt>
    <dgm:pt modelId="{9C7206E7-C12E-4601-A8A4-DD688086D4B2}">
      <dgm:prSet phldrT="[Text]"/>
      <dgm:spPr/>
      <dgm:t>
        <a:bodyPr/>
        <a:lstStyle/>
        <a:p>
          <a:r>
            <a:rPr lang="en-US"/>
            <a:t>Énumérateurs</a:t>
          </a:r>
        </a:p>
      </dgm:t>
    </dgm:pt>
    <dgm:pt modelId="{E219E82F-6820-424D-9D6F-1420DEB4632C}" type="parTrans" cxnId="{6CA62F23-E04A-4A80-BC65-19F37E407C8B}">
      <dgm:prSet/>
      <dgm:spPr/>
      <dgm:t>
        <a:bodyPr/>
        <a:lstStyle/>
        <a:p>
          <a:endParaRPr lang="en-US"/>
        </a:p>
      </dgm:t>
    </dgm:pt>
    <dgm:pt modelId="{1D99DD79-883F-4B69-A8D9-A66259E523A4}" type="sibTrans" cxnId="{6CA62F23-E04A-4A80-BC65-19F37E407C8B}">
      <dgm:prSet/>
      <dgm:spPr/>
      <dgm:t>
        <a:bodyPr/>
        <a:lstStyle/>
        <a:p>
          <a:endParaRPr lang="en-US"/>
        </a:p>
      </dgm:t>
    </dgm:pt>
    <dgm:pt modelId="{F40AEF06-2F35-42C5-AAB4-E31271A1B1D6}">
      <dgm:prSet phldrT="[Text]"/>
      <dgm:spPr/>
      <dgm:t>
        <a:bodyPr/>
        <a:lstStyle/>
        <a:p>
          <a:r>
            <a:rPr lang="en-US"/>
            <a:t>Christina Kay</a:t>
          </a:r>
        </a:p>
      </dgm:t>
    </dgm:pt>
    <dgm:pt modelId="{68FAD1F2-9122-409B-8BC9-F6828D6C2889}" type="parTrans" cxnId="{0E37CCE6-7192-4A2E-8BBB-81DA01AADE66}">
      <dgm:prSet/>
      <dgm:spPr/>
      <dgm:t>
        <a:bodyPr/>
        <a:lstStyle/>
        <a:p>
          <a:endParaRPr lang="en-US"/>
        </a:p>
      </dgm:t>
    </dgm:pt>
    <dgm:pt modelId="{6CA0C94E-1600-4C3C-AB75-6065D6D9E9F0}" type="sibTrans" cxnId="{0E37CCE6-7192-4A2E-8BBB-81DA01AADE66}">
      <dgm:prSet/>
      <dgm:spPr/>
      <dgm:t>
        <a:bodyPr/>
        <a:lstStyle/>
        <a:p>
          <a:endParaRPr lang="en-US"/>
        </a:p>
      </dgm:t>
    </dgm:pt>
    <dgm:pt modelId="{FC5CED89-7994-4DA8-89FE-A8BBD1697707}" type="pres">
      <dgm:prSet presAssocID="{CC86AA7B-B013-41B2-9773-2569F17D487A}" presName="hierChild1" presStyleCnt="0">
        <dgm:presLayoutVars>
          <dgm:orgChart val="1"/>
          <dgm:chPref val="1"/>
          <dgm:dir/>
          <dgm:animOne val="branch"/>
          <dgm:animLvl val="lvl"/>
          <dgm:resizeHandles/>
        </dgm:presLayoutVars>
      </dgm:prSet>
      <dgm:spPr/>
    </dgm:pt>
    <dgm:pt modelId="{70E48ECB-3FB9-4882-84DC-2482826C9608}" type="pres">
      <dgm:prSet presAssocID="{3E72670E-D263-4F4A-9269-CCE5F530A228}" presName="hierRoot1" presStyleCnt="0">
        <dgm:presLayoutVars>
          <dgm:hierBranch val="init"/>
        </dgm:presLayoutVars>
      </dgm:prSet>
      <dgm:spPr/>
    </dgm:pt>
    <dgm:pt modelId="{367A4080-CBCF-4C37-AC06-202524B28437}" type="pres">
      <dgm:prSet presAssocID="{3E72670E-D263-4F4A-9269-CCE5F530A228}" presName="rootComposite1" presStyleCnt="0"/>
      <dgm:spPr/>
    </dgm:pt>
    <dgm:pt modelId="{D2705B64-8998-4198-BABF-AF93A3CCC218}" type="pres">
      <dgm:prSet presAssocID="{3E72670E-D263-4F4A-9269-CCE5F530A228}" presName="rootText1" presStyleLbl="node0" presStyleIdx="0" presStyleCnt="3">
        <dgm:presLayoutVars>
          <dgm:chPref val="3"/>
        </dgm:presLayoutVars>
      </dgm:prSet>
      <dgm:spPr/>
    </dgm:pt>
    <dgm:pt modelId="{787DCD88-5491-4162-AE7F-A9DB9C3F2A26}" type="pres">
      <dgm:prSet presAssocID="{3E72670E-D263-4F4A-9269-CCE5F530A228}" presName="rootConnector1" presStyleLbl="node1" presStyleIdx="0" presStyleCnt="0"/>
      <dgm:spPr/>
    </dgm:pt>
    <dgm:pt modelId="{A738CE03-4EB8-457C-B07E-25135E00D8AC}" type="pres">
      <dgm:prSet presAssocID="{3E72670E-D263-4F4A-9269-CCE5F530A228}" presName="hierChild2" presStyleCnt="0"/>
      <dgm:spPr/>
    </dgm:pt>
    <dgm:pt modelId="{F692FE81-E49D-434C-88C1-B475C84FE0AC}" type="pres">
      <dgm:prSet presAssocID="{93AFA25C-EC32-4457-BA1D-BEF663092298}" presName="Name37" presStyleLbl="parChTrans1D2" presStyleIdx="0" presStyleCnt="7"/>
      <dgm:spPr/>
    </dgm:pt>
    <dgm:pt modelId="{CACCCCFA-9B7C-46BC-9347-F38B9BBA8B47}" type="pres">
      <dgm:prSet presAssocID="{7B59C32A-8C4B-4922-8E9E-45FC8C477AAF}" presName="hierRoot2" presStyleCnt="0">
        <dgm:presLayoutVars>
          <dgm:hierBranch val="init"/>
        </dgm:presLayoutVars>
      </dgm:prSet>
      <dgm:spPr/>
    </dgm:pt>
    <dgm:pt modelId="{2910783F-6331-4814-AD87-A142F2F36E75}" type="pres">
      <dgm:prSet presAssocID="{7B59C32A-8C4B-4922-8E9E-45FC8C477AAF}" presName="rootComposite" presStyleCnt="0"/>
      <dgm:spPr/>
    </dgm:pt>
    <dgm:pt modelId="{DEA0AA33-1C30-4480-9041-44C0F5702690}" type="pres">
      <dgm:prSet presAssocID="{7B59C32A-8C4B-4922-8E9E-45FC8C477AAF}" presName="rootText" presStyleLbl="node2" presStyleIdx="0" presStyleCnt="7">
        <dgm:presLayoutVars>
          <dgm:chPref val="3"/>
        </dgm:presLayoutVars>
      </dgm:prSet>
      <dgm:spPr/>
    </dgm:pt>
    <dgm:pt modelId="{D9315CE4-3887-4EDD-8F17-6816A65F804D}" type="pres">
      <dgm:prSet presAssocID="{7B59C32A-8C4B-4922-8E9E-45FC8C477AAF}" presName="rootConnector" presStyleLbl="node2" presStyleIdx="0" presStyleCnt="7"/>
      <dgm:spPr/>
    </dgm:pt>
    <dgm:pt modelId="{BE5517C0-D30D-4BD2-B5A8-F6F3CFF6031C}" type="pres">
      <dgm:prSet presAssocID="{7B59C32A-8C4B-4922-8E9E-45FC8C477AAF}" presName="hierChild4" presStyleCnt="0"/>
      <dgm:spPr/>
    </dgm:pt>
    <dgm:pt modelId="{A951EED3-863F-49FE-9CEA-4A94AC028757}" type="pres">
      <dgm:prSet presAssocID="{7B59C32A-8C4B-4922-8E9E-45FC8C477AAF}" presName="hierChild5" presStyleCnt="0"/>
      <dgm:spPr/>
    </dgm:pt>
    <dgm:pt modelId="{6D857FA7-97F9-4EB7-B4F0-512D520624A4}" type="pres">
      <dgm:prSet presAssocID="{68FAD1F2-9122-409B-8BC9-F6828D6C2889}" presName="Name37" presStyleLbl="parChTrans1D2" presStyleIdx="1" presStyleCnt="7"/>
      <dgm:spPr/>
    </dgm:pt>
    <dgm:pt modelId="{4C6025B2-2913-4C09-A99E-59456EC0B3BD}" type="pres">
      <dgm:prSet presAssocID="{F40AEF06-2F35-42C5-AAB4-E31271A1B1D6}" presName="hierRoot2" presStyleCnt="0">
        <dgm:presLayoutVars>
          <dgm:hierBranch val="init"/>
        </dgm:presLayoutVars>
      </dgm:prSet>
      <dgm:spPr/>
    </dgm:pt>
    <dgm:pt modelId="{5D43763D-97AA-4EEC-8865-3AD3A3798949}" type="pres">
      <dgm:prSet presAssocID="{F40AEF06-2F35-42C5-AAB4-E31271A1B1D6}" presName="rootComposite" presStyleCnt="0"/>
      <dgm:spPr/>
    </dgm:pt>
    <dgm:pt modelId="{329C39B6-D5BF-4A45-8A4F-4DC15CB36575}" type="pres">
      <dgm:prSet presAssocID="{F40AEF06-2F35-42C5-AAB4-E31271A1B1D6}" presName="rootText" presStyleLbl="node2" presStyleIdx="1" presStyleCnt="7">
        <dgm:presLayoutVars>
          <dgm:chPref val="3"/>
        </dgm:presLayoutVars>
      </dgm:prSet>
      <dgm:spPr/>
    </dgm:pt>
    <dgm:pt modelId="{602CD962-9467-4BBB-B642-463D910AACA2}" type="pres">
      <dgm:prSet presAssocID="{F40AEF06-2F35-42C5-AAB4-E31271A1B1D6}" presName="rootConnector" presStyleLbl="node2" presStyleIdx="1" presStyleCnt="7"/>
      <dgm:spPr/>
    </dgm:pt>
    <dgm:pt modelId="{0BA425CE-39F5-4964-B3DE-A2DE5B150C68}" type="pres">
      <dgm:prSet presAssocID="{F40AEF06-2F35-42C5-AAB4-E31271A1B1D6}" presName="hierChild4" presStyleCnt="0"/>
      <dgm:spPr/>
    </dgm:pt>
    <dgm:pt modelId="{87119B01-0AB0-4B81-8E45-50BDD5263E67}" type="pres">
      <dgm:prSet presAssocID="{A88BBB85-5BBE-4676-ADE9-64046D50B87B}" presName="Name37" presStyleLbl="parChTrans1D3" presStyleIdx="0" presStyleCnt="6"/>
      <dgm:spPr/>
    </dgm:pt>
    <dgm:pt modelId="{08663191-9B14-4858-BAD8-157D352D6899}" type="pres">
      <dgm:prSet presAssocID="{89CFF2F9-95F8-40B5-9006-A5B93730B187}" presName="hierRoot2" presStyleCnt="0">
        <dgm:presLayoutVars>
          <dgm:hierBranch val="init"/>
        </dgm:presLayoutVars>
      </dgm:prSet>
      <dgm:spPr/>
    </dgm:pt>
    <dgm:pt modelId="{9BB509FD-047E-4636-BE35-E247A38BD9A8}" type="pres">
      <dgm:prSet presAssocID="{89CFF2F9-95F8-40B5-9006-A5B93730B187}" presName="rootComposite" presStyleCnt="0"/>
      <dgm:spPr/>
    </dgm:pt>
    <dgm:pt modelId="{5D8D6896-56F0-4073-BEDB-B5A818629CB1}" type="pres">
      <dgm:prSet presAssocID="{89CFF2F9-95F8-40B5-9006-A5B93730B187}" presName="rootText" presStyleLbl="node3" presStyleIdx="0" presStyleCnt="6">
        <dgm:presLayoutVars>
          <dgm:chPref val="3"/>
        </dgm:presLayoutVars>
      </dgm:prSet>
      <dgm:spPr/>
    </dgm:pt>
    <dgm:pt modelId="{438FC88C-AC0C-4413-B9AE-FDF747FD1C3F}" type="pres">
      <dgm:prSet presAssocID="{89CFF2F9-95F8-40B5-9006-A5B93730B187}" presName="rootConnector" presStyleLbl="node3" presStyleIdx="0" presStyleCnt="6"/>
      <dgm:spPr/>
    </dgm:pt>
    <dgm:pt modelId="{AB3E8EA6-834C-4DD6-8980-D28ED1F184B4}" type="pres">
      <dgm:prSet presAssocID="{89CFF2F9-95F8-40B5-9006-A5B93730B187}" presName="hierChild4" presStyleCnt="0"/>
      <dgm:spPr/>
    </dgm:pt>
    <dgm:pt modelId="{5086F081-109C-4131-A919-CFA89CC17384}" type="pres">
      <dgm:prSet presAssocID="{30634AA2-881A-493B-B619-D92BD5667911}" presName="Name37" presStyleLbl="parChTrans1D4" presStyleIdx="0" presStyleCnt="2"/>
      <dgm:spPr/>
    </dgm:pt>
    <dgm:pt modelId="{C62137AE-6D17-4AD9-A6C7-9B772054DC4E}" type="pres">
      <dgm:prSet presAssocID="{71B12AA8-8DF3-4026-B813-2A2487FF17A8}" presName="hierRoot2" presStyleCnt="0">
        <dgm:presLayoutVars>
          <dgm:hierBranch val="init"/>
        </dgm:presLayoutVars>
      </dgm:prSet>
      <dgm:spPr/>
    </dgm:pt>
    <dgm:pt modelId="{7B13B19A-5C35-4ECF-80DF-5C2A102CEF5A}" type="pres">
      <dgm:prSet presAssocID="{71B12AA8-8DF3-4026-B813-2A2487FF17A8}" presName="rootComposite" presStyleCnt="0"/>
      <dgm:spPr/>
    </dgm:pt>
    <dgm:pt modelId="{25381005-10B6-41E6-95D8-7903DF637E26}" type="pres">
      <dgm:prSet presAssocID="{71B12AA8-8DF3-4026-B813-2A2487FF17A8}" presName="rootText" presStyleLbl="node4" presStyleIdx="0" presStyleCnt="2">
        <dgm:presLayoutVars>
          <dgm:chPref val="3"/>
        </dgm:presLayoutVars>
      </dgm:prSet>
      <dgm:spPr/>
    </dgm:pt>
    <dgm:pt modelId="{277F9296-597C-4B5B-9F38-C5AC3B339132}" type="pres">
      <dgm:prSet presAssocID="{71B12AA8-8DF3-4026-B813-2A2487FF17A8}" presName="rootConnector" presStyleLbl="node4" presStyleIdx="0" presStyleCnt="2"/>
      <dgm:spPr/>
    </dgm:pt>
    <dgm:pt modelId="{936A7EB9-A3C6-44F3-8E46-8025F5362969}" type="pres">
      <dgm:prSet presAssocID="{71B12AA8-8DF3-4026-B813-2A2487FF17A8}" presName="hierChild4" presStyleCnt="0"/>
      <dgm:spPr/>
    </dgm:pt>
    <dgm:pt modelId="{067B68FC-A379-4E89-8E6D-3B382F22EA07}" type="pres">
      <dgm:prSet presAssocID="{71B12AA8-8DF3-4026-B813-2A2487FF17A8}" presName="hierChild5" presStyleCnt="0"/>
      <dgm:spPr/>
    </dgm:pt>
    <dgm:pt modelId="{3F03234E-464E-4E4A-B387-B20F38739FF2}" type="pres">
      <dgm:prSet presAssocID="{89CFF2F9-95F8-40B5-9006-A5B93730B187}" presName="hierChild5" presStyleCnt="0"/>
      <dgm:spPr/>
    </dgm:pt>
    <dgm:pt modelId="{3569C03B-7790-4A49-AC6A-A362EE01151F}" type="pres">
      <dgm:prSet presAssocID="{DDD764B4-A08E-4D46-8719-9B725AAF2621}" presName="Name37" presStyleLbl="parChTrans1D3" presStyleIdx="1" presStyleCnt="6"/>
      <dgm:spPr/>
    </dgm:pt>
    <dgm:pt modelId="{8DC61AE8-9937-4830-B65C-CC62706F8AAF}" type="pres">
      <dgm:prSet presAssocID="{3F9CB0E1-B914-4579-9068-DE0DAF0062CC}" presName="hierRoot2" presStyleCnt="0">
        <dgm:presLayoutVars>
          <dgm:hierBranch val="init"/>
        </dgm:presLayoutVars>
      </dgm:prSet>
      <dgm:spPr/>
    </dgm:pt>
    <dgm:pt modelId="{77577397-5C5E-4C62-95F4-EA655304A9F6}" type="pres">
      <dgm:prSet presAssocID="{3F9CB0E1-B914-4579-9068-DE0DAF0062CC}" presName="rootComposite" presStyleCnt="0"/>
      <dgm:spPr/>
    </dgm:pt>
    <dgm:pt modelId="{88BD8539-7AED-44CD-A44D-AA14EAE76A4D}" type="pres">
      <dgm:prSet presAssocID="{3F9CB0E1-B914-4579-9068-DE0DAF0062CC}" presName="rootText" presStyleLbl="node3" presStyleIdx="1" presStyleCnt="6">
        <dgm:presLayoutVars>
          <dgm:chPref val="3"/>
        </dgm:presLayoutVars>
      </dgm:prSet>
      <dgm:spPr/>
    </dgm:pt>
    <dgm:pt modelId="{B57956A8-21AC-4ED1-9528-471D821886E0}" type="pres">
      <dgm:prSet presAssocID="{3F9CB0E1-B914-4579-9068-DE0DAF0062CC}" presName="rootConnector" presStyleLbl="node3" presStyleIdx="1" presStyleCnt="6"/>
      <dgm:spPr/>
    </dgm:pt>
    <dgm:pt modelId="{3FF1EDE2-8455-49C9-9BEE-7B5E621F1E7F}" type="pres">
      <dgm:prSet presAssocID="{3F9CB0E1-B914-4579-9068-DE0DAF0062CC}" presName="hierChild4" presStyleCnt="0"/>
      <dgm:spPr/>
    </dgm:pt>
    <dgm:pt modelId="{46369581-E593-4EF1-B71C-8EE64E135677}" type="pres">
      <dgm:prSet presAssocID="{E219E82F-6820-424D-9D6F-1420DEB4632C}" presName="Name37" presStyleLbl="parChTrans1D4" presStyleIdx="1" presStyleCnt="2"/>
      <dgm:spPr/>
    </dgm:pt>
    <dgm:pt modelId="{F89DF680-78B0-43A7-A788-EF706360D9E6}" type="pres">
      <dgm:prSet presAssocID="{9C7206E7-C12E-4601-A8A4-DD688086D4B2}" presName="hierRoot2" presStyleCnt="0">
        <dgm:presLayoutVars>
          <dgm:hierBranch val="init"/>
        </dgm:presLayoutVars>
      </dgm:prSet>
      <dgm:spPr/>
    </dgm:pt>
    <dgm:pt modelId="{59F37A35-C641-447E-A2E0-9F238F8378A1}" type="pres">
      <dgm:prSet presAssocID="{9C7206E7-C12E-4601-A8A4-DD688086D4B2}" presName="rootComposite" presStyleCnt="0"/>
      <dgm:spPr/>
    </dgm:pt>
    <dgm:pt modelId="{D656BFF7-F183-499F-AFA7-E0B5E9EA5728}" type="pres">
      <dgm:prSet presAssocID="{9C7206E7-C12E-4601-A8A4-DD688086D4B2}" presName="rootText" presStyleLbl="node4" presStyleIdx="1" presStyleCnt="2">
        <dgm:presLayoutVars>
          <dgm:chPref val="3"/>
        </dgm:presLayoutVars>
      </dgm:prSet>
      <dgm:spPr/>
    </dgm:pt>
    <dgm:pt modelId="{B47B8E44-7D73-4FF6-ABDC-223E97EB78FE}" type="pres">
      <dgm:prSet presAssocID="{9C7206E7-C12E-4601-A8A4-DD688086D4B2}" presName="rootConnector" presStyleLbl="node4" presStyleIdx="1" presStyleCnt="2"/>
      <dgm:spPr/>
    </dgm:pt>
    <dgm:pt modelId="{DB6E5B18-4D2C-4141-9F2F-B6B0374AF169}" type="pres">
      <dgm:prSet presAssocID="{9C7206E7-C12E-4601-A8A4-DD688086D4B2}" presName="hierChild4" presStyleCnt="0"/>
      <dgm:spPr/>
    </dgm:pt>
    <dgm:pt modelId="{F1E9C325-09BC-43AC-A91F-FAECEC30D4DC}" type="pres">
      <dgm:prSet presAssocID="{9C7206E7-C12E-4601-A8A4-DD688086D4B2}" presName="hierChild5" presStyleCnt="0"/>
      <dgm:spPr/>
    </dgm:pt>
    <dgm:pt modelId="{6F0233F3-9412-4CD0-B4FA-6F80DCB3638C}" type="pres">
      <dgm:prSet presAssocID="{3F9CB0E1-B914-4579-9068-DE0DAF0062CC}" presName="hierChild5" presStyleCnt="0"/>
      <dgm:spPr/>
    </dgm:pt>
    <dgm:pt modelId="{57F684B1-7BE3-4BD5-A977-62CD20F1842F}" type="pres">
      <dgm:prSet presAssocID="{F40AEF06-2F35-42C5-AAB4-E31271A1B1D6}" presName="hierChild5" presStyleCnt="0"/>
      <dgm:spPr/>
    </dgm:pt>
    <dgm:pt modelId="{7049C0B7-2175-4D1A-B434-5879F053B9C6}" type="pres">
      <dgm:prSet presAssocID="{3E72670E-D263-4F4A-9269-CCE5F530A228}" presName="hierChild3" presStyleCnt="0"/>
      <dgm:spPr/>
    </dgm:pt>
    <dgm:pt modelId="{896B98EB-2796-4069-ACE6-4D8FD3787D6D}" type="pres">
      <dgm:prSet presAssocID="{79A2184C-6FB0-4FA1-A25B-B0A17003D4BA}" presName="hierRoot1" presStyleCnt="0">
        <dgm:presLayoutVars>
          <dgm:hierBranch val="init"/>
        </dgm:presLayoutVars>
      </dgm:prSet>
      <dgm:spPr/>
    </dgm:pt>
    <dgm:pt modelId="{066EC351-D1EA-4395-91FD-42DBC73315C6}" type="pres">
      <dgm:prSet presAssocID="{79A2184C-6FB0-4FA1-A25B-B0A17003D4BA}" presName="rootComposite1" presStyleCnt="0"/>
      <dgm:spPr/>
    </dgm:pt>
    <dgm:pt modelId="{D7E6F5FE-6516-4AFE-B5C7-7E7F284C1886}" type="pres">
      <dgm:prSet presAssocID="{79A2184C-6FB0-4FA1-A25B-B0A17003D4BA}" presName="rootText1" presStyleLbl="node0" presStyleIdx="1" presStyleCnt="3">
        <dgm:presLayoutVars>
          <dgm:chPref val="3"/>
        </dgm:presLayoutVars>
      </dgm:prSet>
      <dgm:spPr/>
    </dgm:pt>
    <dgm:pt modelId="{CBB9BFA7-E265-4564-91CE-C41CA152483B}" type="pres">
      <dgm:prSet presAssocID="{79A2184C-6FB0-4FA1-A25B-B0A17003D4BA}" presName="rootConnector1" presStyleLbl="node1" presStyleIdx="0" presStyleCnt="0"/>
      <dgm:spPr/>
    </dgm:pt>
    <dgm:pt modelId="{4A427A73-CDB4-4973-8476-0292B4E3961D}" type="pres">
      <dgm:prSet presAssocID="{79A2184C-6FB0-4FA1-A25B-B0A17003D4BA}" presName="hierChild2" presStyleCnt="0"/>
      <dgm:spPr/>
    </dgm:pt>
    <dgm:pt modelId="{5B9F6E6A-F150-4FC4-BBEE-4A0FDA86B291}" type="pres">
      <dgm:prSet presAssocID="{FB423BF1-4194-42EA-942E-CF89FEF98828}" presName="Name37" presStyleLbl="parChTrans1D2" presStyleIdx="2" presStyleCnt="7"/>
      <dgm:spPr/>
    </dgm:pt>
    <dgm:pt modelId="{BB03B4F1-AB98-43C9-BF94-7FFBD47ECDA7}" type="pres">
      <dgm:prSet presAssocID="{9B797CCB-13DF-463E-BCD6-D61078038BE0}" presName="hierRoot2" presStyleCnt="0">
        <dgm:presLayoutVars>
          <dgm:hierBranch val="init"/>
        </dgm:presLayoutVars>
      </dgm:prSet>
      <dgm:spPr/>
    </dgm:pt>
    <dgm:pt modelId="{B5A33A64-093A-451C-B093-C67918869ACA}" type="pres">
      <dgm:prSet presAssocID="{9B797CCB-13DF-463E-BCD6-D61078038BE0}" presName="rootComposite" presStyleCnt="0"/>
      <dgm:spPr/>
    </dgm:pt>
    <dgm:pt modelId="{50EA6F69-0524-4A12-B9D4-5B15FE1394FB}" type="pres">
      <dgm:prSet presAssocID="{9B797CCB-13DF-463E-BCD6-D61078038BE0}" presName="rootText" presStyleLbl="node2" presStyleIdx="2" presStyleCnt="7">
        <dgm:presLayoutVars>
          <dgm:chPref val="3"/>
        </dgm:presLayoutVars>
      </dgm:prSet>
      <dgm:spPr/>
    </dgm:pt>
    <dgm:pt modelId="{0C75ECFB-CEB8-40A6-8180-DC622E74B969}" type="pres">
      <dgm:prSet presAssocID="{9B797CCB-13DF-463E-BCD6-D61078038BE0}" presName="rootConnector" presStyleLbl="node2" presStyleIdx="2" presStyleCnt="7"/>
      <dgm:spPr/>
    </dgm:pt>
    <dgm:pt modelId="{232FE85E-F8B9-40AC-B9CE-BEE7B2BD3599}" type="pres">
      <dgm:prSet presAssocID="{9B797CCB-13DF-463E-BCD6-D61078038BE0}" presName="hierChild4" presStyleCnt="0"/>
      <dgm:spPr/>
    </dgm:pt>
    <dgm:pt modelId="{636E838D-FC19-4813-BB8E-BE12832B20EB}" type="pres">
      <dgm:prSet presAssocID="{9B797CCB-13DF-463E-BCD6-D61078038BE0}" presName="hierChild5" presStyleCnt="0"/>
      <dgm:spPr/>
    </dgm:pt>
    <dgm:pt modelId="{4A5B8B6B-2067-4F57-B133-B12D795AEAA7}" type="pres">
      <dgm:prSet presAssocID="{92569697-684F-4B71-847E-7E113B230C93}" presName="Name37" presStyleLbl="parChTrans1D2" presStyleIdx="3" presStyleCnt="7"/>
      <dgm:spPr/>
    </dgm:pt>
    <dgm:pt modelId="{2A21C222-5D33-4955-8825-037EBC2FA59F}" type="pres">
      <dgm:prSet presAssocID="{948E6114-897A-4EA4-BAB3-6D8D0187B961}" presName="hierRoot2" presStyleCnt="0">
        <dgm:presLayoutVars>
          <dgm:hierBranch val="init"/>
        </dgm:presLayoutVars>
      </dgm:prSet>
      <dgm:spPr/>
    </dgm:pt>
    <dgm:pt modelId="{1C70AE6C-FAC3-4AC2-89BE-388E9D7C45EB}" type="pres">
      <dgm:prSet presAssocID="{948E6114-897A-4EA4-BAB3-6D8D0187B961}" presName="rootComposite" presStyleCnt="0"/>
      <dgm:spPr/>
    </dgm:pt>
    <dgm:pt modelId="{8E11B1BD-4B63-4633-A2BC-4337124DA1DD}" type="pres">
      <dgm:prSet presAssocID="{948E6114-897A-4EA4-BAB3-6D8D0187B961}" presName="rootText" presStyleLbl="node2" presStyleIdx="3" presStyleCnt="7">
        <dgm:presLayoutVars>
          <dgm:chPref val="3"/>
        </dgm:presLayoutVars>
      </dgm:prSet>
      <dgm:spPr/>
    </dgm:pt>
    <dgm:pt modelId="{AC89EF61-0A81-4EF2-A365-B296EC4E2079}" type="pres">
      <dgm:prSet presAssocID="{948E6114-897A-4EA4-BAB3-6D8D0187B961}" presName="rootConnector" presStyleLbl="node2" presStyleIdx="3" presStyleCnt="7"/>
      <dgm:spPr/>
    </dgm:pt>
    <dgm:pt modelId="{A84CCB21-53F6-4DD8-9026-C749A54484C4}" type="pres">
      <dgm:prSet presAssocID="{948E6114-897A-4EA4-BAB3-6D8D0187B961}" presName="hierChild4" presStyleCnt="0"/>
      <dgm:spPr/>
    </dgm:pt>
    <dgm:pt modelId="{86E92A97-F7BD-4080-9248-8E6BDDE2C8FA}" type="pres">
      <dgm:prSet presAssocID="{948E6114-897A-4EA4-BAB3-6D8D0187B961}" presName="hierChild5" presStyleCnt="0"/>
      <dgm:spPr/>
    </dgm:pt>
    <dgm:pt modelId="{625325B3-AE72-4C5E-B941-217F929BBEAD}" type="pres">
      <dgm:prSet presAssocID="{79A2184C-6FB0-4FA1-A25B-B0A17003D4BA}" presName="hierChild3" presStyleCnt="0"/>
      <dgm:spPr/>
    </dgm:pt>
    <dgm:pt modelId="{924546F1-91F4-454D-B26B-001738940ED4}" type="pres">
      <dgm:prSet presAssocID="{55880D6E-3712-452E-B2A1-736C3B46FE51}" presName="hierRoot1" presStyleCnt="0">
        <dgm:presLayoutVars>
          <dgm:hierBranch val="init"/>
        </dgm:presLayoutVars>
      </dgm:prSet>
      <dgm:spPr/>
    </dgm:pt>
    <dgm:pt modelId="{A8832E3C-37C1-4B54-BA00-FDB9273E0529}" type="pres">
      <dgm:prSet presAssocID="{55880D6E-3712-452E-B2A1-736C3B46FE51}" presName="rootComposite1" presStyleCnt="0"/>
      <dgm:spPr/>
    </dgm:pt>
    <dgm:pt modelId="{B8FDC6A5-6055-4A26-8BD7-E697A164D09E}" type="pres">
      <dgm:prSet presAssocID="{55880D6E-3712-452E-B2A1-736C3B46FE51}" presName="rootText1" presStyleLbl="node0" presStyleIdx="2" presStyleCnt="3">
        <dgm:presLayoutVars>
          <dgm:chPref val="3"/>
        </dgm:presLayoutVars>
      </dgm:prSet>
      <dgm:spPr/>
    </dgm:pt>
    <dgm:pt modelId="{C00CE713-672D-4E44-8F9F-A46FC1197CCB}" type="pres">
      <dgm:prSet presAssocID="{55880D6E-3712-452E-B2A1-736C3B46FE51}" presName="rootConnector1" presStyleLbl="node1" presStyleIdx="0" presStyleCnt="0"/>
      <dgm:spPr/>
    </dgm:pt>
    <dgm:pt modelId="{A2CCA420-D8BC-4CD2-8344-878D6F5585C7}" type="pres">
      <dgm:prSet presAssocID="{55880D6E-3712-452E-B2A1-736C3B46FE51}" presName="hierChild2" presStyleCnt="0"/>
      <dgm:spPr/>
    </dgm:pt>
    <dgm:pt modelId="{89B16D93-AAF7-4F1F-B199-B3A4CACECDE4}" type="pres">
      <dgm:prSet presAssocID="{C19809CE-5147-4635-A229-1862E3FD09F3}" presName="Name37" presStyleLbl="parChTrans1D2" presStyleIdx="4" presStyleCnt="7"/>
      <dgm:spPr/>
    </dgm:pt>
    <dgm:pt modelId="{7D6F5558-6F37-441B-A0DD-1C4D885EDF99}" type="pres">
      <dgm:prSet presAssocID="{D18E1B68-3C68-4229-AF12-650DD9330A85}" presName="hierRoot2" presStyleCnt="0">
        <dgm:presLayoutVars>
          <dgm:hierBranch val="init"/>
        </dgm:presLayoutVars>
      </dgm:prSet>
      <dgm:spPr/>
    </dgm:pt>
    <dgm:pt modelId="{526EBAD0-B6D6-459D-B23D-8F51346D9A11}" type="pres">
      <dgm:prSet presAssocID="{D18E1B68-3C68-4229-AF12-650DD9330A85}" presName="rootComposite" presStyleCnt="0"/>
      <dgm:spPr/>
    </dgm:pt>
    <dgm:pt modelId="{287063E8-F4E1-4018-AF1F-1F40D295AD30}" type="pres">
      <dgm:prSet presAssocID="{D18E1B68-3C68-4229-AF12-650DD9330A85}" presName="rootText" presStyleLbl="node2" presStyleIdx="4" presStyleCnt="7">
        <dgm:presLayoutVars>
          <dgm:chPref val="3"/>
        </dgm:presLayoutVars>
      </dgm:prSet>
      <dgm:spPr/>
    </dgm:pt>
    <dgm:pt modelId="{7C441CDA-9CC9-4C7E-9F38-C461E320D50B}" type="pres">
      <dgm:prSet presAssocID="{D18E1B68-3C68-4229-AF12-650DD9330A85}" presName="rootConnector" presStyleLbl="node2" presStyleIdx="4" presStyleCnt="7"/>
      <dgm:spPr/>
    </dgm:pt>
    <dgm:pt modelId="{335800A2-C50A-4B1A-B4F6-6E31BF93ABD6}" type="pres">
      <dgm:prSet presAssocID="{D18E1B68-3C68-4229-AF12-650DD9330A85}" presName="hierChild4" presStyleCnt="0"/>
      <dgm:spPr/>
    </dgm:pt>
    <dgm:pt modelId="{6566342D-4104-4E3D-A980-8947081AC26D}" type="pres">
      <dgm:prSet presAssocID="{4E4672FC-BFDF-4B6B-AB64-46C6EAAB0652}" presName="Name37" presStyleLbl="parChTrans1D3" presStyleIdx="2" presStyleCnt="6"/>
      <dgm:spPr/>
    </dgm:pt>
    <dgm:pt modelId="{F74CBFE0-FF04-415D-9425-6A96AAB93734}" type="pres">
      <dgm:prSet presAssocID="{A4FB6FA3-DDCA-46DD-9F9E-F496F0AECF24}" presName="hierRoot2" presStyleCnt="0">
        <dgm:presLayoutVars>
          <dgm:hierBranch val="init"/>
        </dgm:presLayoutVars>
      </dgm:prSet>
      <dgm:spPr/>
    </dgm:pt>
    <dgm:pt modelId="{BB6A9D7E-12FF-4A3A-A45B-FA4EE89C4FCB}" type="pres">
      <dgm:prSet presAssocID="{A4FB6FA3-DDCA-46DD-9F9E-F496F0AECF24}" presName="rootComposite" presStyleCnt="0"/>
      <dgm:spPr/>
    </dgm:pt>
    <dgm:pt modelId="{7DE4D70F-2B10-4FAF-A336-8C1716CE7783}" type="pres">
      <dgm:prSet presAssocID="{A4FB6FA3-DDCA-46DD-9F9E-F496F0AECF24}" presName="rootText" presStyleLbl="node3" presStyleIdx="2" presStyleCnt="6">
        <dgm:presLayoutVars>
          <dgm:chPref val="3"/>
        </dgm:presLayoutVars>
      </dgm:prSet>
      <dgm:spPr/>
    </dgm:pt>
    <dgm:pt modelId="{040B04BA-E9C1-42DF-AA01-C35E4DBBB923}" type="pres">
      <dgm:prSet presAssocID="{A4FB6FA3-DDCA-46DD-9F9E-F496F0AECF24}" presName="rootConnector" presStyleLbl="node3" presStyleIdx="2" presStyleCnt="6"/>
      <dgm:spPr/>
    </dgm:pt>
    <dgm:pt modelId="{3371DD6C-1028-4060-ADC3-E65B53D5E4E7}" type="pres">
      <dgm:prSet presAssocID="{A4FB6FA3-DDCA-46DD-9F9E-F496F0AECF24}" presName="hierChild4" presStyleCnt="0"/>
      <dgm:spPr/>
    </dgm:pt>
    <dgm:pt modelId="{F3DFC970-4972-41A4-95A7-3ABEAB351052}" type="pres">
      <dgm:prSet presAssocID="{A4FB6FA3-DDCA-46DD-9F9E-F496F0AECF24}" presName="hierChild5" presStyleCnt="0"/>
      <dgm:spPr/>
    </dgm:pt>
    <dgm:pt modelId="{3546D6DD-A8B2-4AF7-9C57-E1DE779BFA37}" type="pres">
      <dgm:prSet presAssocID="{CE68196E-9D28-460D-B9F5-3A58713DF56D}" presName="Name37" presStyleLbl="parChTrans1D3" presStyleIdx="3" presStyleCnt="6"/>
      <dgm:spPr/>
    </dgm:pt>
    <dgm:pt modelId="{675DF112-2AEA-4483-AED8-B740C91ECE29}" type="pres">
      <dgm:prSet presAssocID="{B580B619-F81D-442F-9D81-F152CB70D691}" presName="hierRoot2" presStyleCnt="0">
        <dgm:presLayoutVars>
          <dgm:hierBranch val="init"/>
        </dgm:presLayoutVars>
      </dgm:prSet>
      <dgm:spPr/>
    </dgm:pt>
    <dgm:pt modelId="{18A54964-B481-4A44-B3DE-8900E3FE68D6}" type="pres">
      <dgm:prSet presAssocID="{B580B619-F81D-442F-9D81-F152CB70D691}" presName="rootComposite" presStyleCnt="0"/>
      <dgm:spPr/>
    </dgm:pt>
    <dgm:pt modelId="{578C9699-396B-44EE-9387-4889FF4F8D99}" type="pres">
      <dgm:prSet presAssocID="{B580B619-F81D-442F-9D81-F152CB70D691}" presName="rootText" presStyleLbl="node3" presStyleIdx="3" presStyleCnt="6">
        <dgm:presLayoutVars>
          <dgm:chPref val="3"/>
        </dgm:presLayoutVars>
      </dgm:prSet>
      <dgm:spPr/>
    </dgm:pt>
    <dgm:pt modelId="{543CF7C6-CA93-4E98-B16F-423C13111936}" type="pres">
      <dgm:prSet presAssocID="{B580B619-F81D-442F-9D81-F152CB70D691}" presName="rootConnector" presStyleLbl="node3" presStyleIdx="3" presStyleCnt="6"/>
      <dgm:spPr/>
    </dgm:pt>
    <dgm:pt modelId="{7FB80413-711B-4EDE-A657-438C6A158AB4}" type="pres">
      <dgm:prSet presAssocID="{B580B619-F81D-442F-9D81-F152CB70D691}" presName="hierChild4" presStyleCnt="0"/>
      <dgm:spPr/>
    </dgm:pt>
    <dgm:pt modelId="{81FB725F-C56A-4584-850B-D4FEA0E64320}" type="pres">
      <dgm:prSet presAssocID="{B580B619-F81D-442F-9D81-F152CB70D691}" presName="hierChild5" presStyleCnt="0"/>
      <dgm:spPr/>
    </dgm:pt>
    <dgm:pt modelId="{FC6AEC85-EEB4-417F-B046-4D9084E114ED}" type="pres">
      <dgm:prSet presAssocID="{D18E1B68-3C68-4229-AF12-650DD9330A85}" presName="hierChild5" presStyleCnt="0"/>
      <dgm:spPr/>
    </dgm:pt>
    <dgm:pt modelId="{C68C088D-94E9-4442-A94C-E8175BA6E3A8}" type="pres">
      <dgm:prSet presAssocID="{BA6293D6-B738-449A-AAAD-DAF43F63C52C}" presName="Name37" presStyleLbl="parChTrans1D2" presStyleIdx="5" presStyleCnt="7"/>
      <dgm:spPr/>
    </dgm:pt>
    <dgm:pt modelId="{DC149BCC-B3A1-4770-9525-0B59B0DABA71}" type="pres">
      <dgm:prSet presAssocID="{E4DA3A0F-E3A6-4851-9BA7-7152CCD4CD26}" presName="hierRoot2" presStyleCnt="0">
        <dgm:presLayoutVars>
          <dgm:hierBranch val="init"/>
        </dgm:presLayoutVars>
      </dgm:prSet>
      <dgm:spPr/>
    </dgm:pt>
    <dgm:pt modelId="{2ADE51E4-B992-4087-B6C1-01AC92B07D92}" type="pres">
      <dgm:prSet presAssocID="{E4DA3A0F-E3A6-4851-9BA7-7152CCD4CD26}" presName="rootComposite" presStyleCnt="0"/>
      <dgm:spPr/>
    </dgm:pt>
    <dgm:pt modelId="{CF0FD14E-4F98-4C7C-BAC4-8EDE507718CB}" type="pres">
      <dgm:prSet presAssocID="{E4DA3A0F-E3A6-4851-9BA7-7152CCD4CD26}" presName="rootText" presStyleLbl="node2" presStyleIdx="5" presStyleCnt="7">
        <dgm:presLayoutVars>
          <dgm:chPref val="3"/>
        </dgm:presLayoutVars>
      </dgm:prSet>
      <dgm:spPr/>
    </dgm:pt>
    <dgm:pt modelId="{865055E0-F260-4086-868B-819F4D41E9F0}" type="pres">
      <dgm:prSet presAssocID="{E4DA3A0F-E3A6-4851-9BA7-7152CCD4CD26}" presName="rootConnector" presStyleLbl="node2" presStyleIdx="5" presStyleCnt="7"/>
      <dgm:spPr/>
    </dgm:pt>
    <dgm:pt modelId="{1D304274-8259-4A36-B3B6-243C4B2DAA4B}" type="pres">
      <dgm:prSet presAssocID="{E4DA3A0F-E3A6-4851-9BA7-7152CCD4CD26}" presName="hierChild4" presStyleCnt="0"/>
      <dgm:spPr/>
    </dgm:pt>
    <dgm:pt modelId="{496F5981-15FF-46F9-811B-FD8266006B93}" type="pres">
      <dgm:prSet presAssocID="{8E0B2C2F-DA52-4121-B82F-63DFF5BC7275}" presName="Name37" presStyleLbl="parChTrans1D3" presStyleIdx="4" presStyleCnt="6"/>
      <dgm:spPr/>
    </dgm:pt>
    <dgm:pt modelId="{5D04DEFC-40A5-498E-8E41-C2CF81B5BF9E}" type="pres">
      <dgm:prSet presAssocID="{E458173D-86F4-414F-8C38-61063B59941C}" presName="hierRoot2" presStyleCnt="0">
        <dgm:presLayoutVars>
          <dgm:hierBranch val="init"/>
        </dgm:presLayoutVars>
      </dgm:prSet>
      <dgm:spPr/>
    </dgm:pt>
    <dgm:pt modelId="{2AE53D3B-5243-402F-B4E9-0B38CEAAA408}" type="pres">
      <dgm:prSet presAssocID="{E458173D-86F4-414F-8C38-61063B59941C}" presName="rootComposite" presStyleCnt="0"/>
      <dgm:spPr/>
    </dgm:pt>
    <dgm:pt modelId="{F8DCEC83-540D-4A81-BA53-8F73563D26E9}" type="pres">
      <dgm:prSet presAssocID="{E458173D-86F4-414F-8C38-61063B59941C}" presName="rootText" presStyleLbl="node3" presStyleIdx="4" presStyleCnt="6">
        <dgm:presLayoutVars>
          <dgm:chPref val="3"/>
        </dgm:presLayoutVars>
      </dgm:prSet>
      <dgm:spPr/>
    </dgm:pt>
    <dgm:pt modelId="{1D253099-78D5-4F12-9E23-7EB603AADB3D}" type="pres">
      <dgm:prSet presAssocID="{E458173D-86F4-414F-8C38-61063B59941C}" presName="rootConnector" presStyleLbl="node3" presStyleIdx="4" presStyleCnt="6"/>
      <dgm:spPr/>
    </dgm:pt>
    <dgm:pt modelId="{2D73CBB1-D708-4EC2-8434-9432FF475678}" type="pres">
      <dgm:prSet presAssocID="{E458173D-86F4-414F-8C38-61063B59941C}" presName="hierChild4" presStyleCnt="0"/>
      <dgm:spPr/>
    </dgm:pt>
    <dgm:pt modelId="{0325B659-38B7-445B-971A-1E6ECF4FDF44}" type="pres">
      <dgm:prSet presAssocID="{E458173D-86F4-414F-8C38-61063B59941C}" presName="hierChild5" presStyleCnt="0"/>
      <dgm:spPr/>
    </dgm:pt>
    <dgm:pt modelId="{0E190109-BB12-4456-AFAB-C45924CC7973}" type="pres">
      <dgm:prSet presAssocID="{E4DA3A0F-E3A6-4851-9BA7-7152CCD4CD26}" presName="hierChild5" presStyleCnt="0"/>
      <dgm:spPr/>
    </dgm:pt>
    <dgm:pt modelId="{68EA8C35-743E-4B07-85D9-9F1A47CAFE60}" type="pres">
      <dgm:prSet presAssocID="{7DB7579A-A6BF-4C91-B969-261164E9E594}" presName="Name37" presStyleLbl="parChTrans1D2" presStyleIdx="6" presStyleCnt="7"/>
      <dgm:spPr/>
    </dgm:pt>
    <dgm:pt modelId="{41E9263F-9193-4AE0-9BC0-B91249FB5215}" type="pres">
      <dgm:prSet presAssocID="{2ABC1396-B205-4B35-BAD0-92EDCEA4F6B8}" presName="hierRoot2" presStyleCnt="0">
        <dgm:presLayoutVars>
          <dgm:hierBranch val="init"/>
        </dgm:presLayoutVars>
      </dgm:prSet>
      <dgm:spPr/>
    </dgm:pt>
    <dgm:pt modelId="{FECB220B-0032-470E-80FE-7275AA2EF016}" type="pres">
      <dgm:prSet presAssocID="{2ABC1396-B205-4B35-BAD0-92EDCEA4F6B8}" presName="rootComposite" presStyleCnt="0"/>
      <dgm:spPr/>
    </dgm:pt>
    <dgm:pt modelId="{E0FF9141-F579-4FF6-B568-0DF36418954B}" type="pres">
      <dgm:prSet presAssocID="{2ABC1396-B205-4B35-BAD0-92EDCEA4F6B8}" presName="rootText" presStyleLbl="node2" presStyleIdx="6" presStyleCnt="7">
        <dgm:presLayoutVars>
          <dgm:chPref val="3"/>
        </dgm:presLayoutVars>
      </dgm:prSet>
      <dgm:spPr/>
    </dgm:pt>
    <dgm:pt modelId="{5539F35E-A719-4ACD-800C-9735FECFE516}" type="pres">
      <dgm:prSet presAssocID="{2ABC1396-B205-4B35-BAD0-92EDCEA4F6B8}" presName="rootConnector" presStyleLbl="node2" presStyleIdx="6" presStyleCnt="7"/>
      <dgm:spPr/>
    </dgm:pt>
    <dgm:pt modelId="{83793E23-2FAA-4D63-81D3-F8522F50153F}" type="pres">
      <dgm:prSet presAssocID="{2ABC1396-B205-4B35-BAD0-92EDCEA4F6B8}" presName="hierChild4" presStyleCnt="0"/>
      <dgm:spPr/>
    </dgm:pt>
    <dgm:pt modelId="{50850822-171D-4604-BD00-CACF40C2ACCA}" type="pres">
      <dgm:prSet presAssocID="{B84D5306-2F51-473C-A723-B68778DCBB0C}" presName="Name37" presStyleLbl="parChTrans1D3" presStyleIdx="5" presStyleCnt="6"/>
      <dgm:spPr/>
    </dgm:pt>
    <dgm:pt modelId="{93F3CE3A-8FE9-4EF6-88A2-A5F2CFA289A5}" type="pres">
      <dgm:prSet presAssocID="{850B896F-4BBC-46E8-823E-913F1A810246}" presName="hierRoot2" presStyleCnt="0">
        <dgm:presLayoutVars>
          <dgm:hierBranch val="init"/>
        </dgm:presLayoutVars>
      </dgm:prSet>
      <dgm:spPr/>
    </dgm:pt>
    <dgm:pt modelId="{90217E69-1068-430E-AE33-D2935179E80C}" type="pres">
      <dgm:prSet presAssocID="{850B896F-4BBC-46E8-823E-913F1A810246}" presName="rootComposite" presStyleCnt="0"/>
      <dgm:spPr/>
    </dgm:pt>
    <dgm:pt modelId="{E4ED79C4-1D4F-4924-A0B8-6183C25C63B6}" type="pres">
      <dgm:prSet presAssocID="{850B896F-4BBC-46E8-823E-913F1A810246}" presName="rootText" presStyleLbl="node3" presStyleIdx="5" presStyleCnt="6">
        <dgm:presLayoutVars>
          <dgm:chPref val="3"/>
        </dgm:presLayoutVars>
      </dgm:prSet>
      <dgm:spPr/>
    </dgm:pt>
    <dgm:pt modelId="{A52A0FED-9248-4ED3-907D-97C83E5F3DA8}" type="pres">
      <dgm:prSet presAssocID="{850B896F-4BBC-46E8-823E-913F1A810246}" presName="rootConnector" presStyleLbl="node3" presStyleIdx="5" presStyleCnt="6"/>
      <dgm:spPr/>
    </dgm:pt>
    <dgm:pt modelId="{9A307545-2CFC-4F4F-B1E7-673CE3E8C5F1}" type="pres">
      <dgm:prSet presAssocID="{850B896F-4BBC-46E8-823E-913F1A810246}" presName="hierChild4" presStyleCnt="0"/>
      <dgm:spPr/>
    </dgm:pt>
    <dgm:pt modelId="{954BFC91-99BC-45E0-A948-CA5B0A2AEA91}" type="pres">
      <dgm:prSet presAssocID="{850B896F-4BBC-46E8-823E-913F1A810246}" presName="hierChild5" presStyleCnt="0"/>
      <dgm:spPr/>
    </dgm:pt>
    <dgm:pt modelId="{93ECDC46-37CC-422C-AB07-A1881BA45F04}" type="pres">
      <dgm:prSet presAssocID="{2ABC1396-B205-4B35-BAD0-92EDCEA4F6B8}" presName="hierChild5" presStyleCnt="0"/>
      <dgm:spPr/>
    </dgm:pt>
    <dgm:pt modelId="{9F30190A-453C-4D89-B99A-47DCFCF65566}" type="pres">
      <dgm:prSet presAssocID="{55880D6E-3712-452E-B2A1-736C3B46FE51}" presName="hierChild3" presStyleCnt="0"/>
      <dgm:spPr/>
    </dgm:pt>
  </dgm:ptLst>
  <dgm:cxnLst>
    <dgm:cxn modelId="{767E7200-1B7F-4958-AA3B-72502FEF0969}" type="presOf" srcId="{DDD764B4-A08E-4D46-8719-9B725AAF2621}" destId="{3569C03B-7790-4A49-AC6A-A362EE01151F}" srcOrd="0" destOrd="0" presId="urn:microsoft.com/office/officeart/2005/8/layout/orgChart1"/>
    <dgm:cxn modelId="{7BD89C02-4836-4CEA-A197-0D5998B5F7C3}" type="presOf" srcId="{F40AEF06-2F35-42C5-AAB4-E31271A1B1D6}" destId="{329C39B6-D5BF-4A45-8A4F-4DC15CB36575}" srcOrd="0" destOrd="0" presId="urn:microsoft.com/office/officeart/2005/8/layout/orgChart1"/>
    <dgm:cxn modelId="{54ADC503-894C-4593-BE03-1EACF0F32E85}" srcId="{79A2184C-6FB0-4FA1-A25B-B0A17003D4BA}" destId="{948E6114-897A-4EA4-BAB3-6D8D0187B961}" srcOrd="1" destOrd="0" parTransId="{92569697-684F-4B71-847E-7E113B230C93}" sibTransId="{CAE7D5F2-32A5-4F13-912B-27DF366F8CB5}"/>
    <dgm:cxn modelId="{129AC803-350E-4EF1-9548-F3021E763B86}" type="presOf" srcId="{3E72670E-D263-4F4A-9269-CCE5F530A228}" destId="{D2705B64-8998-4198-BABF-AF93A3CCC218}" srcOrd="0" destOrd="0" presId="urn:microsoft.com/office/officeart/2005/8/layout/orgChart1"/>
    <dgm:cxn modelId="{3A8E3108-0860-46C8-A310-305D4D02E03C}" type="presOf" srcId="{948E6114-897A-4EA4-BAB3-6D8D0187B961}" destId="{8E11B1BD-4B63-4633-A2BC-4337124DA1DD}" srcOrd="0" destOrd="0" presId="urn:microsoft.com/office/officeart/2005/8/layout/orgChart1"/>
    <dgm:cxn modelId="{56DB3C0A-FE80-45B0-AF4E-A8106B818EB8}" type="presOf" srcId="{7B59C32A-8C4B-4922-8E9E-45FC8C477AAF}" destId="{DEA0AA33-1C30-4480-9041-44C0F5702690}" srcOrd="0" destOrd="0" presId="urn:microsoft.com/office/officeart/2005/8/layout/orgChart1"/>
    <dgm:cxn modelId="{9E482B10-6B4B-451A-A56E-6255ED34579C}" srcId="{55880D6E-3712-452E-B2A1-736C3B46FE51}" destId="{D18E1B68-3C68-4229-AF12-650DD9330A85}" srcOrd="0" destOrd="0" parTransId="{C19809CE-5147-4635-A229-1862E3FD09F3}" sibTransId="{BF9A532A-FFE5-4A7E-A913-A43B01FDA646}"/>
    <dgm:cxn modelId="{78751612-5A84-4254-8240-9857A5B87592}" type="presOf" srcId="{89CFF2F9-95F8-40B5-9006-A5B93730B187}" destId="{5D8D6896-56F0-4073-BEDB-B5A818629CB1}" srcOrd="0" destOrd="0" presId="urn:microsoft.com/office/officeart/2005/8/layout/orgChart1"/>
    <dgm:cxn modelId="{A6B12112-BD81-44D8-9778-DBA3E51A4D0A}" srcId="{55880D6E-3712-452E-B2A1-736C3B46FE51}" destId="{2ABC1396-B205-4B35-BAD0-92EDCEA4F6B8}" srcOrd="2" destOrd="0" parTransId="{7DB7579A-A6BF-4C91-B969-261164E9E594}" sibTransId="{C6B128D4-69AA-4087-8828-F945113AAC59}"/>
    <dgm:cxn modelId="{2D6CB21A-787E-4EA5-B1E2-E4A865D2C771}" srcId="{79A2184C-6FB0-4FA1-A25B-B0A17003D4BA}" destId="{9B797CCB-13DF-463E-BCD6-D61078038BE0}" srcOrd="0" destOrd="0" parTransId="{FB423BF1-4194-42EA-942E-CF89FEF98828}" sibTransId="{C20732C7-5D25-49E2-8680-628E496285F9}"/>
    <dgm:cxn modelId="{6BE6051B-AE64-4114-9031-13EA1C013367}" type="presOf" srcId="{30634AA2-881A-493B-B619-D92BD5667911}" destId="{5086F081-109C-4131-A919-CFA89CC17384}" srcOrd="0" destOrd="0" presId="urn:microsoft.com/office/officeart/2005/8/layout/orgChart1"/>
    <dgm:cxn modelId="{BBB2861B-99CA-4932-9B10-FAC715A6AEAB}" type="presOf" srcId="{2ABC1396-B205-4B35-BAD0-92EDCEA4F6B8}" destId="{5539F35E-A719-4ACD-800C-9735FECFE516}" srcOrd="1" destOrd="0" presId="urn:microsoft.com/office/officeart/2005/8/layout/orgChart1"/>
    <dgm:cxn modelId="{83992B1C-17D5-412E-A274-129787BB9622}" type="presOf" srcId="{9B797CCB-13DF-463E-BCD6-D61078038BE0}" destId="{0C75ECFB-CEB8-40A6-8180-DC622E74B969}" srcOrd="1" destOrd="0" presId="urn:microsoft.com/office/officeart/2005/8/layout/orgChart1"/>
    <dgm:cxn modelId="{FCB2E221-59BA-40BD-A7C4-1C69A96E800A}" type="presOf" srcId="{C19809CE-5147-4635-A229-1862E3FD09F3}" destId="{89B16D93-AAF7-4F1F-B199-B3A4CACECDE4}" srcOrd="0" destOrd="0" presId="urn:microsoft.com/office/officeart/2005/8/layout/orgChart1"/>
    <dgm:cxn modelId="{2FA3E421-6086-4CAA-8EC6-FFEA19F26006}" type="presOf" srcId="{E219E82F-6820-424D-9D6F-1420DEB4632C}" destId="{46369581-E593-4EF1-B71C-8EE64E135677}" srcOrd="0" destOrd="0" presId="urn:microsoft.com/office/officeart/2005/8/layout/orgChart1"/>
    <dgm:cxn modelId="{6CA62F23-E04A-4A80-BC65-19F37E407C8B}" srcId="{3F9CB0E1-B914-4579-9068-DE0DAF0062CC}" destId="{9C7206E7-C12E-4601-A8A4-DD688086D4B2}" srcOrd="0" destOrd="0" parTransId="{E219E82F-6820-424D-9D6F-1420DEB4632C}" sibTransId="{1D99DD79-883F-4B69-A8D9-A66259E523A4}"/>
    <dgm:cxn modelId="{09593523-40AC-4C5C-8658-8200584AE9EC}" type="presOf" srcId="{3F9CB0E1-B914-4579-9068-DE0DAF0062CC}" destId="{88BD8539-7AED-44CD-A44D-AA14EAE76A4D}" srcOrd="0" destOrd="0" presId="urn:microsoft.com/office/officeart/2005/8/layout/orgChart1"/>
    <dgm:cxn modelId="{733C1932-E8FB-414D-8662-A55C1F48B063}" srcId="{3E72670E-D263-4F4A-9269-CCE5F530A228}" destId="{7B59C32A-8C4B-4922-8E9E-45FC8C477AAF}" srcOrd="0" destOrd="0" parTransId="{93AFA25C-EC32-4457-BA1D-BEF663092298}" sibTransId="{9926B5E7-9987-4EA4-A399-F783F7F8DD8A}"/>
    <dgm:cxn modelId="{2CA2A833-8B4D-4162-9236-181658B557BE}" type="presOf" srcId="{68FAD1F2-9122-409B-8BC9-F6828D6C2889}" destId="{6D857FA7-97F9-4EB7-B4F0-512D520624A4}" srcOrd="0" destOrd="0" presId="urn:microsoft.com/office/officeart/2005/8/layout/orgChart1"/>
    <dgm:cxn modelId="{8F813F3E-75B2-4329-AB92-D6F55212FEDF}" type="presOf" srcId="{2ABC1396-B205-4B35-BAD0-92EDCEA4F6B8}" destId="{E0FF9141-F579-4FF6-B568-0DF36418954B}" srcOrd="0" destOrd="0" presId="urn:microsoft.com/office/officeart/2005/8/layout/orgChart1"/>
    <dgm:cxn modelId="{AB073340-74AC-400F-8395-CF2D81255723}" type="presOf" srcId="{9C7206E7-C12E-4601-A8A4-DD688086D4B2}" destId="{B47B8E44-7D73-4FF6-ABDC-223E97EB78FE}" srcOrd="1" destOrd="0" presId="urn:microsoft.com/office/officeart/2005/8/layout/orgChart1"/>
    <dgm:cxn modelId="{591C4942-52B8-49FD-9837-4CD766870E12}" type="presOf" srcId="{89CFF2F9-95F8-40B5-9006-A5B93730B187}" destId="{438FC88C-AC0C-4413-B9AE-FDF747FD1C3F}" srcOrd="1" destOrd="0" presId="urn:microsoft.com/office/officeart/2005/8/layout/orgChart1"/>
    <dgm:cxn modelId="{7FA02645-C841-436F-9651-BBFBB496F203}" type="presOf" srcId="{79A2184C-6FB0-4FA1-A25B-B0A17003D4BA}" destId="{CBB9BFA7-E265-4564-91CE-C41CA152483B}" srcOrd="1" destOrd="0" presId="urn:microsoft.com/office/officeart/2005/8/layout/orgChart1"/>
    <dgm:cxn modelId="{C7C22447-E1BC-4E0F-A57A-4D6410CB674B}" type="presOf" srcId="{D18E1B68-3C68-4229-AF12-650DD9330A85}" destId="{287063E8-F4E1-4018-AF1F-1F40D295AD30}" srcOrd="0" destOrd="0" presId="urn:microsoft.com/office/officeart/2005/8/layout/orgChart1"/>
    <dgm:cxn modelId="{94522C48-9B56-411A-BFEE-EA075A189078}" type="presOf" srcId="{CE68196E-9D28-460D-B9F5-3A58713DF56D}" destId="{3546D6DD-A8B2-4AF7-9C57-E1DE779BFA37}" srcOrd="0" destOrd="0" presId="urn:microsoft.com/office/officeart/2005/8/layout/orgChart1"/>
    <dgm:cxn modelId="{8B0E9050-D322-4E59-822D-B465E5B5522E}" srcId="{CC86AA7B-B013-41B2-9773-2569F17D487A}" destId="{79A2184C-6FB0-4FA1-A25B-B0A17003D4BA}" srcOrd="1" destOrd="0" parTransId="{ED9DCE4A-8282-4D81-9F3E-D1208D16A49F}" sibTransId="{207FAD61-40D4-489E-9B87-8F09C79ED02B}"/>
    <dgm:cxn modelId="{F4FC8253-0DA0-492B-809D-A85118E67D88}" type="presOf" srcId="{BA6293D6-B738-449A-AAAD-DAF43F63C52C}" destId="{C68C088D-94E9-4442-A94C-E8175BA6E3A8}" srcOrd="0" destOrd="0" presId="urn:microsoft.com/office/officeart/2005/8/layout/orgChart1"/>
    <dgm:cxn modelId="{D7290C56-3EEA-4B97-AB17-E53FAB119F6E}" type="presOf" srcId="{3E72670E-D263-4F4A-9269-CCE5F530A228}" destId="{787DCD88-5491-4162-AE7F-A9DB9C3F2A26}" srcOrd="1" destOrd="0" presId="urn:microsoft.com/office/officeart/2005/8/layout/orgChart1"/>
    <dgm:cxn modelId="{E2956A57-9D84-4D3E-98CB-E4CDC66EBC58}" type="presOf" srcId="{9B797CCB-13DF-463E-BCD6-D61078038BE0}" destId="{50EA6F69-0524-4A12-B9D4-5B15FE1394FB}" srcOrd="0" destOrd="0" presId="urn:microsoft.com/office/officeart/2005/8/layout/orgChart1"/>
    <dgm:cxn modelId="{65401959-3DC8-4C97-A00E-12AC94248E51}" srcId="{2ABC1396-B205-4B35-BAD0-92EDCEA4F6B8}" destId="{850B896F-4BBC-46E8-823E-913F1A810246}" srcOrd="0" destOrd="0" parTransId="{B84D5306-2F51-473C-A723-B68778DCBB0C}" sibTransId="{7782EA63-18FB-4A86-B0EC-5DF94ADBBD5B}"/>
    <dgm:cxn modelId="{06CE485D-8CD2-456B-8324-DB2944E7324A}" type="presOf" srcId="{850B896F-4BBC-46E8-823E-913F1A810246}" destId="{A52A0FED-9248-4ED3-907D-97C83E5F3DA8}" srcOrd="1" destOrd="0" presId="urn:microsoft.com/office/officeart/2005/8/layout/orgChart1"/>
    <dgm:cxn modelId="{E98DD76D-A294-46F2-AE12-F416F0C9FAFC}" type="presOf" srcId="{B580B619-F81D-442F-9D81-F152CB70D691}" destId="{543CF7C6-CA93-4E98-B16F-423C13111936}" srcOrd="1" destOrd="0" presId="urn:microsoft.com/office/officeart/2005/8/layout/orgChart1"/>
    <dgm:cxn modelId="{EC423A73-01EF-4329-9DF8-49BEA70CC39F}" type="presOf" srcId="{D18E1B68-3C68-4229-AF12-650DD9330A85}" destId="{7C441CDA-9CC9-4C7E-9F38-C461E320D50B}" srcOrd="1" destOrd="0" presId="urn:microsoft.com/office/officeart/2005/8/layout/orgChart1"/>
    <dgm:cxn modelId="{11E8E975-DE45-4E2D-B1B8-4FE1AEF04FC0}" type="presOf" srcId="{A4FB6FA3-DDCA-46DD-9F9E-F496F0AECF24}" destId="{040B04BA-E9C1-42DF-AA01-C35E4DBBB923}" srcOrd="1" destOrd="0" presId="urn:microsoft.com/office/officeart/2005/8/layout/orgChart1"/>
    <dgm:cxn modelId="{7DDCC47E-C2A3-45DD-AC49-5BDA6249BC5C}" type="presOf" srcId="{55880D6E-3712-452E-B2A1-736C3B46FE51}" destId="{C00CE713-672D-4E44-8F9F-A46FC1197CCB}" srcOrd="1" destOrd="0" presId="urn:microsoft.com/office/officeart/2005/8/layout/orgChart1"/>
    <dgm:cxn modelId="{C1B4A97F-967D-4D9F-8A10-2B16262E672E}" srcId="{D18E1B68-3C68-4229-AF12-650DD9330A85}" destId="{A4FB6FA3-DDCA-46DD-9F9E-F496F0AECF24}" srcOrd="0" destOrd="0" parTransId="{4E4672FC-BFDF-4B6B-AB64-46C6EAAB0652}" sibTransId="{17A1E8B0-2FB0-4199-AB32-8865FE15BBCE}"/>
    <dgm:cxn modelId="{AB7D4A81-7E54-46B9-B464-43DF24992034}" type="presOf" srcId="{E458173D-86F4-414F-8C38-61063B59941C}" destId="{F8DCEC83-540D-4A81-BA53-8F73563D26E9}" srcOrd="0" destOrd="0" presId="urn:microsoft.com/office/officeart/2005/8/layout/orgChart1"/>
    <dgm:cxn modelId="{F9AEE98C-E01B-44A0-B1BA-8EEE99DE50AE}" srcId="{F40AEF06-2F35-42C5-AAB4-E31271A1B1D6}" destId="{3F9CB0E1-B914-4579-9068-DE0DAF0062CC}" srcOrd="1" destOrd="0" parTransId="{DDD764B4-A08E-4D46-8719-9B725AAF2621}" sibTransId="{05967A83-271B-4C59-9C8E-8283D3A32534}"/>
    <dgm:cxn modelId="{E728638E-F219-47A7-950F-327CF86A68A0}" type="presOf" srcId="{F40AEF06-2F35-42C5-AAB4-E31271A1B1D6}" destId="{602CD962-9467-4BBB-B642-463D910AACA2}" srcOrd="1" destOrd="0" presId="urn:microsoft.com/office/officeart/2005/8/layout/orgChart1"/>
    <dgm:cxn modelId="{A8CCF890-AEF2-499A-A11E-02F2A7F37C26}" type="presOf" srcId="{948E6114-897A-4EA4-BAB3-6D8D0187B961}" destId="{AC89EF61-0A81-4EF2-A365-B296EC4E2079}" srcOrd="1" destOrd="0" presId="urn:microsoft.com/office/officeart/2005/8/layout/orgChart1"/>
    <dgm:cxn modelId="{49FA0D98-F675-4300-AD95-4FDEEAA1492F}" srcId="{CC86AA7B-B013-41B2-9773-2569F17D487A}" destId="{55880D6E-3712-452E-B2A1-736C3B46FE51}" srcOrd="2" destOrd="0" parTransId="{9010BD59-9C8F-4424-87B4-D8B3CA10628D}" sibTransId="{30B5E0BC-90FD-4DB6-8628-641F462ACF10}"/>
    <dgm:cxn modelId="{CA37E29A-1FE4-4344-8C71-416148B1F0CA}" type="presOf" srcId="{B580B619-F81D-442F-9D81-F152CB70D691}" destId="{578C9699-396B-44EE-9387-4889FF4F8D99}" srcOrd="0" destOrd="0" presId="urn:microsoft.com/office/officeart/2005/8/layout/orgChart1"/>
    <dgm:cxn modelId="{07706D9C-929E-4566-AD92-91CF9D888127}" type="presOf" srcId="{E458173D-86F4-414F-8C38-61063B59941C}" destId="{1D253099-78D5-4F12-9E23-7EB603AADB3D}" srcOrd="1" destOrd="0" presId="urn:microsoft.com/office/officeart/2005/8/layout/orgChart1"/>
    <dgm:cxn modelId="{1C6C9C9C-9BEE-4497-8369-175118A1BABF}" srcId="{D18E1B68-3C68-4229-AF12-650DD9330A85}" destId="{B580B619-F81D-442F-9D81-F152CB70D691}" srcOrd="1" destOrd="0" parTransId="{CE68196E-9D28-460D-B9F5-3A58713DF56D}" sibTransId="{384DDCE0-F149-4A88-8959-E459C3503592}"/>
    <dgm:cxn modelId="{A5ACCBA2-16CC-4FBC-A045-F55E66CEBEEB}" srcId="{CC86AA7B-B013-41B2-9773-2569F17D487A}" destId="{3E72670E-D263-4F4A-9269-CCE5F530A228}" srcOrd="0" destOrd="0" parTransId="{35579D90-7F19-443A-9CDF-0ED019DAE454}" sibTransId="{ACF45140-AA8C-4532-B4CF-D979EFEB3935}"/>
    <dgm:cxn modelId="{36CAF6A3-3345-443D-93E4-D0AA1D81FEA3}" type="presOf" srcId="{850B896F-4BBC-46E8-823E-913F1A810246}" destId="{E4ED79C4-1D4F-4924-A0B8-6183C25C63B6}" srcOrd="0" destOrd="0" presId="urn:microsoft.com/office/officeart/2005/8/layout/orgChart1"/>
    <dgm:cxn modelId="{0DDAAEA9-8F64-42A4-8A9D-97A6E7CE22D9}" type="presOf" srcId="{55880D6E-3712-452E-B2A1-736C3B46FE51}" destId="{B8FDC6A5-6055-4A26-8BD7-E697A164D09E}" srcOrd="0" destOrd="0" presId="urn:microsoft.com/office/officeart/2005/8/layout/orgChart1"/>
    <dgm:cxn modelId="{C6A4B2A9-8B6F-48C6-B7D5-1EEF153B901A}" type="presOf" srcId="{7B59C32A-8C4B-4922-8E9E-45FC8C477AAF}" destId="{D9315CE4-3887-4EDD-8F17-6816A65F804D}" srcOrd="1" destOrd="0" presId="urn:microsoft.com/office/officeart/2005/8/layout/orgChart1"/>
    <dgm:cxn modelId="{43524DAB-5B19-4510-83B0-E0707A8953AB}" type="presOf" srcId="{71B12AA8-8DF3-4026-B813-2A2487FF17A8}" destId="{25381005-10B6-41E6-95D8-7903DF637E26}" srcOrd="0" destOrd="0" presId="urn:microsoft.com/office/officeart/2005/8/layout/orgChart1"/>
    <dgm:cxn modelId="{AFE768AB-8138-4196-99C3-823C63BEAFB0}" type="presOf" srcId="{9C7206E7-C12E-4601-A8A4-DD688086D4B2}" destId="{D656BFF7-F183-499F-AFA7-E0B5E9EA5728}" srcOrd="0" destOrd="0" presId="urn:microsoft.com/office/officeart/2005/8/layout/orgChart1"/>
    <dgm:cxn modelId="{388F7CAC-2F34-43EC-90F9-3FF0785CC079}" type="presOf" srcId="{A88BBB85-5BBE-4676-ADE9-64046D50B87B}" destId="{87119B01-0AB0-4B81-8E45-50BDD5263E67}" srcOrd="0" destOrd="0" presId="urn:microsoft.com/office/officeart/2005/8/layout/orgChart1"/>
    <dgm:cxn modelId="{B12905B4-608D-4DC1-8351-B4478C0DDE20}" srcId="{89CFF2F9-95F8-40B5-9006-A5B93730B187}" destId="{71B12AA8-8DF3-4026-B813-2A2487FF17A8}" srcOrd="0" destOrd="0" parTransId="{30634AA2-881A-493B-B619-D92BD5667911}" sibTransId="{37624EC8-86B0-4C8E-9829-89CA00F5A842}"/>
    <dgm:cxn modelId="{8EED7ABC-D679-451B-BB59-DF0D346B3B50}" type="presOf" srcId="{71B12AA8-8DF3-4026-B813-2A2487FF17A8}" destId="{277F9296-597C-4B5B-9F38-C5AC3B339132}" srcOrd="1" destOrd="0" presId="urn:microsoft.com/office/officeart/2005/8/layout/orgChart1"/>
    <dgm:cxn modelId="{F60ABEC3-2844-489B-97A3-5829560F0878}" type="presOf" srcId="{E4DA3A0F-E3A6-4851-9BA7-7152CCD4CD26}" destId="{865055E0-F260-4086-868B-819F4D41E9F0}" srcOrd="1" destOrd="0" presId="urn:microsoft.com/office/officeart/2005/8/layout/orgChart1"/>
    <dgm:cxn modelId="{3D31EFC4-E339-43DD-93D2-78A81F8BFBE6}" type="presOf" srcId="{A4FB6FA3-DDCA-46DD-9F9E-F496F0AECF24}" destId="{7DE4D70F-2B10-4FAF-A336-8C1716CE7783}" srcOrd="0" destOrd="0" presId="urn:microsoft.com/office/officeart/2005/8/layout/orgChart1"/>
    <dgm:cxn modelId="{5DA31ECD-7371-4391-BC2F-D69C6CE81F48}" type="presOf" srcId="{7DB7579A-A6BF-4C91-B969-261164E9E594}" destId="{68EA8C35-743E-4B07-85D9-9F1A47CAFE60}" srcOrd="0" destOrd="0" presId="urn:microsoft.com/office/officeart/2005/8/layout/orgChart1"/>
    <dgm:cxn modelId="{E82704D1-5065-4CBF-B47A-E39D8764BF7D}" type="presOf" srcId="{93AFA25C-EC32-4457-BA1D-BEF663092298}" destId="{F692FE81-E49D-434C-88C1-B475C84FE0AC}" srcOrd="0" destOrd="0" presId="urn:microsoft.com/office/officeart/2005/8/layout/orgChart1"/>
    <dgm:cxn modelId="{4738FADB-6A0D-455E-A00F-A3CA334EFC9F}" type="presOf" srcId="{3F9CB0E1-B914-4579-9068-DE0DAF0062CC}" destId="{B57956A8-21AC-4ED1-9528-471D821886E0}" srcOrd="1" destOrd="0" presId="urn:microsoft.com/office/officeart/2005/8/layout/orgChart1"/>
    <dgm:cxn modelId="{06ABE2DE-AA1B-44E0-97CB-E8683A9C7874}" type="presOf" srcId="{8E0B2C2F-DA52-4121-B82F-63DFF5BC7275}" destId="{496F5981-15FF-46F9-811B-FD8266006B93}" srcOrd="0" destOrd="0" presId="urn:microsoft.com/office/officeart/2005/8/layout/orgChart1"/>
    <dgm:cxn modelId="{EBFED7E1-6A1F-4FF6-A310-6E6B330755E5}" type="presOf" srcId="{CC86AA7B-B013-41B2-9773-2569F17D487A}" destId="{FC5CED89-7994-4DA8-89FE-A8BBD1697707}" srcOrd="0" destOrd="0" presId="urn:microsoft.com/office/officeart/2005/8/layout/orgChart1"/>
    <dgm:cxn modelId="{5FF648E2-6EA5-4E03-B99F-2D53400E662F}" type="presOf" srcId="{FB423BF1-4194-42EA-942E-CF89FEF98828}" destId="{5B9F6E6A-F150-4FC4-BBEE-4A0FDA86B291}" srcOrd="0" destOrd="0" presId="urn:microsoft.com/office/officeart/2005/8/layout/orgChart1"/>
    <dgm:cxn modelId="{2871ECE3-3E4A-468D-820C-73CF7F00632E}" srcId="{55880D6E-3712-452E-B2A1-736C3B46FE51}" destId="{E4DA3A0F-E3A6-4851-9BA7-7152CCD4CD26}" srcOrd="1" destOrd="0" parTransId="{BA6293D6-B738-449A-AAAD-DAF43F63C52C}" sibTransId="{12B7A94D-61FC-447A-8F2A-3028479C600A}"/>
    <dgm:cxn modelId="{54A716E5-54DB-401E-BCC1-5CBB1C16AB8C}" srcId="{F40AEF06-2F35-42C5-AAB4-E31271A1B1D6}" destId="{89CFF2F9-95F8-40B5-9006-A5B93730B187}" srcOrd="0" destOrd="0" parTransId="{A88BBB85-5BBE-4676-ADE9-64046D50B87B}" sibTransId="{7B2ED6F2-90E5-420E-8E62-00E82A03BB16}"/>
    <dgm:cxn modelId="{86F877E6-6DF5-4AC3-9CDB-2F61B96BAF78}" type="presOf" srcId="{4E4672FC-BFDF-4B6B-AB64-46C6EAAB0652}" destId="{6566342D-4104-4E3D-A980-8947081AC26D}" srcOrd="0" destOrd="0" presId="urn:microsoft.com/office/officeart/2005/8/layout/orgChart1"/>
    <dgm:cxn modelId="{0E37CCE6-7192-4A2E-8BBB-81DA01AADE66}" srcId="{3E72670E-D263-4F4A-9269-CCE5F530A228}" destId="{F40AEF06-2F35-42C5-AAB4-E31271A1B1D6}" srcOrd="1" destOrd="0" parTransId="{68FAD1F2-9122-409B-8BC9-F6828D6C2889}" sibTransId="{6CA0C94E-1600-4C3C-AB75-6065D6D9E9F0}"/>
    <dgm:cxn modelId="{0D34FCEB-A61A-4869-9C32-8C40C2B510FB}" srcId="{E4DA3A0F-E3A6-4851-9BA7-7152CCD4CD26}" destId="{E458173D-86F4-414F-8C38-61063B59941C}" srcOrd="0" destOrd="0" parTransId="{8E0B2C2F-DA52-4121-B82F-63DFF5BC7275}" sibTransId="{FA468C58-3707-42D7-AF37-72B75EA84B19}"/>
    <dgm:cxn modelId="{91FEC2EC-2340-4A37-8999-2D3C15A0E84F}" type="presOf" srcId="{79A2184C-6FB0-4FA1-A25B-B0A17003D4BA}" destId="{D7E6F5FE-6516-4AFE-B5C7-7E7F284C1886}" srcOrd="0" destOrd="0" presId="urn:microsoft.com/office/officeart/2005/8/layout/orgChart1"/>
    <dgm:cxn modelId="{E39305F4-00C8-44A0-A1B4-13FAC5F16F94}" type="presOf" srcId="{92569697-684F-4B71-847E-7E113B230C93}" destId="{4A5B8B6B-2067-4F57-B133-B12D795AEAA7}" srcOrd="0" destOrd="0" presId="urn:microsoft.com/office/officeart/2005/8/layout/orgChart1"/>
    <dgm:cxn modelId="{43A995F7-C321-4C1B-8EA2-05AAD4EEED43}" type="presOf" srcId="{B84D5306-2F51-473C-A723-B68778DCBB0C}" destId="{50850822-171D-4604-BD00-CACF40C2ACCA}" srcOrd="0" destOrd="0" presId="urn:microsoft.com/office/officeart/2005/8/layout/orgChart1"/>
    <dgm:cxn modelId="{4A2A7FFB-7127-4233-8A29-16901EF4F989}" type="presOf" srcId="{E4DA3A0F-E3A6-4851-9BA7-7152CCD4CD26}" destId="{CF0FD14E-4F98-4C7C-BAC4-8EDE507718CB}" srcOrd="0" destOrd="0" presId="urn:microsoft.com/office/officeart/2005/8/layout/orgChart1"/>
    <dgm:cxn modelId="{DB9A06A6-30CA-40FA-831D-0DF113E609FC}" type="presParOf" srcId="{FC5CED89-7994-4DA8-89FE-A8BBD1697707}" destId="{70E48ECB-3FB9-4882-84DC-2482826C9608}" srcOrd="0" destOrd="0" presId="urn:microsoft.com/office/officeart/2005/8/layout/orgChart1"/>
    <dgm:cxn modelId="{D2C399A3-D49B-4FCC-B8FA-EB868504E0F1}" type="presParOf" srcId="{70E48ECB-3FB9-4882-84DC-2482826C9608}" destId="{367A4080-CBCF-4C37-AC06-202524B28437}" srcOrd="0" destOrd="0" presId="urn:microsoft.com/office/officeart/2005/8/layout/orgChart1"/>
    <dgm:cxn modelId="{5A3743A1-2265-4B6A-B687-6CF3A08412BB}" type="presParOf" srcId="{367A4080-CBCF-4C37-AC06-202524B28437}" destId="{D2705B64-8998-4198-BABF-AF93A3CCC218}" srcOrd="0" destOrd="0" presId="urn:microsoft.com/office/officeart/2005/8/layout/orgChart1"/>
    <dgm:cxn modelId="{EC2BEDC2-10AD-44A4-A735-DF45FAB0C339}" type="presParOf" srcId="{367A4080-CBCF-4C37-AC06-202524B28437}" destId="{787DCD88-5491-4162-AE7F-A9DB9C3F2A26}" srcOrd="1" destOrd="0" presId="urn:microsoft.com/office/officeart/2005/8/layout/orgChart1"/>
    <dgm:cxn modelId="{D4AF65EA-FDD2-4123-8193-60B40E72B2DB}" type="presParOf" srcId="{70E48ECB-3FB9-4882-84DC-2482826C9608}" destId="{A738CE03-4EB8-457C-B07E-25135E00D8AC}" srcOrd="1" destOrd="0" presId="urn:microsoft.com/office/officeart/2005/8/layout/orgChart1"/>
    <dgm:cxn modelId="{986D5CE3-8022-4BBE-82B5-267E538F382F}" type="presParOf" srcId="{A738CE03-4EB8-457C-B07E-25135E00D8AC}" destId="{F692FE81-E49D-434C-88C1-B475C84FE0AC}" srcOrd="0" destOrd="0" presId="urn:microsoft.com/office/officeart/2005/8/layout/orgChart1"/>
    <dgm:cxn modelId="{E1F74B2D-4693-42AE-ADBA-BB147CAED9F6}" type="presParOf" srcId="{A738CE03-4EB8-457C-B07E-25135E00D8AC}" destId="{CACCCCFA-9B7C-46BC-9347-F38B9BBA8B47}" srcOrd="1" destOrd="0" presId="urn:microsoft.com/office/officeart/2005/8/layout/orgChart1"/>
    <dgm:cxn modelId="{7934B8D3-639E-43A2-81D1-E33E94CEC9CD}" type="presParOf" srcId="{CACCCCFA-9B7C-46BC-9347-F38B9BBA8B47}" destId="{2910783F-6331-4814-AD87-A142F2F36E75}" srcOrd="0" destOrd="0" presId="urn:microsoft.com/office/officeart/2005/8/layout/orgChart1"/>
    <dgm:cxn modelId="{7E2CCF32-35C3-47DB-BE53-9172440BB375}" type="presParOf" srcId="{2910783F-6331-4814-AD87-A142F2F36E75}" destId="{DEA0AA33-1C30-4480-9041-44C0F5702690}" srcOrd="0" destOrd="0" presId="urn:microsoft.com/office/officeart/2005/8/layout/orgChart1"/>
    <dgm:cxn modelId="{89A3D2A2-E027-46C2-A220-0FC05ABFEE8D}" type="presParOf" srcId="{2910783F-6331-4814-AD87-A142F2F36E75}" destId="{D9315CE4-3887-4EDD-8F17-6816A65F804D}" srcOrd="1" destOrd="0" presId="urn:microsoft.com/office/officeart/2005/8/layout/orgChart1"/>
    <dgm:cxn modelId="{6675C6C3-59BF-49CD-B07D-8A296F474D39}" type="presParOf" srcId="{CACCCCFA-9B7C-46BC-9347-F38B9BBA8B47}" destId="{BE5517C0-D30D-4BD2-B5A8-F6F3CFF6031C}" srcOrd="1" destOrd="0" presId="urn:microsoft.com/office/officeart/2005/8/layout/orgChart1"/>
    <dgm:cxn modelId="{06E2D7F8-D093-4A62-B60C-A2B77403DF26}" type="presParOf" srcId="{CACCCCFA-9B7C-46BC-9347-F38B9BBA8B47}" destId="{A951EED3-863F-49FE-9CEA-4A94AC028757}" srcOrd="2" destOrd="0" presId="urn:microsoft.com/office/officeart/2005/8/layout/orgChart1"/>
    <dgm:cxn modelId="{D27DBE38-092D-412D-BEB5-228185EA1144}" type="presParOf" srcId="{A738CE03-4EB8-457C-B07E-25135E00D8AC}" destId="{6D857FA7-97F9-4EB7-B4F0-512D520624A4}" srcOrd="2" destOrd="0" presId="urn:microsoft.com/office/officeart/2005/8/layout/orgChart1"/>
    <dgm:cxn modelId="{46FC96A7-B422-46C4-A6B6-4C94B8AFF027}" type="presParOf" srcId="{A738CE03-4EB8-457C-B07E-25135E00D8AC}" destId="{4C6025B2-2913-4C09-A99E-59456EC0B3BD}" srcOrd="3" destOrd="0" presId="urn:microsoft.com/office/officeart/2005/8/layout/orgChart1"/>
    <dgm:cxn modelId="{6DFC4D5F-A81B-4A5C-B903-6DC838117DC6}" type="presParOf" srcId="{4C6025B2-2913-4C09-A99E-59456EC0B3BD}" destId="{5D43763D-97AA-4EEC-8865-3AD3A3798949}" srcOrd="0" destOrd="0" presId="urn:microsoft.com/office/officeart/2005/8/layout/orgChart1"/>
    <dgm:cxn modelId="{F1354E85-DDCD-42CB-AAA6-4BE8FE01163C}" type="presParOf" srcId="{5D43763D-97AA-4EEC-8865-3AD3A3798949}" destId="{329C39B6-D5BF-4A45-8A4F-4DC15CB36575}" srcOrd="0" destOrd="0" presId="urn:microsoft.com/office/officeart/2005/8/layout/orgChart1"/>
    <dgm:cxn modelId="{36808D79-DB80-4499-876B-649E8DE3E966}" type="presParOf" srcId="{5D43763D-97AA-4EEC-8865-3AD3A3798949}" destId="{602CD962-9467-4BBB-B642-463D910AACA2}" srcOrd="1" destOrd="0" presId="urn:microsoft.com/office/officeart/2005/8/layout/orgChart1"/>
    <dgm:cxn modelId="{C38C12CD-96A9-44E5-89E9-D9062AE54E5B}" type="presParOf" srcId="{4C6025B2-2913-4C09-A99E-59456EC0B3BD}" destId="{0BA425CE-39F5-4964-B3DE-A2DE5B150C68}" srcOrd="1" destOrd="0" presId="urn:microsoft.com/office/officeart/2005/8/layout/orgChart1"/>
    <dgm:cxn modelId="{A1C31E3C-FB31-423D-86CE-387F243E68CA}" type="presParOf" srcId="{0BA425CE-39F5-4964-B3DE-A2DE5B150C68}" destId="{87119B01-0AB0-4B81-8E45-50BDD5263E67}" srcOrd="0" destOrd="0" presId="urn:microsoft.com/office/officeart/2005/8/layout/orgChart1"/>
    <dgm:cxn modelId="{F9B3D180-CB69-49F9-9503-0CD9EF1FDFDC}" type="presParOf" srcId="{0BA425CE-39F5-4964-B3DE-A2DE5B150C68}" destId="{08663191-9B14-4858-BAD8-157D352D6899}" srcOrd="1" destOrd="0" presId="urn:microsoft.com/office/officeart/2005/8/layout/orgChart1"/>
    <dgm:cxn modelId="{9D878026-C7B9-4320-A3E8-691887024763}" type="presParOf" srcId="{08663191-9B14-4858-BAD8-157D352D6899}" destId="{9BB509FD-047E-4636-BE35-E247A38BD9A8}" srcOrd="0" destOrd="0" presId="urn:microsoft.com/office/officeart/2005/8/layout/orgChart1"/>
    <dgm:cxn modelId="{5F16E089-077C-4EE0-8CF3-AF281D8AD59F}" type="presParOf" srcId="{9BB509FD-047E-4636-BE35-E247A38BD9A8}" destId="{5D8D6896-56F0-4073-BEDB-B5A818629CB1}" srcOrd="0" destOrd="0" presId="urn:microsoft.com/office/officeart/2005/8/layout/orgChart1"/>
    <dgm:cxn modelId="{39A39069-F458-4A08-A19E-1E7C5FFB13B1}" type="presParOf" srcId="{9BB509FD-047E-4636-BE35-E247A38BD9A8}" destId="{438FC88C-AC0C-4413-B9AE-FDF747FD1C3F}" srcOrd="1" destOrd="0" presId="urn:microsoft.com/office/officeart/2005/8/layout/orgChart1"/>
    <dgm:cxn modelId="{24B7B079-915B-49BF-8809-E6EE8DF4BADA}" type="presParOf" srcId="{08663191-9B14-4858-BAD8-157D352D6899}" destId="{AB3E8EA6-834C-4DD6-8980-D28ED1F184B4}" srcOrd="1" destOrd="0" presId="urn:microsoft.com/office/officeart/2005/8/layout/orgChart1"/>
    <dgm:cxn modelId="{578DECAC-58F5-4006-A30A-BBA8F7C57B75}" type="presParOf" srcId="{AB3E8EA6-834C-4DD6-8980-D28ED1F184B4}" destId="{5086F081-109C-4131-A919-CFA89CC17384}" srcOrd="0" destOrd="0" presId="urn:microsoft.com/office/officeart/2005/8/layout/orgChart1"/>
    <dgm:cxn modelId="{DE8D400B-4C8F-4A0E-9433-8CF932863C47}" type="presParOf" srcId="{AB3E8EA6-834C-4DD6-8980-D28ED1F184B4}" destId="{C62137AE-6D17-4AD9-A6C7-9B772054DC4E}" srcOrd="1" destOrd="0" presId="urn:microsoft.com/office/officeart/2005/8/layout/orgChart1"/>
    <dgm:cxn modelId="{E3B0A780-BA48-469F-911F-54DBC0F0A473}" type="presParOf" srcId="{C62137AE-6D17-4AD9-A6C7-9B772054DC4E}" destId="{7B13B19A-5C35-4ECF-80DF-5C2A102CEF5A}" srcOrd="0" destOrd="0" presId="urn:microsoft.com/office/officeart/2005/8/layout/orgChart1"/>
    <dgm:cxn modelId="{2050915B-E5C1-41DF-B1EE-F478D4FCB1AF}" type="presParOf" srcId="{7B13B19A-5C35-4ECF-80DF-5C2A102CEF5A}" destId="{25381005-10B6-41E6-95D8-7903DF637E26}" srcOrd="0" destOrd="0" presId="urn:microsoft.com/office/officeart/2005/8/layout/orgChart1"/>
    <dgm:cxn modelId="{53206CE4-484D-4463-8FF5-1FD0D13BC5AB}" type="presParOf" srcId="{7B13B19A-5C35-4ECF-80DF-5C2A102CEF5A}" destId="{277F9296-597C-4B5B-9F38-C5AC3B339132}" srcOrd="1" destOrd="0" presId="urn:microsoft.com/office/officeart/2005/8/layout/orgChart1"/>
    <dgm:cxn modelId="{B67DB719-8CAF-47EF-88CC-8737BD521FA4}" type="presParOf" srcId="{C62137AE-6D17-4AD9-A6C7-9B772054DC4E}" destId="{936A7EB9-A3C6-44F3-8E46-8025F5362969}" srcOrd="1" destOrd="0" presId="urn:microsoft.com/office/officeart/2005/8/layout/orgChart1"/>
    <dgm:cxn modelId="{52BA9AE5-53DC-4260-98D7-A99932AEE5C1}" type="presParOf" srcId="{C62137AE-6D17-4AD9-A6C7-9B772054DC4E}" destId="{067B68FC-A379-4E89-8E6D-3B382F22EA07}" srcOrd="2" destOrd="0" presId="urn:microsoft.com/office/officeart/2005/8/layout/orgChart1"/>
    <dgm:cxn modelId="{FCE22135-73BC-40D0-B898-5AD157C3CD17}" type="presParOf" srcId="{08663191-9B14-4858-BAD8-157D352D6899}" destId="{3F03234E-464E-4E4A-B387-B20F38739FF2}" srcOrd="2" destOrd="0" presId="urn:microsoft.com/office/officeart/2005/8/layout/orgChart1"/>
    <dgm:cxn modelId="{B499C1FC-79F3-4837-953F-9F3541668BE5}" type="presParOf" srcId="{0BA425CE-39F5-4964-B3DE-A2DE5B150C68}" destId="{3569C03B-7790-4A49-AC6A-A362EE01151F}" srcOrd="2" destOrd="0" presId="urn:microsoft.com/office/officeart/2005/8/layout/orgChart1"/>
    <dgm:cxn modelId="{182C19D1-2276-4ABF-9272-5650930750A8}" type="presParOf" srcId="{0BA425CE-39F5-4964-B3DE-A2DE5B150C68}" destId="{8DC61AE8-9937-4830-B65C-CC62706F8AAF}" srcOrd="3" destOrd="0" presId="urn:microsoft.com/office/officeart/2005/8/layout/orgChart1"/>
    <dgm:cxn modelId="{F9C30506-1422-4844-8B39-991F2273CD33}" type="presParOf" srcId="{8DC61AE8-9937-4830-B65C-CC62706F8AAF}" destId="{77577397-5C5E-4C62-95F4-EA655304A9F6}" srcOrd="0" destOrd="0" presId="urn:microsoft.com/office/officeart/2005/8/layout/orgChart1"/>
    <dgm:cxn modelId="{A186EE6D-848C-409A-AA37-F7E9F8A33295}" type="presParOf" srcId="{77577397-5C5E-4C62-95F4-EA655304A9F6}" destId="{88BD8539-7AED-44CD-A44D-AA14EAE76A4D}" srcOrd="0" destOrd="0" presId="urn:microsoft.com/office/officeart/2005/8/layout/orgChart1"/>
    <dgm:cxn modelId="{872EBE03-F2F6-41D4-BC9C-6545AEF32F03}" type="presParOf" srcId="{77577397-5C5E-4C62-95F4-EA655304A9F6}" destId="{B57956A8-21AC-4ED1-9528-471D821886E0}" srcOrd="1" destOrd="0" presId="urn:microsoft.com/office/officeart/2005/8/layout/orgChart1"/>
    <dgm:cxn modelId="{C138776F-2CE8-42C5-8FFE-07B2729594D3}" type="presParOf" srcId="{8DC61AE8-9937-4830-B65C-CC62706F8AAF}" destId="{3FF1EDE2-8455-49C9-9BEE-7B5E621F1E7F}" srcOrd="1" destOrd="0" presId="urn:microsoft.com/office/officeart/2005/8/layout/orgChart1"/>
    <dgm:cxn modelId="{5D2FF0DC-0707-44E4-9D11-D06F5F59AFFF}" type="presParOf" srcId="{3FF1EDE2-8455-49C9-9BEE-7B5E621F1E7F}" destId="{46369581-E593-4EF1-B71C-8EE64E135677}" srcOrd="0" destOrd="0" presId="urn:microsoft.com/office/officeart/2005/8/layout/orgChart1"/>
    <dgm:cxn modelId="{396B170E-74DA-473D-ADA1-7CE17044A559}" type="presParOf" srcId="{3FF1EDE2-8455-49C9-9BEE-7B5E621F1E7F}" destId="{F89DF680-78B0-43A7-A788-EF706360D9E6}" srcOrd="1" destOrd="0" presId="urn:microsoft.com/office/officeart/2005/8/layout/orgChart1"/>
    <dgm:cxn modelId="{40E63644-981B-4F33-BA4B-8DBBDA725C27}" type="presParOf" srcId="{F89DF680-78B0-43A7-A788-EF706360D9E6}" destId="{59F37A35-C641-447E-A2E0-9F238F8378A1}" srcOrd="0" destOrd="0" presId="urn:microsoft.com/office/officeart/2005/8/layout/orgChart1"/>
    <dgm:cxn modelId="{358B9E8D-392A-4058-AA33-588123D6AEB9}" type="presParOf" srcId="{59F37A35-C641-447E-A2E0-9F238F8378A1}" destId="{D656BFF7-F183-499F-AFA7-E0B5E9EA5728}" srcOrd="0" destOrd="0" presId="urn:microsoft.com/office/officeart/2005/8/layout/orgChart1"/>
    <dgm:cxn modelId="{081797E5-9B0B-4E6E-9A48-AB415B5C306B}" type="presParOf" srcId="{59F37A35-C641-447E-A2E0-9F238F8378A1}" destId="{B47B8E44-7D73-4FF6-ABDC-223E97EB78FE}" srcOrd="1" destOrd="0" presId="urn:microsoft.com/office/officeart/2005/8/layout/orgChart1"/>
    <dgm:cxn modelId="{F6242C1A-0AD6-4661-9A2F-17D7D7BD217B}" type="presParOf" srcId="{F89DF680-78B0-43A7-A788-EF706360D9E6}" destId="{DB6E5B18-4D2C-4141-9F2F-B6B0374AF169}" srcOrd="1" destOrd="0" presId="urn:microsoft.com/office/officeart/2005/8/layout/orgChart1"/>
    <dgm:cxn modelId="{53193B95-3C98-4552-A68E-0396176A2050}" type="presParOf" srcId="{F89DF680-78B0-43A7-A788-EF706360D9E6}" destId="{F1E9C325-09BC-43AC-A91F-FAECEC30D4DC}" srcOrd="2" destOrd="0" presId="urn:microsoft.com/office/officeart/2005/8/layout/orgChart1"/>
    <dgm:cxn modelId="{69A93762-6027-4D9E-A8BE-F4818F55434D}" type="presParOf" srcId="{8DC61AE8-9937-4830-B65C-CC62706F8AAF}" destId="{6F0233F3-9412-4CD0-B4FA-6F80DCB3638C}" srcOrd="2" destOrd="0" presId="urn:microsoft.com/office/officeart/2005/8/layout/orgChart1"/>
    <dgm:cxn modelId="{2424C996-8003-4353-9D18-9CC72B202B91}" type="presParOf" srcId="{4C6025B2-2913-4C09-A99E-59456EC0B3BD}" destId="{57F684B1-7BE3-4BD5-A977-62CD20F1842F}" srcOrd="2" destOrd="0" presId="urn:microsoft.com/office/officeart/2005/8/layout/orgChart1"/>
    <dgm:cxn modelId="{581B3B9D-4E44-430D-9C83-E4D2A98FE256}" type="presParOf" srcId="{70E48ECB-3FB9-4882-84DC-2482826C9608}" destId="{7049C0B7-2175-4D1A-B434-5879F053B9C6}" srcOrd="2" destOrd="0" presId="urn:microsoft.com/office/officeart/2005/8/layout/orgChart1"/>
    <dgm:cxn modelId="{BD87072F-899F-44ED-B41F-33F509B396E3}" type="presParOf" srcId="{FC5CED89-7994-4DA8-89FE-A8BBD1697707}" destId="{896B98EB-2796-4069-ACE6-4D8FD3787D6D}" srcOrd="1" destOrd="0" presId="urn:microsoft.com/office/officeart/2005/8/layout/orgChart1"/>
    <dgm:cxn modelId="{E3585F4F-C39C-4E0E-ABEC-26B51E0F2903}" type="presParOf" srcId="{896B98EB-2796-4069-ACE6-4D8FD3787D6D}" destId="{066EC351-D1EA-4395-91FD-42DBC73315C6}" srcOrd="0" destOrd="0" presId="urn:microsoft.com/office/officeart/2005/8/layout/orgChart1"/>
    <dgm:cxn modelId="{04A02D81-AAA3-4E9D-9DEE-F1955197DB74}" type="presParOf" srcId="{066EC351-D1EA-4395-91FD-42DBC73315C6}" destId="{D7E6F5FE-6516-4AFE-B5C7-7E7F284C1886}" srcOrd="0" destOrd="0" presId="urn:microsoft.com/office/officeart/2005/8/layout/orgChart1"/>
    <dgm:cxn modelId="{9904B99A-C2B4-4FE1-AB59-AB6AC8202C17}" type="presParOf" srcId="{066EC351-D1EA-4395-91FD-42DBC73315C6}" destId="{CBB9BFA7-E265-4564-91CE-C41CA152483B}" srcOrd="1" destOrd="0" presId="urn:microsoft.com/office/officeart/2005/8/layout/orgChart1"/>
    <dgm:cxn modelId="{6DCA9F41-368B-4AFC-BCAA-CA56EB22A5E5}" type="presParOf" srcId="{896B98EB-2796-4069-ACE6-4D8FD3787D6D}" destId="{4A427A73-CDB4-4973-8476-0292B4E3961D}" srcOrd="1" destOrd="0" presId="urn:microsoft.com/office/officeart/2005/8/layout/orgChart1"/>
    <dgm:cxn modelId="{904595CF-408A-4DF6-8EE4-258026F2EB47}" type="presParOf" srcId="{4A427A73-CDB4-4973-8476-0292B4E3961D}" destId="{5B9F6E6A-F150-4FC4-BBEE-4A0FDA86B291}" srcOrd="0" destOrd="0" presId="urn:microsoft.com/office/officeart/2005/8/layout/orgChart1"/>
    <dgm:cxn modelId="{4C4F0F77-BE42-4DFC-B7A0-E83CF418B1DA}" type="presParOf" srcId="{4A427A73-CDB4-4973-8476-0292B4E3961D}" destId="{BB03B4F1-AB98-43C9-BF94-7FFBD47ECDA7}" srcOrd="1" destOrd="0" presId="urn:microsoft.com/office/officeart/2005/8/layout/orgChart1"/>
    <dgm:cxn modelId="{1A966C5E-C816-490E-99F7-39A1A21FA169}" type="presParOf" srcId="{BB03B4F1-AB98-43C9-BF94-7FFBD47ECDA7}" destId="{B5A33A64-093A-451C-B093-C67918869ACA}" srcOrd="0" destOrd="0" presId="urn:microsoft.com/office/officeart/2005/8/layout/orgChart1"/>
    <dgm:cxn modelId="{A12394D6-2F80-4226-9CD2-D425BCA1723F}" type="presParOf" srcId="{B5A33A64-093A-451C-B093-C67918869ACA}" destId="{50EA6F69-0524-4A12-B9D4-5B15FE1394FB}" srcOrd="0" destOrd="0" presId="urn:microsoft.com/office/officeart/2005/8/layout/orgChart1"/>
    <dgm:cxn modelId="{69278775-E63E-43F1-8BF8-1999F5369BDE}" type="presParOf" srcId="{B5A33A64-093A-451C-B093-C67918869ACA}" destId="{0C75ECFB-CEB8-40A6-8180-DC622E74B969}" srcOrd="1" destOrd="0" presId="urn:microsoft.com/office/officeart/2005/8/layout/orgChart1"/>
    <dgm:cxn modelId="{1EB40595-3596-4AF1-B0A9-646AA5EE8218}" type="presParOf" srcId="{BB03B4F1-AB98-43C9-BF94-7FFBD47ECDA7}" destId="{232FE85E-F8B9-40AC-B9CE-BEE7B2BD3599}" srcOrd="1" destOrd="0" presId="urn:microsoft.com/office/officeart/2005/8/layout/orgChart1"/>
    <dgm:cxn modelId="{0768B303-F498-4F9B-975A-5FF50A407CEF}" type="presParOf" srcId="{BB03B4F1-AB98-43C9-BF94-7FFBD47ECDA7}" destId="{636E838D-FC19-4813-BB8E-BE12832B20EB}" srcOrd="2" destOrd="0" presId="urn:microsoft.com/office/officeart/2005/8/layout/orgChart1"/>
    <dgm:cxn modelId="{8044193C-FC2F-4088-9E18-A573CFF16B02}" type="presParOf" srcId="{4A427A73-CDB4-4973-8476-0292B4E3961D}" destId="{4A5B8B6B-2067-4F57-B133-B12D795AEAA7}" srcOrd="2" destOrd="0" presId="urn:microsoft.com/office/officeart/2005/8/layout/orgChart1"/>
    <dgm:cxn modelId="{B81152F1-5373-435D-B411-91E55141247C}" type="presParOf" srcId="{4A427A73-CDB4-4973-8476-0292B4E3961D}" destId="{2A21C222-5D33-4955-8825-037EBC2FA59F}" srcOrd="3" destOrd="0" presId="urn:microsoft.com/office/officeart/2005/8/layout/orgChart1"/>
    <dgm:cxn modelId="{43B0FD1F-0BE1-42E2-B3CC-BB6D9006406C}" type="presParOf" srcId="{2A21C222-5D33-4955-8825-037EBC2FA59F}" destId="{1C70AE6C-FAC3-4AC2-89BE-388E9D7C45EB}" srcOrd="0" destOrd="0" presId="urn:microsoft.com/office/officeart/2005/8/layout/orgChart1"/>
    <dgm:cxn modelId="{4ED74AFB-C0D3-4A50-B9FA-02FA00C9B8D7}" type="presParOf" srcId="{1C70AE6C-FAC3-4AC2-89BE-388E9D7C45EB}" destId="{8E11B1BD-4B63-4633-A2BC-4337124DA1DD}" srcOrd="0" destOrd="0" presId="urn:microsoft.com/office/officeart/2005/8/layout/orgChart1"/>
    <dgm:cxn modelId="{3C0B6CD8-0873-40C7-AE97-8681EAC71890}" type="presParOf" srcId="{1C70AE6C-FAC3-4AC2-89BE-388E9D7C45EB}" destId="{AC89EF61-0A81-4EF2-A365-B296EC4E2079}" srcOrd="1" destOrd="0" presId="urn:microsoft.com/office/officeart/2005/8/layout/orgChart1"/>
    <dgm:cxn modelId="{44B51160-685F-4A44-AA71-B11AF1AB5BFB}" type="presParOf" srcId="{2A21C222-5D33-4955-8825-037EBC2FA59F}" destId="{A84CCB21-53F6-4DD8-9026-C749A54484C4}" srcOrd="1" destOrd="0" presId="urn:microsoft.com/office/officeart/2005/8/layout/orgChart1"/>
    <dgm:cxn modelId="{86BCF176-33A5-4F94-AF50-D3E28DCEB910}" type="presParOf" srcId="{2A21C222-5D33-4955-8825-037EBC2FA59F}" destId="{86E92A97-F7BD-4080-9248-8E6BDDE2C8FA}" srcOrd="2" destOrd="0" presId="urn:microsoft.com/office/officeart/2005/8/layout/orgChart1"/>
    <dgm:cxn modelId="{65465FA0-9C0A-4CC1-8A81-470DAF02BDA1}" type="presParOf" srcId="{896B98EB-2796-4069-ACE6-4D8FD3787D6D}" destId="{625325B3-AE72-4C5E-B941-217F929BBEAD}" srcOrd="2" destOrd="0" presId="urn:microsoft.com/office/officeart/2005/8/layout/orgChart1"/>
    <dgm:cxn modelId="{7EB40066-602F-4F2F-8D09-E01718598D34}" type="presParOf" srcId="{FC5CED89-7994-4DA8-89FE-A8BBD1697707}" destId="{924546F1-91F4-454D-B26B-001738940ED4}" srcOrd="2" destOrd="0" presId="urn:microsoft.com/office/officeart/2005/8/layout/orgChart1"/>
    <dgm:cxn modelId="{8B15D44D-8647-4B1C-8A6A-E22F180C5DEB}" type="presParOf" srcId="{924546F1-91F4-454D-B26B-001738940ED4}" destId="{A8832E3C-37C1-4B54-BA00-FDB9273E0529}" srcOrd="0" destOrd="0" presId="urn:microsoft.com/office/officeart/2005/8/layout/orgChart1"/>
    <dgm:cxn modelId="{01010E20-42FE-400C-B2CE-60328F77DCF2}" type="presParOf" srcId="{A8832E3C-37C1-4B54-BA00-FDB9273E0529}" destId="{B8FDC6A5-6055-4A26-8BD7-E697A164D09E}" srcOrd="0" destOrd="0" presId="urn:microsoft.com/office/officeart/2005/8/layout/orgChart1"/>
    <dgm:cxn modelId="{F454E40B-883C-4D08-A3DE-C181BC5CD607}" type="presParOf" srcId="{A8832E3C-37C1-4B54-BA00-FDB9273E0529}" destId="{C00CE713-672D-4E44-8F9F-A46FC1197CCB}" srcOrd="1" destOrd="0" presId="urn:microsoft.com/office/officeart/2005/8/layout/orgChart1"/>
    <dgm:cxn modelId="{BF73A61E-4A8B-4186-89B6-6989E203C9B0}" type="presParOf" srcId="{924546F1-91F4-454D-B26B-001738940ED4}" destId="{A2CCA420-D8BC-4CD2-8344-878D6F5585C7}" srcOrd="1" destOrd="0" presId="urn:microsoft.com/office/officeart/2005/8/layout/orgChart1"/>
    <dgm:cxn modelId="{75CB08D2-D67A-4D20-8C71-5D94E09E5E67}" type="presParOf" srcId="{A2CCA420-D8BC-4CD2-8344-878D6F5585C7}" destId="{89B16D93-AAF7-4F1F-B199-B3A4CACECDE4}" srcOrd="0" destOrd="0" presId="urn:microsoft.com/office/officeart/2005/8/layout/orgChart1"/>
    <dgm:cxn modelId="{66CF545C-B055-4CA7-AC9B-6D360FBD8329}" type="presParOf" srcId="{A2CCA420-D8BC-4CD2-8344-878D6F5585C7}" destId="{7D6F5558-6F37-441B-A0DD-1C4D885EDF99}" srcOrd="1" destOrd="0" presId="urn:microsoft.com/office/officeart/2005/8/layout/orgChart1"/>
    <dgm:cxn modelId="{56C2C663-663F-4C42-9ED0-F5A660330BC8}" type="presParOf" srcId="{7D6F5558-6F37-441B-A0DD-1C4D885EDF99}" destId="{526EBAD0-B6D6-459D-B23D-8F51346D9A11}" srcOrd="0" destOrd="0" presId="urn:microsoft.com/office/officeart/2005/8/layout/orgChart1"/>
    <dgm:cxn modelId="{517F62D7-41E5-4862-86FF-05764B4767B9}" type="presParOf" srcId="{526EBAD0-B6D6-459D-B23D-8F51346D9A11}" destId="{287063E8-F4E1-4018-AF1F-1F40D295AD30}" srcOrd="0" destOrd="0" presId="urn:microsoft.com/office/officeart/2005/8/layout/orgChart1"/>
    <dgm:cxn modelId="{EA294111-E46A-4E6A-AC5A-06606258DE89}" type="presParOf" srcId="{526EBAD0-B6D6-459D-B23D-8F51346D9A11}" destId="{7C441CDA-9CC9-4C7E-9F38-C461E320D50B}" srcOrd="1" destOrd="0" presId="urn:microsoft.com/office/officeart/2005/8/layout/orgChart1"/>
    <dgm:cxn modelId="{EA213CA4-F142-4993-80D5-F16352A7F8D1}" type="presParOf" srcId="{7D6F5558-6F37-441B-A0DD-1C4D885EDF99}" destId="{335800A2-C50A-4B1A-B4F6-6E31BF93ABD6}" srcOrd="1" destOrd="0" presId="urn:microsoft.com/office/officeart/2005/8/layout/orgChart1"/>
    <dgm:cxn modelId="{1AD32331-5912-4A45-932E-037A48DB3907}" type="presParOf" srcId="{335800A2-C50A-4B1A-B4F6-6E31BF93ABD6}" destId="{6566342D-4104-4E3D-A980-8947081AC26D}" srcOrd="0" destOrd="0" presId="urn:microsoft.com/office/officeart/2005/8/layout/orgChart1"/>
    <dgm:cxn modelId="{DFD7CEEE-4E05-4873-8EB7-6957BB312D85}" type="presParOf" srcId="{335800A2-C50A-4B1A-B4F6-6E31BF93ABD6}" destId="{F74CBFE0-FF04-415D-9425-6A96AAB93734}" srcOrd="1" destOrd="0" presId="urn:microsoft.com/office/officeart/2005/8/layout/orgChart1"/>
    <dgm:cxn modelId="{6A1F29D7-B7E6-496B-B782-906069F1FB9B}" type="presParOf" srcId="{F74CBFE0-FF04-415D-9425-6A96AAB93734}" destId="{BB6A9D7E-12FF-4A3A-A45B-FA4EE89C4FCB}" srcOrd="0" destOrd="0" presId="urn:microsoft.com/office/officeart/2005/8/layout/orgChart1"/>
    <dgm:cxn modelId="{1E0AE423-8EF4-4002-9799-FB5EC58E9B65}" type="presParOf" srcId="{BB6A9D7E-12FF-4A3A-A45B-FA4EE89C4FCB}" destId="{7DE4D70F-2B10-4FAF-A336-8C1716CE7783}" srcOrd="0" destOrd="0" presId="urn:microsoft.com/office/officeart/2005/8/layout/orgChart1"/>
    <dgm:cxn modelId="{4B8D10E9-2752-4DC4-B394-1F3A96AFE7E2}" type="presParOf" srcId="{BB6A9D7E-12FF-4A3A-A45B-FA4EE89C4FCB}" destId="{040B04BA-E9C1-42DF-AA01-C35E4DBBB923}" srcOrd="1" destOrd="0" presId="urn:microsoft.com/office/officeart/2005/8/layout/orgChart1"/>
    <dgm:cxn modelId="{143C3681-A183-4A69-BCBB-442D7E915DEF}" type="presParOf" srcId="{F74CBFE0-FF04-415D-9425-6A96AAB93734}" destId="{3371DD6C-1028-4060-ADC3-E65B53D5E4E7}" srcOrd="1" destOrd="0" presId="urn:microsoft.com/office/officeart/2005/8/layout/orgChart1"/>
    <dgm:cxn modelId="{A3E5F545-4F20-4411-A743-C5A2C35102C1}" type="presParOf" srcId="{F74CBFE0-FF04-415D-9425-6A96AAB93734}" destId="{F3DFC970-4972-41A4-95A7-3ABEAB351052}" srcOrd="2" destOrd="0" presId="urn:microsoft.com/office/officeart/2005/8/layout/orgChart1"/>
    <dgm:cxn modelId="{44918390-FFD8-483B-9664-73D9A4915604}" type="presParOf" srcId="{335800A2-C50A-4B1A-B4F6-6E31BF93ABD6}" destId="{3546D6DD-A8B2-4AF7-9C57-E1DE779BFA37}" srcOrd="2" destOrd="0" presId="urn:microsoft.com/office/officeart/2005/8/layout/orgChart1"/>
    <dgm:cxn modelId="{3AFAFE56-7268-482A-9431-7A4E7EEB83B5}" type="presParOf" srcId="{335800A2-C50A-4B1A-B4F6-6E31BF93ABD6}" destId="{675DF112-2AEA-4483-AED8-B740C91ECE29}" srcOrd="3" destOrd="0" presId="urn:microsoft.com/office/officeart/2005/8/layout/orgChart1"/>
    <dgm:cxn modelId="{133589BD-E1A7-4063-BFB6-4B9C092809C2}" type="presParOf" srcId="{675DF112-2AEA-4483-AED8-B740C91ECE29}" destId="{18A54964-B481-4A44-B3DE-8900E3FE68D6}" srcOrd="0" destOrd="0" presId="urn:microsoft.com/office/officeart/2005/8/layout/orgChart1"/>
    <dgm:cxn modelId="{D758EF05-CC2D-4CFC-B2FC-A98CD77A3C4F}" type="presParOf" srcId="{18A54964-B481-4A44-B3DE-8900E3FE68D6}" destId="{578C9699-396B-44EE-9387-4889FF4F8D99}" srcOrd="0" destOrd="0" presId="urn:microsoft.com/office/officeart/2005/8/layout/orgChart1"/>
    <dgm:cxn modelId="{ACE9D81E-8E5E-44DC-8EC7-A46B7469CB44}" type="presParOf" srcId="{18A54964-B481-4A44-B3DE-8900E3FE68D6}" destId="{543CF7C6-CA93-4E98-B16F-423C13111936}" srcOrd="1" destOrd="0" presId="urn:microsoft.com/office/officeart/2005/8/layout/orgChart1"/>
    <dgm:cxn modelId="{9C30B981-F784-4620-9295-A54743FA5247}" type="presParOf" srcId="{675DF112-2AEA-4483-AED8-B740C91ECE29}" destId="{7FB80413-711B-4EDE-A657-438C6A158AB4}" srcOrd="1" destOrd="0" presId="urn:microsoft.com/office/officeart/2005/8/layout/orgChart1"/>
    <dgm:cxn modelId="{19C9654B-B3D9-40DD-8D59-8F04DB10622A}" type="presParOf" srcId="{675DF112-2AEA-4483-AED8-B740C91ECE29}" destId="{81FB725F-C56A-4584-850B-D4FEA0E64320}" srcOrd="2" destOrd="0" presId="urn:microsoft.com/office/officeart/2005/8/layout/orgChart1"/>
    <dgm:cxn modelId="{D5761314-469A-4CC6-84AA-ED46B5D6674A}" type="presParOf" srcId="{7D6F5558-6F37-441B-A0DD-1C4D885EDF99}" destId="{FC6AEC85-EEB4-417F-B046-4D9084E114ED}" srcOrd="2" destOrd="0" presId="urn:microsoft.com/office/officeart/2005/8/layout/orgChart1"/>
    <dgm:cxn modelId="{1CA2A53A-700F-4535-A34A-D86975EFED93}" type="presParOf" srcId="{A2CCA420-D8BC-4CD2-8344-878D6F5585C7}" destId="{C68C088D-94E9-4442-A94C-E8175BA6E3A8}" srcOrd="2" destOrd="0" presId="urn:microsoft.com/office/officeart/2005/8/layout/orgChart1"/>
    <dgm:cxn modelId="{CE4A3218-E616-4845-B0B9-6C86F2D5B03E}" type="presParOf" srcId="{A2CCA420-D8BC-4CD2-8344-878D6F5585C7}" destId="{DC149BCC-B3A1-4770-9525-0B59B0DABA71}" srcOrd="3" destOrd="0" presId="urn:microsoft.com/office/officeart/2005/8/layout/orgChart1"/>
    <dgm:cxn modelId="{0E06FE4A-D09A-4668-90FF-D29AD8E54735}" type="presParOf" srcId="{DC149BCC-B3A1-4770-9525-0B59B0DABA71}" destId="{2ADE51E4-B992-4087-B6C1-01AC92B07D92}" srcOrd="0" destOrd="0" presId="urn:microsoft.com/office/officeart/2005/8/layout/orgChart1"/>
    <dgm:cxn modelId="{874BE13E-4457-4792-AEEB-D1B39A941368}" type="presParOf" srcId="{2ADE51E4-B992-4087-B6C1-01AC92B07D92}" destId="{CF0FD14E-4F98-4C7C-BAC4-8EDE507718CB}" srcOrd="0" destOrd="0" presId="urn:microsoft.com/office/officeart/2005/8/layout/orgChart1"/>
    <dgm:cxn modelId="{055FE559-193B-44FF-AD93-4A0197EC9019}" type="presParOf" srcId="{2ADE51E4-B992-4087-B6C1-01AC92B07D92}" destId="{865055E0-F260-4086-868B-819F4D41E9F0}" srcOrd="1" destOrd="0" presId="urn:microsoft.com/office/officeart/2005/8/layout/orgChart1"/>
    <dgm:cxn modelId="{EBE69AFA-2ABB-4FA0-99CC-95B5D4174B46}" type="presParOf" srcId="{DC149BCC-B3A1-4770-9525-0B59B0DABA71}" destId="{1D304274-8259-4A36-B3B6-243C4B2DAA4B}" srcOrd="1" destOrd="0" presId="urn:microsoft.com/office/officeart/2005/8/layout/orgChart1"/>
    <dgm:cxn modelId="{D60A3906-16ED-4975-B0AE-6874CAEBDDAD}" type="presParOf" srcId="{1D304274-8259-4A36-B3B6-243C4B2DAA4B}" destId="{496F5981-15FF-46F9-811B-FD8266006B93}" srcOrd="0" destOrd="0" presId="urn:microsoft.com/office/officeart/2005/8/layout/orgChart1"/>
    <dgm:cxn modelId="{BA90B141-98F8-4F89-A58E-DA1A43097857}" type="presParOf" srcId="{1D304274-8259-4A36-B3B6-243C4B2DAA4B}" destId="{5D04DEFC-40A5-498E-8E41-C2CF81B5BF9E}" srcOrd="1" destOrd="0" presId="urn:microsoft.com/office/officeart/2005/8/layout/orgChart1"/>
    <dgm:cxn modelId="{94C60D12-2206-46AA-95AA-F477D7076B62}" type="presParOf" srcId="{5D04DEFC-40A5-498E-8E41-C2CF81B5BF9E}" destId="{2AE53D3B-5243-402F-B4E9-0B38CEAAA408}" srcOrd="0" destOrd="0" presId="urn:microsoft.com/office/officeart/2005/8/layout/orgChart1"/>
    <dgm:cxn modelId="{526DC47D-E85A-4631-A064-A2145BA91A33}" type="presParOf" srcId="{2AE53D3B-5243-402F-B4E9-0B38CEAAA408}" destId="{F8DCEC83-540D-4A81-BA53-8F73563D26E9}" srcOrd="0" destOrd="0" presId="urn:microsoft.com/office/officeart/2005/8/layout/orgChart1"/>
    <dgm:cxn modelId="{778FAC5A-C6DF-4FBA-A9A3-6EBB30B4392F}" type="presParOf" srcId="{2AE53D3B-5243-402F-B4E9-0B38CEAAA408}" destId="{1D253099-78D5-4F12-9E23-7EB603AADB3D}" srcOrd="1" destOrd="0" presId="urn:microsoft.com/office/officeart/2005/8/layout/orgChart1"/>
    <dgm:cxn modelId="{CEF3CD2D-F625-473D-A203-1AC14C2EA71E}" type="presParOf" srcId="{5D04DEFC-40A5-498E-8E41-C2CF81B5BF9E}" destId="{2D73CBB1-D708-4EC2-8434-9432FF475678}" srcOrd="1" destOrd="0" presId="urn:microsoft.com/office/officeart/2005/8/layout/orgChart1"/>
    <dgm:cxn modelId="{D84A5C22-DE1E-46BB-96BB-EAB1DE299B27}" type="presParOf" srcId="{5D04DEFC-40A5-498E-8E41-C2CF81B5BF9E}" destId="{0325B659-38B7-445B-971A-1E6ECF4FDF44}" srcOrd="2" destOrd="0" presId="urn:microsoft.com/office/officeart/2005/8/layout/orgChart1"/>
    <dgm:cxn modelId="{D8106AE3-FBFF-40A5-B781-C2424FC5552C}" type="presParOf" srcId="{DC149BCC-B3A1-4770-9525-0B59B0DABA71}" destId="{0E190109-BB12-4456-AFAB-C45924CC7973}" srcOrd="2" destOrd="0" presId="urn:microsoft.com/office/officeart/2005/8/layout/orgChart1"/>
    <dgm:cxn modelId="{443D7199-329F-435D-868B-10ABDCBF2B9A}" type="presParOf" srcId="{A2CCA420-D8BC-4CD2-8344-878D6F5585C7}" destId="{68EA8C35-743E-4B07-85D9-9F1A47CAFE60}" srcOrd="4" destOrd="0" presId="urn:microsoft.com/office/officeart/2005/8/layout/orgChart1"/>
    <dgm:cxn modelId="{9C2B3EB2-AC57-41BD-B593-2550B3BA8D21}" type="presParOf" srcId="{A2CCA420-D8BC-4CD2-8344-878D6F5585C7}" destId="{41E9263F-9193-4AE0-9BC0-B91249FB5215}" srcOrd="5" destOrd="0" presId="urn:microsoft.com/office/officeart/2005/8/layout/orgChart1"/>
    <dgm:cxn modelId="{F968D54A-3F10-46B3-AD31-914B256F415B}" type="presParOf" srcId="{41E9263F-9193-4AE0-9BC0-B91249FB5215}" destId="{FECB220B-0032-470E-80FE-7275AA2EF016}" srcOrd="0" destOrd="0" presId="urn:microsoft.com/office/officeart/2005/8/layout/orgChart1"/>
    <dgm:cxn modelId="{01A544CA-B39F-4AE6-BD8B-912006989E6E}" type="presParOf" srcId="{FECB220B-0032-470E-80FE-7275AA2EF016}" destId="{E0FF9141-F579-4FF6-B568-0DF36418954B}" srcOrd="0" destOrd="0" presId="urn:microsoft.com/office/officeart/2005/8/layout/orgChart1"/>
    <dgm:cxn modelId="{7AB08FF8-C5D5-41DA-8C49-FFBAC4B743B8}" type="presParOf" srcId="{FECB220B-0032-470E-80FE-7275AA2EF016}" destId="{5539F35E-A719-4ACD-800C-9735FECFE516}" srcOrd="1" destOrd="0" presId="urn:microsoft.com/office/officeart/2005/8/layout/orgChart1"/>
    <dgm:cxn modelId="{EDE1F59B-A796-42EC-829E-4CB09941E9FC}" type="presParOf" srcId="{41E9263F-9193-4AE0-9BC0-B91249FB5215}" destId="{83793E23-2FAA-4D63-81D3-F8522F50153F}" srcOrd="1" destOrd="0" presId="urn:microsoft.com/office/officeart/2005/8/layout/orgChart1"/>
    <dgm:cxn modelId="{062F578F-0DDF-45FA-8F2E-323247E64CDD}" type="presParOf" srcId="{83793E23-2FAA-4D63-81D3-F8522F50153F}" destId="{50850822-171D-4604-BD00-CACF40C2ACCA}" srcOrd="0" destOrd="0" presId="urn:microsoft.com/office/officeart/2005/8/layout/orgChart1"/>
    <dgm:cxn modelId="{7599AF87-C910-468C-9C13-1C52FF686132}" type="presParOf" srcId="{83793E23-2FAA-4D63-81D3-F8522F50153F}" destId="{93F3CE3A-8FE9-4EF6-88A2-A5F2CFA289A5}" srcOrd="1" destOrd="0" presId="urn:microsoft.com/office/officeart/2005/8/layout/orgChart1"/>
    <dgm:cxn modelId="{C1116FD9-49B2-4868-9C6B-507B8C435BFE}" type="presParOf" srcId="{93F3CE3A-8FE9-4EF6-88A2-A5F2CFA289A5}" destId="{90217E69-1068-430E-AE33-D2935179E80C}" srcOrd="0" destOrd="0" presId="urn:microsoft.com/office/officeart/2005/8/layout/orgChart1"/>
    <dgm:cxn modelId="{58CCFDF1-04D1-4FA6-8A37-3D65E866261F}" type="presParOf" srcId="{90217E69-1068-430E-AE33-D2935179E80C}" destId="{E4ED79C4-1D4F-4924-A0B8-6183C25C63B6}" srcOrd="0" destOrd="0" presId="urn:microsoft.com/office/officeart/2005/8/layout/orgChart1"/>
    <dgm:cxn modelId="{092D1A7A-FE01-4677-BEE1-DC5E1074E2E1}" type="presParOf" srcId="{90217E69-1068-430E-AE33-D2935179E80C}" destId="{A52A0FED-9248-4ED3-907D-97C83E5F3DA8}" srcOrd="1" destOrd="0" presId="urn:microsoft.com/office/officeart/2005/8/layout/orgChart1"/>
    <dgm:cxn modelId="{26BA423B-77D2-44EA-A132-723501E6D728}" type="presParOf" srcId="{93F3CE3A-8FE9-4EF6-88A2-A5F2CFA289A5}" destId="{9A307545-2CFC-4F4F-B1E7-673CE3E8C5F1}" srcOrd="1" destOrd="0" presId="urn:microsoft.com/office/officeart/2005/8/layout/orgChart1"/>
    <dgm:cxn modelId="{DC27E47E-6DF4-4D94-85AA-F5943554DD69}" type="presParOf" srcId="{93F3CE3A-8FE9-4EF6-88A2-A5F2CFA289A5}" destId="{954BFC91-99BC-45E0-A948-CA5B0A2AEA91}" srcOrd="2" destOrd="0" presId="urn:microsoft.com/office/officeart/2005/8/layout/orgChart1"/>
    <dgm:cxn modelId="{AC00BF13-84FD-4085-B1D8-38C26E7E572B}" type="presParOf" srcId="{41E9263F-9193-4AE0-9BC0-B91249FB5215}" destId="{93ECDC46-37CC-422C-AB07-A1881BA45F04}" srcOrd="2" destOrd="0" presId="urn:microsoft.com/office/officeart/2005/8/layout/orgChart1"/>
    <dgm:cxn modelId="{5F211305-23AD-4354-ABFD-34A873464A19}" type="presParOf" srcId="{924546F1-91F4-454D-B26B-001738940ED4}" destId="{9F30190A-453C-4D89-B99A-47DCFCF6556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31CC30-6872-480F-8D12-0C841FC7E081}" type="doc">
      <dgm:prSet loTypeId="urn:microsoft.com/office/officeart/2005/8/layout/chart3" loCatId="relationship" qsTypeId="urn:microsoft.com/office/officeart/2005/8/quickstyle/simple1" qsCatId="simple" csTypeId="urn:microsoft.com/office/officeart/2005/8/colors/accent1_2" csCatId="accent1" phldr="1"/>
      <dgm:spPr/>
    </dgm:pt>
    <dgm:pt modelId="{C6FAEBEF-CFB6-4C18-9B4B-6463EFD9557A}">
      <dgm:prSet phldrT="[Text]"/>
      <dgm:spPr/>
      <dgm:t>
        <a:bodyPr/>
        <a:lstStyle/>
        <a:p>
          <a:r>
            <a:rPr lang="en-US"/>
            <a:t>Children</a:t>
          </a:r>
        </a:p>
      </dgm:t>
    </dgm:pt>
    <dgm:pt modelId="{497B6404-376A-4A0F-9828-CE4D1F890465}" type="parTrans" cxnId="{1F9246B7-A969-40C1-B4CF-E3185EDA6AC9}">
      <dgm:prSet/>
      <dgm:spPr/>
      <dgm:t>
        <a:bodyPr/>
        <a:lstStyle/>
        <a:p>
          <a:endParaRPr lang="en-US"/>
        </a:p>
      </dgm:t>
    </dgm:pt>
    <dgm:pt modelId="{6D537200-8945-414F-8082-6085EAF4D8FE}" type="sibTrans" cxnId="{1F9246B7-A969-40C1-B4CF-E3185EDA6AC9}">
      <dgm:prSet/>
      <dgm:spPr/>
      <dgm:t>
        <a:bodyPr/>
        <a:lstStyle/>
        <a:p>
          <a:endParaRPr lang="en-US"/>
        </a:p>
      </dgm:t>
    </dgm:pt>
    <dgm:pt modelId="{DD6D721E-3B0C-49C1-9817-3A003B28062B}">
      <dgm:prSet phldrT="[Text]"/>
      <dgm:spPr/>
      <dgm:t>
        <a:bodyPr/>
        <a:lstStyle/>
        <a:p>
          <a:r>
            <a:rPr lang="en-US"/>
            <a:t>Parents</a:t>
          </a:r>
        </a:p>
      </dgm:t>
    </dgm:pt>
    <dgm:pt modelId="{A57FE1FC-4184-445E-8FB7-C6280379C8A0}" type="parTrans" cxnId="{31A47532-2BFC-4C25-8B75-8C80604998DE}">
      <dgm:prSet/>
      <dgm:spPr/>
      <dgm:t>
        <a:bodyPr/>
        <a:lstStyle/>
        <a:p>
          <a:endParaRPr lang="en-US"/>
        </a:p>
      </dgm:t>
    </dgm:pt>
    <dgm:pt modelId="{371BBCE1-9378-499E-B80D-31F142415529}" type="sibTrans" cxnId="{31A47532-2BFC-4C25-8B75-8C80604998DE}">
      <dgm:prSet/>
      <dgm:spPr/>
      <dgm:t>
        <a:bodyPr/>
        <a:lstStyle/>
        <a:p>
          <a:endParaRPr lang="en-US"/>
        </a:p>
      </dgm:t>
    </dgm:pt>
    <dgm:pt modelId="{B754897D-5D64-49BC-A5CF-C01EB46CB2EA}">
      <dgm:prSet phldrT="[Text]"/>
      <dgm:spPr/>
      <dgm:t>
        <a:bodyPr/>
        <a:lstStyle/>
        <a:p>
          <a:r>
            <a:rPr lang="en-US"/>
            <a:t>Grandparents</a:t>
          </a:r>
        </a:p>
      </dgm:t>
    </dgm:pt>
    <dgm:pt modelId="{A0B074AC-EFB3-469A-A42E-13186F0A16CA}" type="parTrans" cxnId="{8891C6E4-AE2B-47A9-9EE8-C1DCFAA2F3ED}">
      <dgm:prSet/>
      <dgm:spPr/>
      <dgm:t>
        <a:bodyPr/>
        <a:lstStyle/>
        <a:p>
          <a:endParaRPr lang="en-US"/>
        </a:p>
      </dgm:t>
    </dgm:pt>
    <dgm:pt modelId="{14A7B167-B713-4DC0-9059-C7E92D60B0C3}" type="sibTrans" cxnId="{8891C6E4-AE2B-47A9-9EE8-C1DCFAA2F3ED}">
      <dgm:prSet/>
      <dgm:spPr/>
      <dgm:t>
        <a:bodyPr/>
        <a:lstStyle/>
        <a:p>
          <a:endParaRPr lang="en-US"/>
        </a:p>
      </dgm:t>
    </dgm:pt>
    <dgm:pt modelId="{B76119B9-7502-4769-9EFA-95395C0BF128}">
      <dgm:prSet phldrT="[Text]"/>
      <dgm:spPr/>
      <dgm:t>
        <a:bodyPr/>
        <a:lstStyle/>
        <a:p>
          <a:r>
            <a:rPr lang="en-US"/>
            <a:t>Female Children</a:t>
          </a:r>
        </a:p>
      </dgm:t>
    </dgm:pt>
    <dgm:pt modelId="{20235639-FCC3-4442-9643-101EF3B5F1DB}" type="parTrans" cxnId="{81B3B8F9-A777-49BA-B176-A83BDF44D8AC}">
      <dgm:prSet/>
      <dgm:spPr/>
      <dgm:t>
        <a:bodyPr/>
        <a:lstStyle/>
        <a:p>
          <a:endParaRPr lang="en-US"/>
        </a:p>
      </dgm:t>
    </dgm:pt>
    <dgm:pt modelId="{54B5B65A-81CE-4828-90EC-4A7387DFE11D}" type="sibTrans" cxnId="{81B3B8F9-A777-49BA-B176-A83BDF44D8AC}">
      <dgm:prSet/>
      <dgm:spPr/>
      <dgm:t>
        <a:bodyPr/>
        <a:lstStyle/>
        <a:p>
          <a:endParaRPr lang="en-US"/>
        </a:p>
      </dgm:t>
    </dgm:pt>
    <dgm:pt modelId="{0D2FF1D7-5453-4DA0-8587-994399B9E6F0}">
      <dgm:prSet phldrT="[Text]"/>
      <dgm:spPr/>
      <dgm:t>
        <a:bodyPr/>
        <a:lstStyle/>
        <a:p>
          <a:r>
            <a:rPr lang="en-US"/>
            <a:t>Siblings</a:t>
          </a:r>
        </a:p>
      </dgm:t>
    </dgm:pt>
    <dgm:pt modelId="{188AA112-0370-4FCC-A195-B31595709B13}" type="parTrans" cxnId="{011F9E07-DCB6-499A-8C60-BE7D501DC100}">
      <dgm:prSet/>
      <dgm:spPr/>
      <dgm:t>
        <a:bodyPr/>
        <a:lstStyle/>
        <a:p>
          <a:endParaRPr lang="en-US"/>
        </a:p>
      </dgm:t>
    </dgm:pt>
    <dgm:pt modelId="{03D35732-D22A-475A-9138-65088C4F12C5}" type="sibTrans" cxnId="{011F9E07-DCB6-499A-8C60-BE7D501DC100}">
      <dgm:prSet/>
      <dgm:spPr/>
      <dgm:t>
        <a:bodyPr/>
        <a:lstStyle/>
        <a:p>
          <a:endParaRPr lang="en-US"/>
        </a:p>
      </dgm:t>
    </dgm:pt>
    <dgm:pt modelId="{B2DB76AF-E4ED-4BF5-A1E7-6277B5274823}">
      <dgm:prSet phldrT="[Text]"/>
      <dgm:spPr/>
      <dgm:t>
        <a:bodyPr/>
        <a:lstStyle/>
        <a:p>
          <a:r>
            <a:rPr lang="en-US"/>
            <a:t>Sisters</a:t>
          </a:r>
        </a:p>
      </dgm:t>
    </dgm:pt>
    <dgm:pt modelId="{2CB92700-27E5-4736-A985-15F063BD8811}" type="parTrans" cxnId="{D63C22A6-4684-44CB-87C2-EA79A203554B}">
      <dgm:prSet/>
      <dgm:spPr/>
      <dgm:t>
        <a:bodyPr/>
        <a:lstStyle/>
        <a:p>
          <a:endParaRPr lang="en-US"/>
        </a:p>
      </dgm:t>
    </dgm:pt>
    <dgm:pt modelId="{F56A9D20-AE52-4771-B82C-113D42EC7488}" type="sibTrans" cxnId="{D63C22A6-4684-44CB-87C2-EA79A203554B}">
      <dgm:prSet/>
      <dgm:spPr/>
      <dgm:t>
        <a:bodyPr/>
        <a:lstStyle/>
        <a:p>
          <a:endParaRPr lang="en-US"/>
        </a:p>
      </dgm:t>
    </dgm:pt>
    <dgm:pt modelId="{7D90FF11-17BC-409F-A4CB-9245A9167E19}">
      <dgm:prSet phldrT="[Text]"/>
      <dgm:spPr/>
      <dgm:t>
        <a:bodyPr/>
        <a:lstStyle/>
        <a:p>
          <a:r>
            <a:rPr lang="en-US"/>
            <a:t>Cousins</a:t>
          </a:r>
        </a:p>
      </dgm:t>
    </dgm:pt>
    <dgm:pt modelId="{A60D2BE9-636F-47EA-94CB-636EE2F13F3E}" type="parTrans" cxnId="{06150941-F2DF-451E-9E13-0F6A48A9186F}">
      <dgm:prSet/>
      <dgm:spPr/>
      <dgm:t>
        <a:bodyPr/>
        <a:lstStyle/>
        <a:p>
          <a:endParaRPr lang="en-US"/>
        </a:p>
      </dgm:t>
    </dgm:pt>
    <dgm:pt modelId="{8D5B1921-48CA-489C-91D3-A085C12B4BAD}" type="sibTrans" cxnId="{06150941-F2DF-451E-9E13-0F6A48A9186F}">
      <dgm:prSet/>
      <dgm:spPr/>
      <dgm:t>
        <a:bodyPr/>
        <a:lstStyle/>
        <a:p>
          <a:endParaRPr lang="en-US"/>
        </a:p>
      </dgm:t>
    </dgm:pt>
    <dgm:pt modelId="{1C70461C-968F-4F5F-B109-86B68A77E7B3}">
      <dgm:prSet phldrT="[Text]"/>
      <dgm:spPr/>
      <dgm:t>
        <a:bodyPr/>
        <a:lstStyle/>
        <a:p>
          <a:r>
            <a:rPr lang="en-US"/>
            <a:t>Female Cousins</a:t>
          </a:r>
        </a:p>
      </dgm:t>
    </dgm:pt>
    <dgm:pt modelId="{86D72D4B-5F6A-4184-B63F-64FB1B7EDE3A}" type="parTrans" cxnId="{7EBB7C2C-0B72-4307-97A5-FF6BE8B65653}">
      <dgm:prSet/>
      <dgm:spPr/>
      <dgm:t>
        <a:bodyPr/>
        <a:lstStyle/>
        <a:p>
          <a:endParaRPr lang="en-US"/>
        </a:p>
      </dgm:t>
    </dgm:pt>
    <dgm:pt modelId="{26DA4156-4990-4046-B9EC-C1D660F1A070}" type="sibTrans" cxnId="{7EBB7C2C-0B72-4307-97A5-FF6BE8B65653}">
      <dgm:prSet/>
      <dgm:spPr/>
      <dgm:t>
        <a:bodyPr/>
        <a:lstStyle/>
        <a:p>
          <a:endParaRPr lang="en-US"/>
        </a:p>
      </dgm:t>
    </dgm:pt>
    <dgm:pt modelId="{1A94C774-691E-4273-97D5-3BC4D53FA02E}">
      <dgm:prSet phldrT="[Text]"/>
      <dgm:spPr/>
      <dgm:t>
        <a:bodyPr/>
        <a:lstStyle/>
        <a:p>
          <a:r>
            <a:rPr lang="en-US"/>
            <a:t>Uncles and Aunts</a:t>
          </a:r>
        </a:p>
      </dgm:t>
    </dgm:pt>
    <dgm:pt modelId="{9B4C4603-18B4-4A64-A0F1-008ABA8205CA}" type="parTrans" cxnId="{3372D1BF-212F-42B6-A1E0-9F7E2D4C50B8}">
      <dgm:prSet/>
      <dgm:spPr/>
      <dgm:t>
        <a:bodyPr/>
        <a:lstStyle/>
        <a:p>
          <a:endParaRPr lang="en-US"/>
        </a:p>
      </dgm:t>
    </dgm:pt>
    <dgm:pt modelId="{52F39BB6-6D73-4AE7-AAAE-01958DEB2734}" type="sibTrans" cxnId="{3372D1BF-212F-42B6-A1E0-9F7E2D4C50B8}">
      <dgm:prSet/>
      <dgm:spPr/>
      <dgm:t>
        <a:bodyPr/>
        <a:lstStyle/>
        <a:p>
          <a:endParaRPr lang="en-US"/>
        </a:p>
      </dgm:t>
    </dgm:pt>
    <dgm:pt modelId="{0188DE1D-9B26-434E-ADBF-5B162244A054}">
      <dgm:prSet phldrT="[Text]"/>
      <dgm:spPr/>
      <dgm:t>
        <a:bodyPr/>
        <a:lstStyle/>
        <a:p>
          <a:r>
            <a:rPr lang="en-US"/>
            <a:t>Brothers</a:t>
          </a:r>
        </a:p>
      </dgm:t>
    </dgm:pt>
    <dgm:pt modelId="{AD8D982B-5FAE-4BC0-90F4-819FD1B7A5DA}" type="parTrans" cxnId="{CA7129AF-56FE-40B5-996A-6DD2BDF2865A}">
      <dgm:prSet/>
      <dgm:spPr/>
      <dgm:t>
        <a:bodyPr/>
        <a:lstStyle/>
        <a:p>
          <a:endParaRPr lang="en-US"/>
        </a:p>
      </dgm:t>
    </dgm:pt>
    <dgm:pt modelId="{8E938B8C-F2FF-476F-BF5C-D57479583C71}" type="sibTrans" cxnId="{CA7129AF-56FE-40B5-996A-6DD2BDF2865A}">
      <dgm:prSet/>
      <dgm:spPr/>
      <dgm:t>
        <a:bodyPr/>
        <a:lstStyle/>
        <a:p>
          <a:endParaRPr lang="en-US"/>
        </a:p>
      </dgm:t>
    </dgm:pt>
    <dgm:pt modelId="{07836E04-4AA2-470F-88D2-C7277904D853}">
      <dgm:prSet phldrT="[Text]"/>
      <dgm:spPr/>
      <dgm:t>
        <a:bodyPr/>
        <a:lstStyle/>
        <a:p>
          <a:r>
            <a:rPr lang="en-US"/>
            <a:t>Male Cousins</a:t>
          </a:r>
        </a:p>
      </dgm:t>
    </dgm:pt>
    <dgm:pt modelId="{5100822C-CFCF-48A7-A6A5-2A95D6FA2AF1}" type="parTrans" cxnId="{87462E6F-3F89-40D0-8298-7506BF750777}">
      <dgm:prSet/>
      <dgm:spPr/>
      <dgm:t>
        <a:bodyPr/>
        <a:lstStyle/>
        <a:p>
          <a:endParaRPr lang="en-US"/>
        </a:p>
      </dgm:t>
    </dgm:pt>
    <dgm:pt modelId="{87FFE1A1-43FA-4724-B0BE-77C84C134BBE}" type="sibTrans" cxnId="{87462E6F-3F89-40D0-8298-7506BF750777}">
      <dgm:prSet/>
      <dgm:spPr/>
      <dgm:t>
        <a:bodyPr/>
        <a:lstStyle/>
        <a:p>
          <a:endParaRPr lang="en-US"/>
        </a:p>
      </dgm:t>
    </dgm:pt>
    <dgm:pt modelId="{65BC9194-2678-44D3-AA5E-4FEC9C98A0C4}">
      <dgm:prSet phldrT="[Text]"/>
      <dgm:spPr/>
      <dgm:t>
        <a:bodyPr/>
        <a:lstStyle/>
        <a:p>
          <a:r>
            <a:rPr lang="en-US"/>
            <a:t>Male Children</a:t>
          </a:r>
        </a:p>
      </dgm:t>
    </dgm:pt>
    <dgm:pt modelId="{8F283326-81A5-447D-A547-EBE3DB33198A}" type="parTrans" cxnId="{F72A03AA-C7B0-485B-898D-76796D193DC3}">
      <dgm:prSet/>
      <dgm:spPr/>
      <dgm:t>
        <a:bodyPr/>
        <a:lstStyle/>
        <a:p>
          <a:endParaRPr lang="en-US"/>
        </a:p>
      </dgm:t>
    </dgm:pt>
    <dgm:pt modelId="{CEC8CF8B-8260-4CA0-A8BB-66A0F0531FA8}" type="sibTrans" cxnId="{F72A03AA-C7B0-485B-898D-76796D193DC3}">
      <dgm:prSet/>
      <dgm:spPr/>
      <dgm:t>
        <a:bodyPr/>
        <a:lstStyle/>
        <a:p>
          <a:endParaRPr lang="en-US"/>
        </a:p>
      </dgm:t>
    </dgm:pt>
    <dgm:pt modelId="{E066F9CE-ADB3-42A5-8BC7-308940F5DD02}">
      <dgm:prSet phldrT="[Text]"/>
      <dgm:spPr/>
      <dgm:t>
        <a:bodyPr/>
        <a:lstStyle/>
        <a:p>
          <a:r>
            <a:rPr lang="en-US"/>
            <a:t>Grandchildren</a:t>
          </a:r>
        </a:p>
      </dgm:t>
    </dgm:pt>
    <dgm:pt modelId="{8529C66C-1F1A-48BD-863E-3FEDFC652210}" type="parTrans" cxnId="{53474524-9E4B-48FF-9693-9F72EE5F386A}">
      <dgm:prSet/>
      <dgm:spPr/>
      <dgm:t>
        <a:bodyPr/>
        <a:lstStyle/>
        <a:p>
          <a:endParaRPr lang="en-US"/>
        </a:p>
      </dgm:t>
    </dgm:pt>
    <dgm:pt modelId="{03E2712F-1BFD-448A-9236-63573866BD96}" type="sibTrans" cxnId="{53474524-9E4B-48FF-9693-9F72EE5F386A}">
      <dgm:prSet/>
      <dgm:spPr/>
      <dgm:t>
        <a:bodyPr/>
        <a:lstStyle/>
        <a:p>
          <a:endParaRPr lang="en-US"/>
        </a:p>
      </dgm:t>
    </dgm:pt>
    <dgm:pt modelId="{9DF6533C-A3C3-495F-B1AE-C7FA0144915C}">
      <dgm:prSet phldrT="[Text]"/>
      <dgm:spPr/>
      <dgm:t>
        <a:bodyPr/>
        <a:lstStyle/>
        <a:p>
          <a:r>
            <a:rPr lang="en-US"/>
            <a:t>Grand-sons</a:t>
          </a:r>
        </a:p>
      </dgm:t>
    </dgm:pt>
    <dgm:pt modelId="{ECCA9086-562B-4BBA-B138-E101698DF50E}" type="parTrans" cxnId="{6DB2FF4B-6623-4088-950B-161819FD10B4}">
      <dgm:prSet/>
      <dgm:spPr/>
      <dgm:t>
        <a:bodyPr/>
        <a:lstStyle/>
        <a:p>
          <a:endParaRPr lang="en-US"/>
        </a:p>
      </dgm:t>
    </dgm:pt>
    <dgm:pt modelId="{C0826B17-C7B2-4902-86E6-988C71F4EF66}" type="sibTrans" cxnId="{6DB2FF4B-6623-4088-950B-161819FD10B4}">
      <dgm:prSet/>
      <dgm:spPr/>
      <dgm:t>
        <a:bodyPr/>
        <a:lstStyle/>
        <a:p>
          <a:endParaRPr lang="en-US"/>
        </a:p>
      </dgm:t>
    </dgm:pt>
    <dgm:pt modelId="{DA22AB4B-16D7-4208-B2F1-68012154A64B}">
      <dgm:prSet phldrT="[Text]"/>
      <dgm:spPr/>
      <dgm:t>
        <a:bodyPr/>
        <a:lstStyle/>
        <a:p>
          <a:r>
            <a:rPr lang="en-US"/>
            <a:t>Grand-daughters</a:t>
          </a:r>
        </a:p>
      </dgm:t>
    </dgm:pt>
    <dgm:pt modelId="{E532C4AE-2EB9-4FE2-A92B-7990009A39F7}" type="parTrans" cxnId="{C55C9E23-D3AE-4607-AA4A-C6A7A246D9E6}">
      <dgm:prSet/>
      <dgm:spPr/>
      <dgm:t>
        <a:bodyPr/>
        <a:lstStyle/>
        <a:p>
          <a:endParaRPr lang="en-US"/>
        </a:p>
      </dgm:t>
    </dgm:pt>
    <dgm:pt modelId="{5735467F-8D6A-4AD2-B147-A58E47491086}" type="sibTrans" cxnId="{C55C9E23-D3AE-4607-AA4A-C6A7A246D9E6}">
      <dgm:prSet/>
      <dgm:spPr/>
      <dgm:t>
        <a:bodyPr/>
        <a:lstStyle/>
        <a:p>
          <a:endParaRPr lang="en-US"/>
        </a:p>
      </dgm:t>
    </dgm:pt>
    <dgm:pt modelId="{0A5E6598-1AB7-403D-BCD8-5607CDBA2D74}">
      <dgm:prSet phldrT="[Text]"/>
      <dgm:spPr/>
      <dgm:t>
        <a:bodyPr/>
        <a:lstStyle/>
        <a:p>
          <a:r>
            <a:rPr lang="en-US"/>
            <a:t>Grandfather</a:t>
          </a:r>
        </a:p>
      </dgm:t>
    </dgm:pt>
    <dgm:pt modelId="{185F80C3-C305-4803-8CCE-BE02FBCD7284}" type="parTrans" cxnId="{4F265304-DDF6-4716-8814-A31F9DC3CDDF}">
      <dgm:prSet/>
      <dgm:spPr/>
      <dgm:t>
        <a:bodyPr/>
        <a:lstStyle/>
        <a:p>
          <a:endParaRPr lang="en-US"/>
        </a:p>
      </dgm:t>
    </dgm:pt>
    <dgm:pt modelId="{DC807917-4F4B-4957-80EC-17B1057B1EB0}" type="sibTrans" cxnId="{4F265304-DDF6-4716-8814-A31F9DC3CDDF}">
      <dgm:prSet/>
      <dgm:spPr/>
      <dgm:t>
        <a:bodyPr/>
        <a:lstStyle/>
        <a:p>
          <a:endParaRPr lang="en-US"/>
        </a:p>
      </dgm:t>
    </dgm:pt>
    <dgm:pt modelId="{594737CC-D13F-4403-A4C6-0229A1DF1C21}">
      <dgm:prSet phldrT="[Text]"/>
      <dgm:spPr/>
      <dgm:t>
        <a:bodyPr/>
        <a:lstStyle/>
        <a:p>
          <a:r>
            <a:rPr lang="en-US"/>
            <a:t>Grandmother</a:t>
          </a:r>
        </a:p>
      </dgm:t>
    </dgm:pt>
    <dgm:pt modelId="{8725BCA8-BBE3-4CEE-B6D2-E8E8992CA092}" type="parTrans" cxnId="{4FEC4FF4-0177-441D-BCB3-496B18399723}">
      <dgm:prSet/>
      <dgm:spPr/>
      <dgm:t>
        <a:bodyPr/>
        <a:lstStyle/>
        <a:p>
          <a:endParaRPr lang="en-US"/>
        </a:p>
      </dgm:t>
    </dgm:pt>
    <dgm:pt modelId="{DD2FBE66-4978-451D-B4D0-C31772B9192B}" type="sibTrans" cxnId="{4FEC4FF4-0177-441D-BCB3-496B18399723}">
      <dgm:prSet/>
      <dgm:spPr/>
      <dgm:t>
        <a:bodyPr/>
        <a:lstStyle/>
        <a:p>
          <a:endParaRPr lang="en-US"/>
        </a:p>
      </dgm:t>
    </dgm:pt>
    <dgm:pt modelId="{68A85E0B-E143-44B0-A358-7A21AAC715C3}">
      <dgm:prSet phldrT="[Text]"/>
      <dgm:spPr/>
      <dgm:t>
        <a:bodyPr/>
        <a:lstStyle/>
        <a:p>
          <a:r>
            <a:rPr lang="en-US"/>
            <a:t>Mother</a:t>
          </a:r>
        </a:p>
      </dgm:t>
    </dgm:pt>
    <dgm:pt modelId="{921C06BF-6D2E-4F37-BB62-CDA627502CE1}" type="parTrans" cxnId="{C04EB91D-5A4E-401C-9B8F-B388DA435CF5}">
      <dgm:prSet/>
      <dgm:spPr/>
      <dgm:t>
        <a:bodyPr/>
        <a:lstStyle/>
        <a:p>
          <a:endParaRPr lang="en-US"/>
        </a:p>
      </dgm:t>
    </dgm:pt>
    <dgm:pt modelId="{2111E642-A9BB-4498-AF98-56798CB2582A}" type="sibTrans" cxnId="{C04EB91D-5A4E-401C-9B8F-B388DA435CF5}">
      <dgm:prSet/>
      <dgm:spPr/>
      <dgm:t>
        <a:bodyPr/>
        <a:lstStyle/>
        <a:p>
          <a:endParaRPr lang="en-US"/>
        </a:p>
      </dgm:t>
    </dgm:pt>
    <dgm:pt modelId="{213C86FE-5AFC-47F9-A555-45B8EBCE9991}">
      <dgm:prSet phldrT="[Text]"/>
      <dgm:spPr/>
      <dgm:t>
        <a:bodyPr/>
        <a:lstStyle/>
        <a:p>
          <a:r>
            <a:rPr lang="en-US"/>
            <a:t>Father</a:t>
          </a:r>
        </a:p>
      </dgm:t>
    </dgm:pt>
    <dgm:pt modelId="{8D201C89-084B-48B5-838F-511739F754A0}" type="parTrans" cxnId="{BBDC1EB8-4821-4C87-BD34-38497F2DD7C2}">
      <dgm:prSet/>
      <dgm:spPr/>
      <dgm:t>
        <a:bodyPr/>
        <a:lstStyle/>
        <a:p>
          <a:endParaRPr lang="en-US"/>
        </a:p>
      </dgm:t>
    </dgm:pt>
    <dgm:pt modelId="{403231FB-D2DC-457C-84C1-F9996BBB9F55}" type="sibTrans" cxnId="{BBDC1EB8-4821-4C87-BD34-38497F2DD7C2}">
      <dgm:prSet/>
      <dgm:spPr/>
      <dgm:t>
        <a:bodyPr/>
        <a:lstStyle/>
        <a:p>
          <a:endParaRPr lang="en-US"/>
        </a:p>
      </dgm:t>
    </dgm:pt>
    <dgm:pt modelId="{790095C2-E30C-40FB-834F-AF3D0F5AA89A}" type="pres">
      <dgm:prSet presAssocID="{8931CC30-6872-480F-8D12-0C841FC7E081}" presName="compositeShape" presStyleCnt="0">
        <dgm:presLayoutVars>
          <dgm:chMax val="7"/>
          <dgm:dir/>
          <dgm:resizeHandles val="exact"/>
        </dgm:presLayoutVars>
      </dgm:prSet>
      <dgm:spPr/>
    </dgm:pt>
    <dgm:pt modelId="{54CE039B-8840-400A-A65B-CE72A62C573F}" type="pres">
      <dgm:prSet presAssocID="{8931CC30-6872-480F-8D12-0C841FC7E081}" presName="wedge1" presStyleLbl="node1" presStyleIdx="0" presStyleCnt="7"/>
      <dgm:spPr/>
    </dgm:pt>
    <dgm:pt modelId="{937207E9-4EDB-401E-8214-4315A06924CB}" type="pres">
      <dgm:prSet presAssocID="{8931CC30-6872-480F-8D12-0C841FC7E081}" presName="wedge1Tx" presStyleLbl="node1" presStyleIdx="0" presStyleCnt="7">
        <dgm:presLayoutVars>
          <dgm:chMax val="0"/>
          <dgm:chPref val="0"/>
          <dgm:bulletEnabled val="1"/>
        </dgm:presLayoutVars>
      </dgm:prSet>
      <dgm:spPr/>
    </dgm:pt>
    <dgm:pt modelId="{068A823C-5FDB-499A-8F2D-E5B3B6E3C004}" type="pres">
      <dgm:prSet presAssocID="{8931CC30-6872-480F-8D12-0C841FC7E081}" presName="wedge2" presStyleLbl="node1" presStyleIdx="1" presStyleCnt="7"/>
      <dgm:spPr/>
    </dgm:pt>
    <dgm:pt modelId="{83BD57CC-C395-4575-A497-8271710C7CA6}" type="pres">
      <dgm:prSet presAssocID="{8931CC30-6872-480F-8D12-0C841FC7E081}" presName="wedge2Tx" presStyleLbl="node1" presStyleIdx="1" presStyleCnt="7">
        <dgm:presLayoutVars>
          <dgm:chMax val="0"/>
          <dgm:chPref val="0"/>
          <dgm:bulletEnabled val="1"/>
        </dgm:presLayoutVars>
      </dgm:prSet>
      <dgm:spPr/>
    </dgm:pt>
    <dgm:pt modelId="{56745901-1528-40AB-8135-494C5DE8B1B3}" type="pres">
      <dgm:prSet presAssocID="{8931CC30-6872-480F-8D12-0C841FC7E081}" presName="wedge3" presStyleLbl="node1" presStyleIdx="2" presStyleCnt="7"/>
      <dgm:spPr/>
    </dgm:pt>
    <dgm:pt modelId="{61221459-903F-429E-967E-9D5E5AEFA549}" type="pres">
      <dgm:prSet presAssocID="{8931CC30-6872-480F-8D12-0C841FC7E081}" presName="wedge3Tx" presStyleLbl="node1" presStyleIdx="2" presStyleCnt="7">
        <dgm:presLayoutVars>
          <dgm:chMax val="0"/>
          <dgm:chPref val="0"/>
          <dgm:bulletEnabled val="1"/>
        </dgm:presLayoutVars>
      </dgm:prSet>
      <dgm:spPr/>
    </dgm:pt>
    <dgm:pt modelId="{58FC3D67-8550-4FAD-9E98-439165B80BBA}" type="pres">
      <dgm:prSet presAssocID="{8931CC30-6872-480F-8D12-0C841FC7E081}" presName="wedge4" presStyleLbl="node1" presStyleIdx="3" presStyleCnt="7"/>
      <dgm:spPr/>
    </dgm:pt>
    <dgm:pt modelId="{EBA67DD1-2BA6-4D10-9961-1CA39EA24B6D}" type="pres">
      <dgm:prSet presAssocID="{8931CC30-6872-480F-8D12-0C841FC7E081}" presName="wedge4Tx" presStyleLbl="node1" presStyleIdx="3" presStyleCnt="7">
        <dgm:presLayoutVars>
          <dgm:chMax val="0"/>
          <dgm:chPref val="0"/>
          <dgm:bulletEnabled val="1"/>
        </dgm:presLayoutVars>
      </dgm:prSet>
      <dgm:spPr/>
    </dgm:pt>
    <dgm:pt modelId="{1CE858D6-5E6E-4BAB-8CD2-ACCFC009BBE1}" type="pres">
      <dgm:prSet presAssocID="{8931CC30-6872-480F-8D12-0C841FC7E081}" presName="wedge5" presStyleLbl="node1" presStyleIdx="4" presStyleCnt="7"/>
      <dgm:spPr/>
    </dgm:pt>
    <dgm:pt modelId="{73DA3385-0F24-4449-92B8-661F4956E37E}" type="pres">
      <dgm:prSet presAssocID="{8931CC30-6872-480F-8D12-0C841FC7E081}" presName="wedge5Tx" presStyleLbl="node1" presStyleIdx="4" presStyleCnt="7">
        <dgm:presLayoutVars>
          <dgm:chMax val="0"/>
          <dgm:chPref val="0"/>
          <dgm:bulletEnabled val="1"/>
        </dgm:presLayoutVars>
      </dgm:prSet>
      <dgm:spPr/>
    </dgm:pt>
    <dgm:pt modelId="{5893FC24-1DD0-44E0-B813-59D9F494A19E}" type="pres">
      <dgm:prSet presAssocID="{8931CC30-6872-480F-8D12-0C841FC7E081}" presName="wedge6" presStyleLbl="node1" presStyleIdx="5" presStyleCnt="7"/>
      <dgm:spPr/>
    </dgm:pt>
    <dgm:pt modelId="{2394FA90-FE2F-4DE2-BAEB-1CF96A56CB9A}" type="pres">
      <dgm:prSet presAssocID="{8931CC30-6872-480F-8D12-0C841FC7E081}" presName="wedge6Tx" presStyleLbl="node1" presStyleIdx="5" presStyleCnt="7">
        <dgm:presLayoutVars>
          <dgm:chMax val="0"/>
          <dgm:chPref val="0"/>
          <dgm:bulletEnabled val="1"/>
        </dgm:presLayoutVars>
      </dgm:prSet>
      <dgm:spPr/>
    </dgm:pt>
    <dgm:pt modelId="{DDE607AF-04BB-44F8-994E-9C7E16B1DBEB}" type="pres">
      <dgm:prSet presAssocID="{8931CC30-6872-480F-8D12-0C841FC7E081}" presName="wedge7" presStyleLbl="node1" presStyleIdx="6" presStyleCnt="7"/>
      <dgm:spPr/>
    </dgm:pt>
    <dgm:pt modelId="{157B4413-7849-46A2-8D55-E3D8BC12E161}" type="pres">
      <dgm:prSet presAssocID="{8931CC30-6872-480F-8D12-0C841FC7E081}" presName="wedge7Tx" presStyleLbl="node1" presStyleIdx="6" presStyleCnt="7">
        <dgm:presLayoutVars>
          <dgm:chMax val="0"/>
          <dgm:chPref val="0"/>
          <dgm:bulletEnabled val="1"/>
        </dgm:presLayoutVars>
      </dgm:prSet>
      <dgm:spPr/>
    </dgm:pt>
  </dgm:ptLst>
  <dgm:cxnLst>
    <dgm:cxn modelId="{BFF66301-3183-450B-9AC0-302286590874}" type="presOf" srcId="{65BC9194-2678-44D3-AA5E-4FEC9C98A0C4}" destId="{937207E9-4EDB-401E-8214-4315A06924CB}" srcOrd="1" destOrd="1" presId="urn:microsoft.com/office/officeart/2005/8/layout/chart3"/>
    <dgm:cxn modelId="{4F265304-DDF6-4716-8814-A31F9DC3CDDF}" srcId="{B754897D-5D64-49BC-A5CF-C01EB46CB2EA}" destId="{0A5E6598-1AB7-403D-BCD8-5607CDBA2D74}" srcOrd="0" destOrd="0" parTransId="{185F80C3-C305-4803-8CCE-BE02FBCD7284}" sibTransId="{DC807917-4F4B-4957-80EC-17B1057B1EB0}"/>
    <dgm:cxn modelId="{011F9E07-DCB6-499A-8C60-BE7D501DC100}" srcId="{8931CC30-6872-480F-8D12-0C841FC7E081}" destId="{0D2FF1D7-5453-4DA0-8587-994399B9E6F0}" srcOrd="2" destOrd="0" parTransId="{188AA112-0370-4FCC-A195-B31595709B13}" sibTransId="{03D35732-D22A-475A-9138-65088C4F12C5}"/>
    <dgm:cxn modelId="{E9D0E80B-01AE-4852-B6E4-49971D2937D5}" type="presOf" srcId="{68A85E0B-E143-44B0-A358-7A21AAC715C3}" destId="{5893FC24-1DD0-44E0-B813-59D9F494A19E}" srcOrd="0" destOrd="1" presId="urn:microsoft.com/office/officeart/2005/8/layout/chart3"/>
    <dgm:cxn modelId="{2785C80C-4417-40B1-AAAC-126173CA27E3}" type="presOf" srcId="{1A94C774-691E-4273-97D5-3BC4D53FA02E}" destId="{1CE858D6-5E6E-4BAB-8CD2-ACCFC009BBE1}" srcOrd="0" destOrd="0" presId="urn:microsoft.com/office/officeart/2005/8/layout/chart3"/>
    <dgm:cxn modelId="{8D3BF313-C9C7-4EFA-8428-B771E61B33D9}" type="presOf" srcId="{DD6D721E-3B0C-49C1-9817-3A003B28062B}" destId="{2394FA90-FE2F-4DE2-BAEB-1CF96A56CB9A}" srcOrd="1" destOrd="0" presId="urn:microsoft.com/office/officeart/2005/8/layout/chart3"/>
    <dgm:cxn modelId="{2B281418-9E75-4E3F-84FE-8790C5305DDF}" type="presOf" srcId="{0A5E6598-1AB7-403D-BCD8-5607CDBA2D74}" destId="{DDE607AF-04BB-44F8-994E-9C7E16B1DBEB}" srcOrd="0" destOrd="1" presId="urn:microsoft.com/office/officeart/2005/8/layout/chart3"/>
    <dgm:cxn modelId="{C04EB91D-5A4E-401C-9B8F-B388DA435CF5}" srcId="{DD6D721E-3B0C-49C1-9817-3A003B28062B}" destId="{68A85E0B-E143-44B0-A358-7A21AAC715C3}" srcOrd="0" destOrd="0" parTransId="{921C06BF-6D2E-4F37-BB62-CDA627502CE1}" sibTransId="{2111E642-A9BB-4498-AF98-56798CB2582A}"/>
    <dgm:cxn modelId="{2C302E20-17A9-4B84-BFD5-E023E545334E}" type="presOf" srcId="{B754897D-5D64-49BC-A5CF-C01EB46CB2EA}" destId="{DDE607AF-04BB-44F8-994E-9C7E16B1DBEB}" srcOrd="0" destOrd="0" presId="urn:microsoft.com/office/officeart/2005/8/layout/chart3"/>
    <dgm:cxn modelId="{EB6C2822-B871-4825-96A5-72443584C8BB}" type="presOf" srcId="{07836E04-4AA2-470F-88D2-C7277904D853}" destId="{EBA67DD1-2BA6-4D10-9961-1CA39EA24B6D}" srcOrd="1" destOrd="1" presId="urn:microsoft.com/office/officeart/2005/8/layout/chart3"/>
    <dgm:cxn modelId="{C55C9E23-D3AE-4607-AA4A-C6A7A246D9E6}" srcId="{E066F9CE-ADB3-42A5-8BC7-308940F5DD02}" destId="{DA22AB4B-16D7-4208-B2F1-68012154A64B}" srcOrd="1" destOrd="0" parTransId="{E532C4AE-2EB9-4FE2-A92B-7990009A39F7}" sibTransId="{5735467F-8D6A-4AD2-B147-A58E47491086}"/>
    <dgm:cxn modelId="{53474524-9E4B-48FF-9693-9F72EE5F386A}" srcId="{8931CC30-6872-480F-8D12-0C841FC7E081}" destId="{E066F9CE-ADB3-42A5-8BC7-308940F5DD02}" srcOrd="1" destOrd="0" parTransId="{8529C66C-1F1A-48BD-863E-3FEDFC652210}" sibTransId="{03E2712F-1BFD-448A-9236-63573866BD96}"/>
    <dgm:cxn modelId="{F4A5A62A-3629-4C66-B25C-AB88FDE0D049}" type="presOf" srcId="{594737CC-D13F-4403-A4C6-0229A1DF1C21}" destId="{DDE607AF-04BB-44F8-994E-9C7E16B1DBEB}" srcOrd="0" destOrd="2" presId="urn:microsoft.com/office/officeart/2005/8/layout/chart3"/>
    <dgm:cxn modelId="{7EBB7C2C-0B72-4307-97A5-FF6BE8B65653}" srcId="{7D90FF11-17BC-409F-A4CB-9245A9167E19}" destId="{1C70461C-968F-4F5F-B109-86B68A77E7B3}" srcOrd="1" destOrd="0" parTransId="{86D72D4B-5F6A-4184-B63F-64FB1B7EDE3A}" sibTransId="{26DA4156-4990-4046-B9EC-C1D660F1A070}"/>
    <dgm:cxn modelId="{659A1A32-88D5-44A7-BC46-D69C6D63F9BA}" type="presOf" srcId="{DA22AB4B-16D7-4208-B2F1-68012154A64B}" destId="{068A823C-5FDB-499A-8F2D-E5B3B6E3C004}" srcOrd="0" destOrd="2" presId="urn:microsoft.com/office/officeart/2005/8/layout/chart3"/>
    <dgm:cxn modelId="{31A47532-2BFC-4C25-8B75-8C80604998DE}" srcId="{8931CC30-6872-480F-8D12-0C841FC7E081}" destId="{DD6D721E-3B0C-49C1-9817-3A003B28062B}" srcOrd="5" destOrd="0" parTransId="{A57FE1FC-4184-445E-8FB7-C6280379C8A0}" sibTransId="{371BBCE1-9378-499E-B80D-31F142415529}"/>
    <dgm:cxn modelId="{06150941-F2DF-451E-9E13-0F6A48A9186F}" srcId="{8931CC30-6872-480F-8D12-0C841FC7E081}" destId="{7D90FF11-17BC-409F-A4CB-9245A9167E19}" srcOrd="3" destOrd="0" parTransId="{A60D2BE9-636F-47EA-94CB-636EE2F13F3E}" sibTransId="{8D5B1921-48CA-489C-91D3-A085C12B4BAD}"/>
    <dgm:cxn modelId="{6DB2FF4B-6623-4088-950B-161819FD10B4}" srcId="{E066F9CE-ADB3-42A5-8BC7-308940F5DD02}" destId="{9DF6533C-A3C3-495F-B1AE-C7FA0144915C}" srcOrd="0" destOrd="0" parTransId="{ECCA9086-562B-4BBA-B138-E101698DF50E}" sibTransId="{C0826B17-C7B2-4902-86E6-988C71F4EF66}"/>
    <dgm:cxn modelId="{ADC37C4C-634A-4E6D-9AB4-0A5393924C91}" type="presOf" srcId="{DA22AB4B-16D7-4208-B2F1-68012154A64B}" destId="{83BD57CC-C395-4575-A497-8271710C7CA6}" srcOrd="1" destOrd="2" presId="urn:microsoft.com/office/officeart/2005/8/layout/chart3"/>
    <dgm:cxn modelId="{27504051-EAC0-4122-8DE4-507CA883F657}" type="presOf" srcId="{0188DE1D-9B26-434E-ADBF-5B162244A054}" destId="{56745901-1528-40AB-8135-494C5DE8B1B3}" srcOrd="0" destOrd="1" presId="urn:microsoft.com/office/officeart/2005/8/layout/chart3"/>
    <dgm:cxn modelId="{9815C452-1117-47D9-B635-C4B31920D9BC}" type="presOf" srcId="{07836E04-4AA2-470F-88D2-C7277904D853}" destId="{58FC3D67-8550-4FAD-9E98-439165B80BBA}" srcOrd="0" destOrd="1" presId="urn:microsoft.com/office/officeart/2005/8/layout/chart3"/>
    <dgm:cxn modelId="{1F280B54-EC8D-459C-90DA-1C9B494DA0B0}" type="presOf" srcId="{8931CC30-6872-480F-8D12-0C841FC7E081}" destId="{790095C2-E30C-40FB-834F-AF3D0F5AA89A}" srcOrd="0" destOrd="0" presId="urn:microsoft.com/office/officeart/2005/8/layout/chart3"/>
    <dgm:cxn modelId="{10950D58-817C-4604-A00D-154F7E6EAB98}" type="presOf" srcId="{B2DB76AF-E4ED-4BF5-A1E7-6277B5274823}" destId="{61221459-903F-429E-967E-9D5E5AEFA549}" srcOrd="1" destOrd="2" presId="urn:microsoft.com/office/officeart/2005/8/layout/chart3"/>
    <dgm:cxn modelId="{8FAAE462-B2B6-4F86-8D3D-1BC58AFF644D}" type="presOf" srcId="{B76119B9-7502-4769-9EFA-95395C0BF128}" destId="{937207E9-4EDB-401E-8214-4315A06924CB}" srcOrd="1" destOrd="2" presId="urn:microsoft.com/office/officeart/2005/8/layout/chart3"/>
    <dgm:cxn modelId="{6B37E66E-E5B8-445B-B138-607BC0C9953B}" type="presOf" srcId="{0D2FF1D7-5453-4DA0-8587-994399B9E6F0}" destId="{56745901-1528-40AB-8135-494C5DE8B1B3}" srcOrd="0" destOrd="0" presId="urn:microsoft.com/office/officeart/2005/8/layout/chart3"/>
    <dgm:cxn modelId="{02A1006F-1E9E-46F1-B9FD-94907D071CCD}" type="presOf" srcId="{213C86FE-5AFC-47F9-A555-45B8EBCE9991}" destId="{2394FA90-FE2F-4DE2-BAEB-1CF96A56CB9A}" srcOrd="1" destOrd="2" presId="urn:microsoft.com/office/officeart/2005/8/layout/chart3"/>
    <dgm:cxn modelId="{87462E6F-3F89-40D0-8298-7506BF750777}" srcId="{7D90FF11-17BC-409F-A4CB-9245A9167E19}" destId="{07836E04-4AA2-470F-88D2-C7277904D853}" srcOrd="0" destOrd="0" parTransId="{5100822C-CFCF-48A7-A6A5-2A95D6FA2AF1}" sibTransId="{87FFE1A1-43FA-4724-B0BE-77C84C134BBE}"/>
    <dgm:cxn modelId="{DF48F772-5EE0-4D60-B570-8FA357B1254B}" type="presOf" srcId="{B754897D-5D64-49BC-A5CF-C01EB46CB2EA}" destId="{157B4413-7849-46A2-8D55-E3D8BC12E161}" srcOrd="1" destOrd="0" presId="urn:microsoft.com/office/officeart/2005/8/layout/chart3"/>
    <dgm:cxn modelId="{C4034478-8CF1-4D7B-B3CB-7D68E8C514DE}" type="presOf" srcId="{DD6D721E-3B0C-49C1-9817-3A003B28062B}" destId="{5893FC24-1DD0-44E0-B813-59D9F494A19E}" srcOrd="0" destOrd="0" presId="urn:microsoft.com/office/officeart/2005/8/layout/chart3"/>
    <dgm:cxn modelId="{8433FB7E-9000-402E-9DAB-72581BBF74A7}" type="presOf" srcId="{1C70461C-968F-4F5F-B109-86B68A77E7B3}" destId="{58FC3D67-8550-4FAD-9E98-439165B80BBA}" srcOrd="0" destOrd="2" presId="urn:microsoft.com/office/officeart/2005/8/layout/chart3"/>
    <dgm:cxn modelId="{18250385-E5CE-4229-AADB-11D894E9460B}" type="presOf" srcId="{7D90FF11-17BC-409F-A4CB-9245A9167E19}" destId="{EBA67DD1-2BA6-4D10-9961-1CA39EA24B6D}" srcOrd="1" destOrd="0" presId="urn:microsoft.com/office/officeart/2005/8/layout/chart3"/>
    <dgm:cxn modelId="{67486B91-0182-4261-BA85-4D6BAEC8AC31}" type="presOf" srcId="{B2DB76AF-E4ED-4BF5-A1E7-6277B5274823}" destId="{56745901-1528-40AB-8135-494C5DE8B1B3}" srcOrd="0" destOrd="2" presId="urn:microsoft.com/office/officeart/2005/8/layout/chart3"/>
    <dgm:cxn modelId="{FA5BDF9A-E17B-4209-ACE8-161EA79F5257}" type="presOf" srcId="{E066F9CE-ADB3-42A5-8BC7-308940F5DD02}" destId="{83BD57CC-C395-4575-A497-8271710C7CA6}" srcOrd="1" destOrd="0" presId="urn:microsoft.com/office/officeart/2005/8/layout/chart3"/>
    <dgm:cxn modelId="{98B4F49B-E74F-4650-94D5-20B064E36FF5}" type="presOf" srcId="{213C86FE-5AFC-47F9-A555-45B8EBCE9991}" destId="{5893FC24-1DD0-44E0-B813-59D9F494A19E}" srcOrd="0" destOrd="2" presId="urn:microsoft.com/office/officeart/2005/8/layout/chart3"/>
    <dgm:cxn modelId="{4051B0A3-4167-4E0A-BD0A-B3D11167C4F6}" type="presOf" srcId="{7D90FF11-17BC-409F-A4CB-9245A9167E19}" destId="{58FC3D67-8550-4FAD-9E98-439165B80BBA}" srcOrd="0" destOrd="0" presId="urn:microsoft.com/office/officeart/2005/8/layout/chart3"/>
    <dgm:cxn modelId="{D63C22A6-4684-44CB-87C2-EA79A203554B}" srcId="{0D2FF1D7-5453-4DA0-8587-994399B9E6F0}" destId="{B2DB76AF-E4ED-4BF5-A1E7-6277B5274823}" srcOrd="1" destOrd="0" parTransId="{2CB92700-27E5-4736-A985-15F063BD8811}" sibTransId="{F56A9D20-AE52-4771-B82C-113D42EC7488}"/>
    <dgm:cxn modelId="{F72A03AA-C7B0-485B-898D-76796D193DC3}" srcId="{C6FAEBEF-CFB6-4C18-9B4B-6463EFD9557A}" destId="{65BC9194-2678-44D3-AA5E-4FEC9C98A0C4}" srcOrd="0" destOrd="0" parTransId="{8F283326-81A5-447D-A547-EBE3DB33198A}" sibTransId="{CEC8CF8B-8260-4CA0-A8BB-66A0F0531FA8}"/>
    <dgm:cxn modelId="{A57A56AC-4500-4AC2-BDDF-3AAF491D8FC6}" type="presOf" srcId="{594737CC-D13F-4403-A4C6-0229A1DF1C21}" destId="{157B4413-7849-46A2-8D55-E3D8BC12E161}" srcOrd="1" destOrd="2" presId="urn:microsoft.com/office/officeart/2005/8/layout/chart3"/>
    <dgm:cxn modelId="{CA7129AF-56FE-40B5-996A-6DD2BDF2865A}" srcId="{0D2FF1D7-5453-4DA0-8587-994399B9E6F0}" destId="{0188DE1D-9B26-434E-ADBF-5B162244A054}" srcOrd="0" destOrd="0" parTransId="{AD8D982B-5FAE-4BC0-90F4-819FD1B7A5DA}" sibTransId="{8E938B8C-F2FF-476F-BF5C-D57479583C71}"/>
    <dgm:cxn modelId="{707492B1-2BFE-4C0C-BF38-92EFE1913532}" type="presOf" srcId="{0A5E6598-1AB7-403D-BCD8-5607CDBA2D74}" destId="{157B4413-7849-46A2-8D55-E3D8BC12E161}" srcOrd="1" destOrd="1" presId="urn:microsoft.com/office/officeart/2005/8/layout/chart3"/>
    <dgm:cxn modelId="{ABE4EEB1-D41B-43C4-AD13-DE477A89B2A3}" type="presOf" srcId="{1A94C774-691E-4273-97D5-3BC4D53FA02E}" destId="{73DA3385-0F24-4449-92B8-661F4956E37E}" srcOrd="1" destOrd="0" presId="urn:microsoft.com/office/officeart/2005/8/layout/chart3"/>
    <dgm:cxn modelId="{1F9246B7-A969-40C1-B4CF-E3185EDA6AC9}" srcId="{8931CC30-6872-480F-8D12-0C841FC7E081}" destId="{C6FAEBEF-CFB6-4C18-9B4B-6463EFD9557A}" srcOrd="0" destOrd="0" parTransId="{497B6404-376A-4A0F-9828-CE4D1F890465}" sibTransId="{6D537200-8945-414F-8082-6085EAF4D8FE}"/>
    <dgm:cxn modelId="{BBDC1EB8-4821-4C87-BD34-38497F2DD7C2}" srcId="{DD6D721E-3B0C-49C1-9817-3A003B28062B}" destId="{213C86FE-5AFC-47F9-A555-45B8EBCE9991}" srcOrd="1" destOrd="0" parTransId="{8D201C89-084B-48B5-838F-511739F754A0}" sibTransId="{403231FB-D2DC-457C-84C1-F9996BBB9F55}"/>
    <dgm:cxn modelId="{971B81BD-3D14-4E5E-8078-2AAA71DB9015}" type="presOf" srcId="{65BC9194-2678-44D3-AA5E-4FEC9C98A0C4}" destId="{54CE039B-8840-400A-A65B-CE72A62C573F}" srcOrd="0" destOrd="1" presId="urn:microsoft.com/office/officeart/2005/8/layout/chart3"/>
    <dgm:cxn modelId="{3372D1BF-212F-42B6-A1E0-9F7E2D4C50B8}" srcId="{8931CC30-6872-480F-8D12-0C841FC7E081}" destId="{1A94C774-691E-4273-97D5-3BC4D53FA02E}" srcOrd="4" destOrd="0" parTransId="{9B4C4603-18B4-4A64-A0F1-008ABA8205CA}" sibTransId="{52F39BB6-6D73-4AE7-AAAE-01958DEB2734}"/>
    <dgm:cxn modelId="{EDF559CB-6A30-44FB-88A8-79940425786D}" type="presOf" srcId="{E066F9CE-ADB3-42A5-8BC7-308940F5DD02}" destId="{068A823C-5FDB-499A-8F2D-E5B3B6E3C004}" srcOrd="0" destOrd="0" presId="urn:microsoft.com/office/officeart/2005/8/layout/chart3"/>
    <dgm:cxn modelId="{5595B1CE-B20B-41F5-BC36-FBD70E230C67}" type="presOf" srcId="{9DF6533C-A3C3-495F-B1AE-C7FA0144915C}" destId="{83BD57CC-C395-4575-A497-8271710C7CA6}" srcOrd="1" destOrd="1" presId="urn:microsoft.com/office/officeart/2005/8/layout/chart3"/>
    <dgm:cxn modelId="{DCBF41D2-5887-422C-8FEB-1297426B4A10}" type="presOf" srcId="{9DF6533C-A3C3-495F-B1AE-C7FA0144915C}" destId="{068A823C-5FDB-499A-8F2D-E5B3B6E3C004}" srcOrd="0" destOrd="1" presId="urn:microsoft.com/office/officeart/2005/8/layout/chart3"/>
    <dgm:cxn modelId="{A492E2D2-D1F5-4B2B-B38A-AA50DBC2E9C9}" type="presOf" srcId="{C6FAEBEF-CFB6-4C18-9B4B-6463EFD9557A}" destId="{937207E9-4EDB-401E-8214-4315A06924CB}" srcOrd="1" destOrd="0" presId="urn:microsoft.com/office/officeart/2005/8/layout/chart3"/>
    <dgm:cxn modelId="{35AB2CDB-3030-48FF-A1B3-72B1241B7F50}" type="presOf" srcId="{0D2FF1D7-5453-4DA0-8587-994399B9E6F0}" destId="{61221459-903F-429E-967E-9D5E5AEFA549}" srcOrd="1" destOrd="0" presId="urn:microsoft.com/office/officeart/2005/8/layout/chart3"/>
    <dgm:cxn modelId="{8891C6E4-AE2B-47A9-9EE8-C1DCFAA2F3ED}" srcId="{8931CC30-6872-480F-8D12-0C841FC7E081}" destId="{B754897D-5D64-49BC-A5CF-C01EB46CB2EA}" srcOrd="6" destOrd="0" parTransId="{A0B074AC-EFB3-469A-A42E-13186F0A16CA}" sibTransId="{14A7B167-B713-4DC0-9059-C7E92D60B0C3}"/>
    <dgm:cxn modelId="{193E01E7-2F1E-4AF3-BE06-D4A5336C7F66}" type="presOf" srcId="{0188DE1D-9B26-434E-ADBF-5B162244A054}" destId="{61221459-903F-429E-967E-9D5E5AEFA549}" srcOrd="1" destOrd="1" presId="urn:microsoft.com/office/officeart/2005/8/layout/chart3"/>
    <dgm:cxn modelId="{025061E8-60B4-4E6A-9DA9-0F2495356565}" type="presOf" srcId="{C6FAEBEF-CFB6-4C18-9B4B-6463EFD9557A}" destId="{54CE039B-8840-400A-A65B-CE72A62C573F}" srcOrd="0" destOrd="0" presId="urn:microsoft.com/office/officeart/2005/8/layout/chart3"/>
    <dgm:cxn modelId="{178380EF-4A27-4D2B-9633-EAD49F155DDA}" type="presOf" srcId="{B76119B9-7502-4769-9EFA-95395C0BF128}" destId="{54CE039B-8840-400A-A65B-CE72A62C573F}" srcOrd="0" destOrd="2" presId="urn:microsoft.com/office/officeart/2005/8/layout/chart3"/>
    <dgm:cxn modelId="{4FEC4FF4-0177-441D-BCB3-496B18399723}" srcId="{B754897D-5D64-49BC-A5CF-C01EB46CB2EA}" destId="{594737CC-D13F-4403-A4C6-0229A1DF1C21}" srcOrd="1" destOrd="0" parTransId="{8725BCA8-BBE3-4CEE-B6D2-E8E8992CA092}" sibTransId="{DD2FBE66-4978-451D-B4D0-C31772B9192B}"/>
    <dgm:cxn modelId="{A0103AF7-B660-405A-A06B-8FA5A29E07E7}" type="presOf" srcId="{68A85E0B-E143-44B0-A358-7A21AAC715C3}" destId="{2394FA90-FE2F-4DE2-BAEB-1CF96A56CB9A}" srcOrd="1" destOrd="1" presId="urn:microsoft.com/office/officeart/2005/8/layout/chart3"/>
    <dgm:cxn modelId="{81B3B8F9-A777-49BA-B176-A83BDF44D8AC}" srcId="{C6FAEBEF-CFB6-4C18-9B4B-6463EFD9557A}" destId="{B76119B9-7502-4769-9EFA-95395C0BF128}" srcOrd="1" destOrd="0" parTransId="{20235639-FCC3-4442-9643-101EF3B5F1DB}" sibTransId="{54B5B65A-81CE-4828-90EC-4A7387DFE11D}"/>
    <dgm:cxn modelId="{557E72FB-774F-4D68-AC89-9E3003E171F4}" type="presOf" srcId="{1C70461C-968F-4F5F-B109-86B68A77E7B3}" destId="{EBA67DD1-2BA6-4D10-9961-1CA39EA24B6D}" srcOrd="1" destOrd="2" presId="urn:microsoft.com/office/officeart/2005/8/layout/chart3"/>
    <dgm:cxn modelId="{31F1B875-A2C4-4338-8153-081C4CE5966B}" type="presParOf" srcId="{790095C2-E30C-40FB-834F-AF3D0F5AA89A}" destId="{54CE039B-8840-400A-A65B-CE72A62C573F}" srcOrd="0" destOrd="0" presId="urn:microsoft.com/office/officeart/2005/8/layout/chart3"/>
    <dgm:cxn modelId="{2570F084-20CD-4848-8B3E-9B47566192DE}" type="presParOf" srcId="{790095C2-E30C-40FB-834F-AF3D0F5AA89A}" destId="{937207E9-4EDB-401E-8214-4315A06924CB}" srcOrd="1" destOrd="0" presId="urn:microsoft.com/office/officeart/2005/8/layout/chart3"/>
    <dgm:cxn modelId="{CF3E4F60-378B-4F58-989B-2004E4FE388E}" type="presParOf" srcId="{790095C2-E30C-40FB-834F-AF3D0F5AA89A}" destId="{068A823C-5FDB-499A-8F2D-E5B3B6E3C004}" srcOrd="2" destOrd="0" presId="urn:microsoft.com/office/officeart/2005/8/layout/chart3"/>
    <dgm:cxn modelId="{0B610D41-C04A-43D7-9F58-8CDD23F64894}" type="presParOf" srcId="{790095C2-E30C-40FB-834F-AF3D0F5AA89A}" destId="{83BD57CC-C395-4575-A497-8271710C7CA6}" srcOrd="3" destOrd="0" presId="urn:microsoft.com/office/officeart/2005/8/layout/chart3"/>
    <dgm:cxn modelId="{740341B1-C630-473C-9F53-9CFA0CB7A6A7}" type="presParOf" srcId="{790095C2-E30C-40FB-834F-AF3D0F5AA89A}" destId="{56745901-1528-40AB-8135-494C5DE8B1B3}" srcOrd="4" destOrd="0" presId="urn:microsoft.com/office/officeart/2005/8/layout/chart3"/>
    <dgm:cxn modelId="{9A9AD66C-177B-438D-9695-F4B1B0688C43}" type="presParOf" srcId="{790095C2-E30C-40FB-834F-AF3D0F5AA89A}" destId="{61221459-903F-429E-967E-9D5E5AEFA549}" srcOrd="5" destOrd="0" presId="urn:microsoft.com/office/officeart/2005/8/layout/chart3"/>
    <dgm:cxn modelId="{68586F6D-FC35-4A4D-8C15-C089DA19B7C8}" type="presParOf" srcId="{790095C2-E30C-40FB-834F-AF3D0F5AA89A}" destId="{58FC3D67-8550-4FAD-9E98-439165B80BBA}" srcOrd="6" destOrd="0" presId="urn:microsoft.com/office/officeart/2005/8/layout/chart3"/>
    <dgm:cxn modelId="{8BED9DAE-A039-443A-9696-88555C7337DB}" type="presParOf" srcId="{790095C2-E30C-40FB-834F-AF3D0F5AA89A}" destId="{EBA67DD1-2BA6-4D10-9961-1CA39EA24B6D}" srcOrd="7" destOrd="0" presId="urn:microsoft.com/office/officeart/2005/8/layout/chart3"/>
    <dgm:cxn modelId="{D6B38C13-2D59-4969-B6C3-00671671046E}" type="presParOf" srcId="{790095C2-E30C-40FB-834F-AF3D0F5AA89A}" destId="{1CE858D6-5E6E-4BAB-8CD2-ACCFC009BBE1}" srcOrd="8" destOrd="0" presId="urn:microsoft.com/office/officeart/2005/8/layout/chart3"/>
    <dgm:cxn modelId="{9D81208E-3FA8-49DB-B7DC-E2C4019260EF}" type="presParOf" srcId="{790095C2-E30C-40FB-834F-AF3D0F5AA89A}" destId="{73DA3385-0F24-4449-92B8-661F4956E37E}" srcOrd="9" destOrd="0" presId="urn:microsoft.com/office/officeart/2005/8/layout/chart3"/>
    <dgm:cxn modelId="{88B923F8-1A53-49AC-A522-38259EC83BF8}" type="presParOf" srcId="{790095C2-E30C-40FB-834F-AF3D0F5AA89A}" destId="{5893FC24-1DD0-44E0-B813-59D9F494A19E}" srcOrd="10" destOrd="0" presId="urn:microsoft.com/office/officeart/2005/8/layout/chart3"/>
    <dgm:cxn modelId="{56DFEB3E-8B7B-474C-A23D-5C9A00A5AB4C}" type="presParOf" srcId="{790095C2-E30C-40FB-834F-AF3D0F5AA89A}" destId="{2394FA90-FE2F-4DE2-BAEB-1CF96A56CB9A}" srcOrd="11" destOrd="0" presId="urn:microsoft.com/office/officeart/2005/8/layout/chart3"/>
    <dgm:cxn modelId="{25B4F40B-C2BF-4B87-8CBD-03A342D8557C}" type="presParOf" srcId="{790095C2-E30C-40FB-834F-AF3D0F5AA89A}" destId="{DDE607AF-04BB-44F8-994E-9C7E16B1DBEB}" srcOrd="12" destOrd="0" presId="urn:microsoft.com/office/officeart/2005/8/layout/chart3"/>
    <dgm:cxn modelId="{5C412F19-639E-4F2C-A06C-960F116DA3DB}" type="presParOf" srcId="{790095C2-E30C-40FB-834F-AF3D0F5AA89A}" destId="{157B4413-7849-46A2-8D55-E3D8BC12E161}" srcOrd="13"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31CC30-6872-480F-8D12-0C841FC7E081}" type="doc">
      <dgm:prSet loTypeId="urn:microsoft.com/office/officeart/2005/8/layout/chart3" loCatId="relationship" qsTypeId="urn:microsoft.com/office/officeart/2005/8/quickstyle/simple1" qsCatId="simple" csTypeId="urn:microsoft.com/office/officeart/2005/8/colors/accent1_2" csCatId="accent1" phldr="1"/>
      <dgm:spPr/>
    </dgm:pt>
    <dgm:pt modelId="{C6FAEBEF-CFB6-4C18-9B4B-6463EFD9557A}">
      <dgm:prSet phldrT="[Text]"/>
      <dgm:spPr/>
      <dgm:t>
        <a:bodyPr/>
        <a:lstStyle/>
        <a:p>
          <a:r>
            <a:rPr lang="en-US"/>
            <a:t>Extended Family</a:t>
          </a:r>
        </a:p>
      </dgm:t>
    </dgm:pt>
    <dgm:pt modelId="{497B6404-376A-4A0F-9828-CE4D1F890465}" type="parTrans" cxnId="{1F9246B7-A969-40C1-B4CF-E3185EDA6AC9}">
      <dgm:prSet/>
      <dgm:spPr/>
      <dgm:t>
        <a:bodyPr/>
        <a:lstStyle/>
        <a:p>
          <a:endParaRPr lang="en-US"/>
        </a:p>
      </dgm:t>
    </dgm:pt>
    <dgm:pt modelId="{6D537200-8945-414F-8082-6085EAF4D8FE}" type="sibTrans" cxnId="{1F9246B7-A969-40C1-B4CF-E3185EDA6AC9}">
      <dgm:prSet/>
      <dgm:spPr/>
      <dgm:t>
        <a:bodyPr/>
        <a:lstStyle/>
        <a:p>
          <a:endParaRPr lang="en-US"/>
        </a:p>
      </dgm:t>
    </dgm:pt>
    <dgm:pt modelId="{790095C2-E30C-40FB-834F-AF3D0F5AA89A}" type="pres">
      <dgm:prSet presAssocID="{8931CC30-6872-480F-8D12-0C841FC7E081}" presName="compositeShape" presStyleCnt="0">
        <dgm:presLayoutVars>
          <dgm:chMax val="7"/>
          <dgm:dir/>
          <dgm:resizeHandles val="exact"/>
        </dgm:presLayoutVars>
      </dgm:prSet>
      <dgm:spPr/>
    </dgm:pt>
    <dgm:pt modelId="{54CE039B-8840-400A-A65B-CE72A62C573F}" type="pres">
      <dgm:prSet presAssocID="{8931CC30-6872-480F-8D12-0C841FC7E081}" presName="wedge1" presStyleLbl="node1" presStyleIdx="0" presStyleCnt="1"/>
      <dgm:spPr/>
    </dgm:pt>
    <dgm:pt modelId="{937207E9-4EDB-401E-8214-4315A06924CB}" type="pres">
      <dgm:prSet presAssocID="{8931CC30-6872-480F-8D12-0C841FC7E081}" presName="wedge1Tx" presStyleLbl="node1" presStyleIdx="0" presStyleCnt="1">
        <dgm:presLayoutVars>
          <dgm:chMax val="0"/>
          <dgm:chPref val="0"/>
          <dgm:bulletEnabled val="1"/>
        </dgm:presLayoutVars>
      </dgm:prSet>
      <dgm:spPr/>
    </dgm:pt>
  </dgm:ptLst>
  <dgm:cxnLst>
    <dgm:cxn modelId="{1F280B54-EC8D-459C-90DA-1C9B494DA0B0}" type="presOf" srcId="{8931CC30-6872-480F-8D12-0C841FC7E081}" destId="{790095C2-E30C-40FB-834F-AF3D0F5AA89A}" srcOrd="0" destOrd="0" presId="urn:microsoft.com/office/officeart/2005/8/layout/chart3"/>
    <dgm:cxn modelId="{1F9246B7-A969-40C1-B4CF-E3185EDA6AC9}" srcId="{8931CC30-6872-480F-8D12-0C841FC7E081}" destId="{C6FAEBEF-CFB6-4C18-9B4B-6463EFD9557A}" srcOrd="0" destOrd="0" parTransId="{497B6404-376A-4A0F-9828-CE4D1F890465}" sibTransId="{6D537200-8945-414F-8082-6085EAF4D8FE}"/>
    <dgm:cxn modelId="{A492E2D2-D1F5-4B2B-B38A-AA50DBC2E9C9}" type="presOf" srcId="{C6FAEBEF-CFB6-4C18-9B4B-6463EFD9557A}" destId="{937207E9-4EDB-401E-8214-4315A06924CB}" srcOrd="1" destOrd="0" presId="urn:microsoft.com/office/officeart/2005/8/layout/chart3"/>
    <dgm:cxn modelId="{025061E8-60B4-4E6A-9DA9-0F2495356565}" type="presOf" srcId="{C6FAEBEF-CFB6-4C18-9B4B-6463EFD9557A}" destId="{54CE039B-8840-400A-A65B-CE72A62C573F}" srcOrd="0" destOrd="0" presId="urn:microsoft.com/office/officeart/2005/8/layout/chart3"/>
    <dgm:cxn modelId="{31F1B875-A2C4-4338-8153-081C4CE5966B}" type="presParOf" srcId="{790095C2-E30C-40FB-834F-AF3D0F5AA89A}" destId="{54CE039B-8840-400A-A65B-CE72A62C573F}" srcOrd="0" destOrd="0" presId="urn:microsoft.com/office/officeart/2005/8/layout/chart3"/>
    <dgm:cxn modelId="{2570F084-20CD-4848-8B3E-9B47566192DE}" type="presParOf" srcId="{790095C2-E30C-40FB-834F-AF3D0F5AA89A}" destId="{937207E9-4EDB-401E-8214-4315A06924CB}" srcOrd="1" destOrd="0" presId="urn:microsoft.com/office/officeart/2005/8/layout/char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E2DAE7-C27C-4B97-8763-FFCCB1DD70C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GB"/>
        </a:p>
      </dgm:t>
    </dgm:pt>
    <dgm:pt modelId="{A05F1F28-B1BB-42A8-A451-7BFD312D4532}">
      <dgm:prSet phldrT="[Text]" custT="1"/>
      <dgm:spPr/>
      <dgm:t>
        <a:bodyPr/>
        <a:lstStyle/>
        <a:p>
          <a:pPr>
            <a:buNone/>
          </a:pPr>
          <a:r>
            <a:rPr lang="en-GB" sz="1600" b="1">
              <a:effectLst/>
              <a:latin typeface="+mn-lt"/>
              <a:ea typeface="Calibri" panose="020F0502020204030204" pitchFamily="34" charset="0"/>
              <a:cs typeface="Calibri" panose="020F0502020204030204" pitchFamily="34" charset="0"/>
            </a:rPr>
            <a:t>Étape 1 : Obtenir la liste des cas VA auprès du superviseur. </a:t>
          </a:r>
          <a:endParaRPr lang="en-GB" sz="1600">
            <a:latin typeface="+mn-lt"/>
          </a:endParaRPr>
        </a:p>
      </dgm:t>
    </dgm:pt>
    <dgm:pt modelId="{B74DD63E-271F-4F95-A568-CED9D5D3C459}" type="parTrans" cxnId="{D966E607-84DC-46C6-921B-D2F7ADB0ACD3}">
      <dgm:prSet/>
      <dgm:spPr/>
      <dgm:t>
        <a:bodyPr/>
        <a:lstStyle/>
        <a:p>
          <a:endParaRPr lang="en-GB"/>
        </a:p>
      </dgm:t>
    </dgm:pt>
    <dgm:pt modelId="{60FD2A32-9A08-4024-AE8C-0AFB02B17210}" type="sibTrans" cxnId="{D966E607-84DC-46C6-921B-D2F7ADB0ACD3}">
      <dgm:prSet/>
      <dgm:spPr/>
      <dgm:t>
        <a:bodyPr/>
        <a:lstStyle/>
        <a:p>
          <a:endParaRPr lang="en-GB"/>
        </a:p>
      </dgm:t>
    </dgm:pt>
    <dgm:pt modelId="{EFFD360D-D697-451B-A9AF-443B8B650039}">
      <dgm:prSet phldrT="[Text]" custT="1"/>
      <dgm:spPr/>
      <dgm:t>
        <a:bodyPr/>
        <a:lstStyle/>
        <a:p>
          <a:pPr algn="just">
            <a:buClr>
              <a:schemeClr val="accent1"/>
            </a:buClr>
            <a:buSzPct val="90000"/>
          </a:pPr>
          <a:r>
            <a:rPr lang="en-GB" sz="1600">
              <a:effectLst/>
              <a:latin typeface="+mj-lt"/>
              <a:ea typeface="Calibri" panose="020F0502020204030204" pitchFamily="34" charset="0"/>
              <a:cs typeface="Calibri" panose="020F0502020204030204" pitchFamily="34" charset="0"/>
            </a:rPr>
            <a:t>Les VA doivent être effectuées pour chaque décès signalé à distance par l'une ou l'autre des méthodes de mortalité à distance (méthode du réseau de survie ou méthode de l'informateur).</a:t>
          </a:r>
          <a:endParaRPr lang="en-GB" sz="1600">
            <a:latin typeface="+mj-lt"/>
          </a:endParaRPr>
        </a:p>
      </dgm:t>
    </dgm:pt>
    <dgm:pt modelId="{F0DB37FF-49B3-41AF-AE2D-FCCFF8A6BFDA}" type="parTrans" cxnId="{7C938330-E073-4E1A-9EE2-2B01AC0C5CE1}">
      <dgm:prSet/>
      <dgm:spPr/>
      <dgm:t>
        <a:bodyPr/>
        <a:lstStyle/>
        <a:p>
          <a:endParaRPr lang="en-GB"/>
        </a:p>
      </dgm:t>
    </dgm:pt>
    <dgm:pt modelId="{BB2D2C27-AEF1-4E9F-B93C-D954F704D237}" type="sibTrans" cxnId="{7C938330-E073-4E1A-9EE2-2B01AC0C5CE1}">
      <dgm:prSet/>
      <dgm:spPr/>
      <dgm:t>
        <a:bodyPr/>
        <a:lstStyle/>
        <a:p>
          <a:endParaRPr lang="en-GB"/>
        </a:p>
      </dgm:t>
    </dgm:pt>
    <dgm:pt modelId="{FFF2D246-BB81-438D-A99E-F12EC3FC1858}">
      <dgm:prSet phldrT="[Text]" custT="1"/>
      <dgm:spPr/>
      <dgm:t>
        <a:bodyPr/>
        <a:lstStyle/>
        <a:p>
          <a:pPr>
            <a:buNone/>
          </a:pPr>
          <a:r>
            <a:rPr lang="en-GB" sz="1600" b="1">
              <a:effectLst/>
              <a:latin typeface="+mn-lt"/>
              <a:ea typeface="Calibri" panose="020F0502020204030204" pitchFamily="34" charset="0"/>
              <a:cs typeface="Calibri" panose="020F0502020204030204" pitchFamily="34" charset="0"/>
            </a:rPr>
            <a:t>Étape 2 : Préparez et disposez de tous les équipements et matériels nécessaires pour mener les entretiens VA (ODK, Manuel VA, etc.).</a:t>
          </a:r>
          <a:endParaRPr lang="en-GB" sz="1600">
            <a:latin typeface="+mn-lt"/>
          </a:endParaRPr>
        </a:p>
      </dgm:t>
    </dgm:pt>
    <dgm:pt modelId="{3BD9454C-1E31-4064-BA60-47CDD1A4E7A9}" type="parTrans" cxnId="{342A291C-CCE8-43D8-87E0-91EFDC50519E}">
      <dgm:prSet/>
      <dgm:spPr/>
      <dgm:t>
        <a:bodyPr/>
        <a:lstStyle/>
        <a:p>
          <a:endParaRPr lang="en-GB"/>
        </a:p>
      </dgm:t>
    </dgm:pt>
    <dgm:pt modelId="{C26EFBDE-8CFC-4C7F-8828-4D4914C15C33}" type="sibTrans" cxnId="{342A291C-CCE8-43D8-87E0-91EFDC50519E}">
      <dgm:prSet/>
      <dgm:spPr/>
      <dgm:t>
        <a:bodyPr/>
        <a:lstStyle/>
        <a:p>
          <a:endParaRPr lang="en-GB"/>
        </a:p>
      </dgm:t>
    </dgm:pt>
    <dgm:pt modelId="{356350D5-0100-4B89-87AC-4057F18758AB}">
      <dgm:prSet phldrT="[Text]" custT="1"/>
      <dgm:spPr/>
      <dgm:t>
        <a:bodyPr/>
        <a:lstStyle/>
        <a:p>
          <a:pPr>
            <a:buFont typeface="Arial" panose="020B0604020202020204" pitchFamily="34" charset="0"/>
            <a:buNone/>
          </a:pPr>
          <a:r>
            <a:rPr lang="en-GB" sz="1600" b="1">
              <a:effectLst/>
              <a:latin typeface="+mn-lt"/>
              <a:ea typeface="Calibri" panose="020F0502020204030204" pitchFamily="34" charset="0"/>
              <a:cs typeface="Calibri" panose="020F0502020204030204" pitchFamily="34" charset="0"/>
            </a:rPr>
            <a:t>Étape 3 : Prenez contact avec le ménage - saluez les membres du ménage et demandez à parler avec le chef de famille.</a:t>
          </a:r>
          <a:endParaRPr lang="en-GB" sz="1600">
            <a:latin typeface="+mn-lt"/>
          </a:endParaRPr>
        </a:p>
      </dgm:t>
    </dgm:pt>
    <dgm:pt modelId="{4C6538E1-ACC8-4061-9856-A5B3DB9BEE83}" type="parTrans" cxnId="{EBC614B5-2D3F-425A-8DB1-4B0BD7A4C1AB}">
      <dgm:prSet/>
      <dgm:spPr/>
      <dgm:t>
        <a:bodyPr/>
        <a:lstStyle/>
        <a:p>
          <a:endParaRPr lang="en-GB"/>
        </a:p>
      </dgm:t>
    </dgm:pt>
    <dgm:pt modelId="{1543A147-1E4E-4D31-A5A2-4DB610F8C2AB}" type="sibTrans" cxnId="{EBC614B5-2D3F-425A-8DB1-4B0BD7A4C1AB}">
      <dgm:prSet/>
      <dgm:spPr/>
      <dgm:t>
        <a:bodyPr/>
        <a:lstStyle/>
        <a:p>
          <a:endParaRPr lang="en-GB"/>
        </a:p>
      </dgm:t>
    </dgm:pt>
    <dgm:pt modelId="{C969A23F-C846-49A2-A380-52541B724058}">
      <dgm:prSet custT="1"/>
      <dgm:spPr/>
      <dgm:t>
        <a:bodyPr/>
        <a:lstStyle/>
        <a:p>
          <a:pPr algn="just">
            <a:buClr>
              <a:schemeClr val="accent1"/>
            </a:buClr>
            <a:buSzPct val="90000"/>
          </a:pPr>
          <a:r>
            <a:rPr lang="en-GB" sz="1600">
              <a:effectLst/>
              <a:latin typeface="+mj-lt"/>
              <a:ea typeface="Calibri" panose="020F0502020204030204" pitchFamily="34" charset="0"/>
              <a:cs typeface="Calibri" panose="020F0502020204030204" pitchFamily="34" charset="0"/>
            </a:rPr>
            <a:t>Le superviseur (Christina) fournit à la liste des informations sur les ménages de personnes récemment décédées à visiter pour la planification et la réalisation des entretiens avec les VA. </a:t>
          </a:r>
        </a:p>
      </dgm:t>
    </dgm:pt>
    <dgm:pt modelId="{E234046E-54D5-43D5-A2C9-8FE2005E5001}" type="parTrans" cxnId="{EF23817A-3D0E-45F1-A882-7503DB1A8498}">
      <dgm:prSet/>
      <dgm:spPr/>
      <dgm:t>
        <a:bodyPr/>
        <a:lstStyle/>
        <a:p>
          <a:endParaRPr lang="en-GB"/>
        </a:p>
      </dgm:t>
    </dgm:pt>
    <dgm:pt modelId="{E1E36A61-A40B-4CAB-ACE5-3470A0A01F2A}" type="sibTrans" cxnId="{EF23817A-3D0E-45F1-A882-7503DB1A8498}">
      <dgm:prSet/>
      <dgm:spPr/>
      <dgm:t>
        <a:bodyPr/>
        <a:lstStyle/>
        <a:p>
          <a:endParaRPr lang="en-GB"/>
        </a:p>
      </dgm:t>
    </dgm:pt>
    <dgm:pt modelId="{F103B26B-387A-4BF4-A8F8-2B5A0E9FEFA5}">
      <dgm:prSet custT="1"/>
      <dgm:spPr/>
      <dgm:t>
        <a:bodyPr/>
        <a:lstStyle/>
        <a:p>
          <a:pPr algn="just">
            <a:buClr>
              <a:schemeClr val="accent1"/>
            </a:buClr>
            <a:buSzPct val="90000"/>
          </a:pPr>
          <a:r>
            <a:rPr lang="en-GB" sz="1600">
              <a:effectLst/>
              <a:latin typeface="+mj-lt"/>
              <a:ea typeface="Calibri" panose="020F0502020204030204" pitchFamily="34" charset="0"/>
              <a:cs typeface="Calibri" panose="020F0502020204030204" pitchFamily="34" charset="0"/>
            </a:rPr>
            <a:t>La période entre le décès et l'interview de l'AV doit être suffisamment longue pour laisser le temps de faire son deuil, et suffisamment courte pour que les personnes interrogées puissent se souvenir des détails des circonstances ayant conduit au décès.</a:t>
          </a:r>
        </a:p>
      </dgm:t>
    </dgm:pt>
    <dgm:pt modelId="{009030FE-8C92-46F9-A997-3AFBD720F773}" type="parTrans" cxnId="{6E9F2AC5-D8B8-41A2-8DFA-274DD6432486}">
      <dgm:prSet/>
      <dgm:spPr/>
      <dgm:t>
        <a:bodyPr/>
        <a:lstStyle/>
        <a:p>
          <a:endParaRPr lang="en-GB"/>
        </a:p>
      </dgm:t>
    </dgm:pt>
    <dgm:pt modelId="{2CD010F1-9EB5-4D39-B01C-2BEE7E103B74}" type="sibTrans" cxnId="{6E9F2AC5-D8B8-41A2-8DFA-274DD6432486}">
      <dgm:prSet/>
      <dgm:spPr/>
      <dgm:t>
        <a:bodyPr/>
        <a:lstStyle/>
        <a:p>
          <a:endParaRPr lang="en-GB"/>
        </a:p>
      </dgm:t>
    </dgm:pt>
    <dgm:pt modelId="{1BF4CCD8-9DD8-4728-950C-65E796AA3810}">
      <dgm:prSet custT="1"/>
      <dgm:spPr/>
      <dgm:t>
        <a:bodyPr/>
        <a:lstStyle/>
        <a:p>
          <a:pPr algn="just">
            <a:buClr>
              <a:schemeClr val="accent1"/>
            </a:buClr>
            <a:buSzPct val="90000"/>
          </a:pPr>
          <a:r>
            <a:rPr lang="en-GB" sz="1600" b="1">
              <a:effectLst/>
              <a:latin typeface="+mj-lt"/>
              <a:ea typeface="Calibri" panose="020F0502020204030204" pitchFamily="34" charset="0"/>
              <a:cs typeface="Calibri" panose="020F0502020204030204" pitchFamily="34" charset="0"/>
            </a:rPr>
            <a:t>Recommandation : Les entretiens avec les VA devraient être réalisés dans un délai de 4 semaines à 12 mois après un décès. </a:t>
          </a:r>
        </a:p>
      </dgm:t>
    </dgm:pt>
    <dgm:pt modelId="{9E4E51A4-E6B0-40CC-A49B-507EF8836314}" type="parTrans" cxnId="{3094F719-F6D4-4A69-AD99-3ACB45305E94}">
      <dgm:prSet/>
      <dgm:spPr/>
      <dgm:t>
        <a:bodyPr/>
        <a:lstStyle/>
        <a:p>
          <a:endParaRPr lang="en-GB"/>
        </a:p>
      </dgm:t>
    </dgm:pt>
    <dgm:pt modelId="{D7D36619-F6B4-4580-B092-E93EFCB9C653}" type="sibTrans" cxnId="{3094F719-F6D4-4A69-AD99-3ACB45305E94}">
      <dgm:prSet/>
      <dgm:spPr/>
      <dgm:t>
        <a:bodyPr/>
        <a:lstStyle/>
        <a:p>
          <a:endParaRPr lang="en-GB"/>
        </a:p>
      </dgm:t>
    </dgm:pt>
    <dgm:pt modelId="{7BCB9959-71B3-4523-9ADF-5D0E852C70EC}">
      <dgm:prSet custT="1"/>
      <dgm:spPr/>
      <dgm:t>
        <a:bodyPr/>
        <a:lstStyle/>
        <a:p>
          <a:r>
            <a:rPr lang="en-GB" sz="1600" b="1">
              <a:effectLst/>
              <a:latin typeface="+mn-lt"/>
              <a:ea typeface="Calibri" panose="020F0502020204030204" pitchFamily="34" charset="0"/>
              <a:cs typeface="Calibri" panose="020F0502020204030204" pitchFamily="34" charset="0"/>
            </a:rPr>
            <a:t>Étape 4 : Identifier un répondant approprié.</a:t>
          </a:r>
        </a:p>
      </dgm:t>
    </dgm:pt>
    <dgm:pt modelId="{E14FA8E3-E954-4D21-BD85-91C50486F5EF}" type="parTrans" cxnId="{9E7B3303-9729-4DBB-8EE9-A362778C1C90}">
      <dgm:prSet/>
      <dgm:spPr/>
      <dgm:t>
        <a:bodyPr/>
        <a:lstStyle/>
        <a:p>
          <a:endParaRPr lang="en-GB"/>
        </a:p>
      </dgm:t>
    </dgm:pt>
    <dgm:pt modelId="{94F7B24E-45E4-447B-9636-6657A3ADD5A9}" type="sibTrans" cxnId="{9E7B3303-9729-4DBB-8EE9-A362778C1C90}">
      <dgm:prSet/>
      <dgm:spPr/>
      <dgm:t>
        <a:bodyPr/>
        <a:lstStyle/>
        <a:p>
          <a:endParaRPr lang="en-GB"/>
        </a:p>
      </dgm:t>
    </dgm:pt>
    <dgm:pt modelId="{123811AE-4C71-4850-BC9E-9EAC7201DF1D}">
      <dgm:prSet custT="1"/>
      <dgm:spPr/>
      <dgm:t>
        <a:bodyPr/>
        <a:lstStyle/>
        <a:p>
          <a:pPr algn="just">
            <a:buClr>
              <a:schemeClr val="accent1"/>
            </a:buClr>
            <a:buSzPct val="90000"/>
          </a:pPr>
          <a:r>
            <a:rPr lang="pt-PT" sz="1600">
              <a:solidFill>
                <a:schemeClr val="tx1"/>
              </a:solidFill>
              <a:latin typeface="Calibri Light" panose="020F0302020204030204"/>
              <a:ea typeface="+mn-ea"/>
              <a:cs typeface="+mn-cs"/>
            </a:rPr>
            <a:t>Répondant - principale personne qui fournira des informations sur la personne décédée ; le principal soignant qui était avec la personne décédée pendant la période précédant le décès.</a:t>
          </a:r>
          <a:endParaRPr lang="en-GB" sz="1600">
            <a:solidFill>
              <a:schemeClr val="tx1"/>
            </a:solidFill>
            <a:latin typeface="+mj-lt"/>
          </a:endParaRPr>
        </a:p>
      </dgm:t>
    </dgm:pt>
    <dgm:pt modelId="{AEC1E506-53FA-4629-857E-26990AC90852}" type="parTrans" cxnId="{2B47F034-3724-4BA7-94FE-4B96F11C509E}">
      <dgm:prSet/>
      <dgm:spPr/>
      <dgm:t>
        <a:bodyPr/>
        <a:lstStyle/>
        <a:p>
          <a:endParaRPr lang="en-GB"/>
        </a:p>
      </dgm:t>
    </dgm:pt>
    <dgm:pt modelId="{6EEB61E2-B838-4303-A5DC-4A8AFD89B05C}" type="sibTrans" cxnId="{2B47F034-3724-4BA7-94FE-4B96F11C509E}">
      <dgm:prSet/>
      <dgm:spPr/>
      <dgm:t>
        <a:bodyPr/>
        <a:lstStyle/>
        <a:p>
          <a:endParaRPr lang="en-GB"/>
        </a:p>
      </dgm:t>
    </dgm:pt>
    <dgm:pt modelId="{7B35C0E5-CEF3-4C73-8205-BBB266D9CEA5}">
      <dgm:prSet phldrT="[Text]" custT="1"/>
      <dgm:spPr/>
      <dgm:t>
        <a:bodyPr/>
        <a:lstStyle/>
        <a:p>
          <a:pPr algn="just">
            <a:buClr>
              <a:schemeClr val="accent1"/>
            </a:buClr>
            <a:buSzPct val="90000"/>
          </a:pPr>
          <a:r>
            <a:rPr lang="en-GB" sz="1600">
              <a:effectLst/>
              <a:latin typeface="+mj-lt"/>
              <a:ea typeface="Calibri" panose="020F0502020204030204" pitchFamily="34" charset="0"/>
              <a:cs typeface="Calibri" panose="020F0502020204030204" pitchFamily="34" charset="0"/>
            </a:rPr>
            <a:t>Le contact préalable et la prise de rendez-vous avec le VA peuvent être possibles directement par l'enquêteur du VA, ou par l'intermédiaire d'un informateur clé local/un représentant de la communauté.</a:t>
          </a:r>
          <a:endParaRPr lang="en-GB" sz="1600">
            <a:latin typeface="+mj-lt"/>
          </a:endParaRPr>
        </a:p>
      </dgm:t>
    </dgm:pt>
    <dgm:pt modelId="{0D5F1FC9-EC81-4589-99CA-DDF100B681EE}" type="sibTrans" cxnId="{614603C9-3CD3-457F-B340-644154C343EC}">
      <dgm:prSet/>
      <dgm:spPr/>
      <dgm:t>
        <a:bodyPr/>
        <a:lstStyle/>
        <a:p>
          <a:endParaRPr lang="en-GB"/>
        </a:p>
      </dgm:t>
    </dgm:pt>
    <dgm:pt modelId="{81EE316B-D6B8-4E7E-9CAF-8212B89D53F4}" type="parTrans" cxnId="{614603C9-3CD3-457F-B340-644154C343EC}">
      <dgm:prSet/>
      <dgm:spPr/>
      <dgm:t>
        <a:bodyPr/>
        <a:lstStyle/>
        <a:p>
          <a:endParaRPr lang="en-GB"/>
        </a:p>
      </dgm:t>
    </dgm:pt>
    <dgm:pt modelId="{7F32F764-44EC-431B-ADAC-B28868E5EA5A}">
      <dgm:prSet custT="1"/>
      <dgm:spPr/>
      <dgm:t>
        <a:bodyPr/>
        <a:lstStyle/>
        <a:p>
          <a:pPr algn="just">
            <a:buClr>
              <a:schemeClr val="accent1"/>
            </a:buClr>
            <a:buSzPct val="90000"/>
          </a:pPr>
          <a:r>
            <a:rPr lang="en-GB" sz="1600">
              <a:latin typeface="+mj-lt"/>
              <a:ea typeface="Calibri" panose="020F0502020204030204" pitchFamily="34" charset="0"/>
              <a:cs typeface="Calibri" panose="020F0502020204030204" pitchFamily="34" charset="0"/>
            </a:rPr>
            <a:t>Peut être utilisé pour sensibiliser les familles endeuillées au processus de VA.</a:t>
          </a:r>
        </a:p>
      </dgm:t>
    </dgm:pt>
    <dgm:pt modelId="{BD088F24-B7D2-45B5-B2D2-B3D4854F6903}" type="sibTrans" cxnId="{3D5BE3E1-C6D8-4CF5-A9AB-D0AAC60ACDAD}">
      <dgm:prSet/>
      <dgm:spPr/>
      <dgm:t>
        <a:bodyPr/>
        <a:lstStyle/>
        <a:p>
          <a:endParaRPr lang="en-GB"/>
        </a:p>
      </dgm:t>
    </dgm:pt>
    <dgm:pt modelId="{2541084F-A16C-4CE9-9271-B7A727F4887A}" type="parTrans" cxnId="{3D5BE3E1-C6D8-4CF5-A9AB-D0AAC60ACDAD}">
      <dgm:prSet/>
      <dgm:spPr/>
      <dgm:t>
        <a:bodyPr/>
        <a:lstStyle/>
        <a:p>
          <a:endParaRPr lang="en-GB"/>
        </a:p>
      </dgm:t>
    </dgm:pt>
    <dgm:pt modelId="{9CF1F3EB-82E8-4761-BD03-F7B19066D19C}">
      <dgm:prSet custT="1"/>
      <dgm:spPr/>
      <dgm:t>
        <a:bodyPr/>
        <a:lstStyle/>
        <a:p>
          <a:pPr algn="just">
            <a:buClr>
              <a:schemeClr val="accent1"/>
            </a:buClr>
            <a:buSzPct val="90000"/>
          </a:pPr>
          <a:r>
            <a:rPr lang="en-GB" sz="1600">
              <a:latin typeface="+mj-lt"/>
              <a:ea typeface="Calibri" panose="020F0502020204030204" pitchFamily="34" charset="0"/>
              <a:cs typeface="Calibri" panose="020F0502020204030204" pitchFamily="34" charset="0"/>
            </a:rPr>
            <a:t>Permet aux répondants d'être mieux préparés émotionnellement à l'entretien de VA.</a:t>
          </a:r>
        </a:p>
      </dgm:t>
    </dgm:pt>
    <dgm:pt modelId="{EEF95DB9-7689-4226-AB93-D92CFB9669E1}" type="sibTrans" cxnId="{BAFE34DF-3AE4-4031-9F09-893A19BF7BD9}">
      <dgm:prSet/>
      <dgm:spPr/>
      <dgm:t>
        <a:bodyPr/>
        <a:lstStyle/>
        <a:p>
          <a:endParaRPr lang="en-GB"/>
        </a:p>
      </dgm:t>
    </dgm:pt>
    <dgm:pt modelId="{9D576962-7F6B-44F6-8F05-89A4AB005037}" type="parTrans" cxnId="{BAFE34DF-3AE4-4031-9F09-893A19BF7BD9}">
      <dgm:prSet/>
      <dgm:spPr/>
      <dgm:t>
        <a:bodyPr/>
        <a:lstStyle/>
        <a:p>
          <a:endParaRPr lang="en-GB"/>
        </a:p>
      </dgm:t>
    </dgm:pt>
    <dgm:pt modelId="{1DEFD935-1E2C-457F-8729-143CCCC0A2C6}">
      <dgm:prSet custT="1"/>
      <dgm:spPr/>
      <dgm:t>
        <a:bodyPr/>
        <a:lstStyle/>
        <a:p>
          <a:pPr algn="just">
            <a:buClr>
              <a:schemeClr val="accent1"/>
            </a:buClr>
            <a:buSzPct val="90000"/>
          </a:pPr>
          <a:r>
            <a:rPr lang="en-GB" sz="1600">
              <a:latin typeface="+mj-lt"/>
              <a:ea typeface="Calibri" panose="020F0502020204030204" pitchFamily="34" charset="0"/>
              <a:cs typeface="Calibri" panose="020F0502020204030204" pitchFamily="34" charset="0"/>
            </a:rPr>
            <a:t>Transmettre les condoléances conformément aux pratiques socioculturelles locales.</a:t>
          </a:r>
        </a:p>
      </dgm:t>
    </dgm:pt>
    <dgm:pt modelId="{19E41F5C-B452-466B-9D00-1A2ADD23721C}" type="sibTrans" cxnId="{998AB342-981B-4613-9043-69F73D8FF9E5}">
      <dgm:prSet/>
      <dgm:spPr/>
      <dgm:t>
        <a:bodyPr/>
        <a:lstStyle/>
        <a:p>
          <a:endParaRPr lang="en-GB"/>
        </a:p>
      </dgm:t>
    </dgm:pt>
    <dgm:pt modelId="{C7C38719-F6CC-4C2C-B92E-76B573DB25BF}" type="parTrans" cxnId="{998AB342-981B-4613-9043-69F73D8FF9E5}">
      <dgm:prSet/>
      <dgm:spPr/>
      <dgm:t>
        <a:bodyPr/>
        <a:lstStyle/>
        <a:p>
          <a:endParaRPr lang="en-GB"/>
        </a:p>
      </dgm:t>
    </dgm:pt>
    <dgm:pt modelId="{9D6BA73B-1453-4138-9AF1-1A3C1BEB108C}">
      <dgm:prSet custT="1"/>
      <dgm:spPr/>
      <dgm:t>
        <a:bodyPr/>
        <a:lstStyle/>
        <a:p>
          <a:pPr algn="just">
            <a:buClr>
              <a:schemeClr val="accent1"/>
            </a:buClr>
            <a:buSzPct val="90000"/>
          </a:pPr>
          <a:r>
            <a:rPr lang="pt-PT" sz="1600">
              <a:solidFill>
                <a:schemeClr val="tx1"/>
              </a:solidFill>
              <a:latin typeface="Calibri Light" panose="020F0302020204030204"/>
              <a:ea typeface="+mn-ea"/>
              <a:cs typeface="+mn-cs"/>
            </a:rPr>
            <a:t>Le répondant principal peut demander l'aide d'autres membres du ménage qui pourraient avoir plus d'informations pour répondre à certaines questions.</a:t>
          </a:r>
          <a:endParaRPr lang="en-GB" sz="1600">
            <a:solidFill>
              <a:schemeClr val="tx1"/>
            </a:solidFill>
            <a:latin typeface="Calibri Light" panose="020F0302020204030204"/>
            <a:ea typeface="+mn-ea"/>
            <a:cs typeface="+mn-cs"/>
          </a:endParaRPr>
        </a:p>
      </dgm:t>
    </dgm:pt>
    <dgm:pt modelId="{DA6275FC-0B53-45A3-9680-5BCD739728A0}" type="parTrans" cxnId="{F85F1E31-8D8C-4ED1-8EE9-A8240191E854}">
      <dgm:prSet/>
      <dgm:spPr/>
      <dgm:t>
        <a:bodyPr/>
        <a:lstStyle/>
        <a:p>
          <a:endParaRPr lang="en-GB"/>
        </a:p>
      </dgm:t>
    </dgm:pt>
    <dgm:pt modelId="{014EC614-D15D-4A47-A2A5-35BD4DBA316A}" type="sibTrans" cxnId="{F85F1E31-8D8C-4ED1-8EE9-A8240191E854}">
      <dgm:prSet/>
      <dgm:spPr/>
      <dgm:t>
        <a:bodyPr/>
        <a:lstStyle/>
        <a:p>
          <a:endParaRPr lang="en-GB"/>
        </a:p>
      </dgm:t>
    </dgm:pt>
    <dgm:pt modelId="{5CD2451C-54B5-4EC2-847D-0A900E3FE394}">
      <dgm:prSet custT="1"/>
      <dgm:spPr/>
      <dgm:t>
        <a:bodyPr/>
        <a:lstStyle/>
        <a:p>
          <a:pPr algn="just">
            <a:buClr>
              <a:schemeClr val="accent1"/>
            </a:buClr>
            <a:buSzPct val="90000"/>
          </a:pPr>
          <a:r>
            <a:rPr lang="en-GB" sz="1600">
              <a:solidFill>
                <a:schemeClr val="tx1"/>
              </a:solidFill>
              <a:latin typeface="Calibri Light" panose="020F0302020204030204"/>
              <a:ea typeface="+mn-ea"/>
              <a:cs typeface="+mn-cs"/>
            </a:rPr>
            <a:t>Idéalement, il devrait y avoir un seul répondant principal et pas de répondants multiples fournissant des informations contradictoires pour la ou les mêmes questions. Les réponses de groupe sont une caractéristique naturelle de la vie communautaire et sont inévitables dans certains contextes. Une flexibilité raisonnable doit être appliquée dans de telles situations.</a:t>
          </a:r>
        </a:p>
      </dgm:t>
    </dgm:pt>
    <dgm:pt modelId="{574BDE6A-8F07-48C1-BA97-3C2168D76215}" type="parTrans" cxnId="{8CFB7C29-7168-4926-9F48-7507CFBA4A23}">
      <dgm:prSet/>
      <dgm:spPr/>
      <dgm:t>
        <a:bodyPr/>
        <a:lstStyle/>
        <a:p>
          <a:endParaRPr lang="en-GB"/>
        </a:p>
      </dgm:t>
    </dgm:pt>
    <dgm:pt modelId="{DD58C60F-0B8E-4785-A0B0-648D821BF87F}" type="sibTrans" cxnId="{8CFB7C29-7168-4926-9F48-7507CFBA4A23}">
      <dgm:prSet/>
      <dgm:spPr/>
      <dgm:t>
        <a:bodyPr/>
        <a:lstStyle/>
        <a:p>
          <a:endParaRPr lang="en-GB"/>
        </a:p>
      </dgm:t>
    </dgm:pt>
    <dgm:pt modelId="{88B2A0C6-C55A-45DF-A3EB-473573592627}">
      <dgm:prSet custT="1"/>
      <dgm:spPr/>
      <dgm:t>
        <a:bodyPr/>
        <a:lstStyle/>
        <a:p>
          <a:pPr algn="just">
            <a:buClr>
              <a:schemeClr val="accent1"/>
            </a:buClr>
            <a:buSzPct val="90000"/>
          </a:pPr>
          <a:r>
            <a:rPr lang="en-GB" sz="1600">
              <a:latin typeface="+mj-lt"/>
              <a:ea typeface="Calibri" panose="020F0502020204030204" pitchFamily="34" charset="0"/>
              <a:cs typeface="Calibri" panose="020F0502020204030204" pitchFamily="34" charset="0"/>
            </a:rPr>
            <a:t>Trouvez et fixez un moment qui convient à la personne interrogée. </a:t>
          </a:r>
        </a:p>
      </dgm:t>
    </dgm:pt>
    <dgm:pt modelId="{9337D600-592C-48C0-8BEB-647C108AEADD}" type="parTrans" cxnId="{8781C7D4-423F-48DA-9930-4D45D0B3B53C}">
      <dgm:prSet/>
      <dgm:spPr/>
      <dgm:t>
        <a:bodyPr/>
        <a:lstStyle/>
        <a:p>
          <a:endParaRPr lang="en-US"/>
        </a:p>
      </dgm:t>
    </dgm:pt>
    <dgm:pt modelId="{4E3FF91D-46E6-46CD-BD95-21318C3C5656}" type="sibTrans" cxnId="{8781C7D4-423F-48DA-9930-4D45D0B3B53C}">
      <dgm:prSet/>
      <dgm:spPr/>
      <dgm:t>
        <a:bodyPr/>
        <a:lstStyle/>
        <a:p>
          <a:endParaRPr lang="en-US"/>
        </a:p>
      </dgm:t>
    </dgm:pt>
    <dgm:pt modelId="{6BDBAFBB-73BE-4AAA-A70F-D0727487878D}" type="pres">
      <dgm:prSet presAssocID="{C3E2DAE7-C27C-4B97-8763-FFCCB1DD70CD}" presName="linear" presStyleCnt="0">
        <dgm:presLayoutVars>
          <dgm:animLvl val="lvl"/>
          <dgm:resizeHandles val="exact"/>
        </dgm:presLayoutVars>
      </dgm:prSet>
      <dgm:spPr/>
    </dgm:pt>
    <dgm:pt modelId="{6F33496E-E83E-46E3-BE0B-7E22F03531AA}" type="pres">
      <dgm:prSet presAssocID="{A05F1F28-B1BB-42A8-A451-7BFD312D4532}" presName="parentText" presStyleLbl="node1" presStyleIdx="0" presStyleCnt="4">
        <dgm:presLayoutVars>
          <dgm:chMax val="0"/>
          <dgm:bulletEnabled val="1"/>
        </dgm:presLayoutVars>
      </dgm:prSet>
      <dgm:spPr/>
    </dgm:pt>
    <dgm:pt modelId="{D3B4E6DE-D298-473F-A6CD-0E70CB3767F6}" type="pres">
      <dgm:prSet presAssocID="{A05F1F28-B1BB-42A8-A451-7BFD312D4532}" presName="childText" presStyleLbl="revTx" presStyleIdx="0" presStyleCnt="3">
        <dgm:presLayoutVars>
          <dgm:bulletEnabled val="1"/>
        </dgm:presLayoutVars>
      </dgm:prSet>
      <dgm:spPr/>
    </dgm:pt>
    <dgm:pt modelId="{E8DB7543-BABD-4A39-9AAD-218F4038CCB8}" type="pres">
      <dgm:prSet presAssocID="{FFF2D246-BB81-438D-A99E-F12EC3FC1858}" presName="parentText" presStyleLbl="node1" presStyleIdx="1" presStyleCnt="4">
        <dgm:presLayoutVars>
          <dgm:chMax val="0"/>
          <dgm:bulletEnabled val="1"/>
        </dgm:presLayoutVars>
      </dgm:prSet>
      <dgm:spPr/>
    </dgm:pt>
    <dgm:pt modelId="{FBF99273-8131-4966-85E4-16437A0A317F}" type="pres">
      <dgm:prSet presAssocID="{C26EFBDE-8CFC-4C7F-8828-4D4914C15C33}" presName="spacer" presStyleCnt="0"/>
      <dgm:spPr/>
    </dgm:pt>
    <dgm:pt modelId="{2D5487FB-9069-4106-B2A4-32E21060A051}" type="pres">
      <dgm:prSet presAssocID="{356350D5-0100-4B89-87AC-4057F18758AB}" presName="parentText" presStyleLbl="node1" presStyleIdx="2" presStyleCnt="4">
        <dgm:presLayoutVars>
          <dgm:chMax val="0"/>
          <dgm:bulletEnabled val="1"/>
        </dgm:presLayoutVars>
      </dgm:prSet>
      <dgm:spPr/>
    </dgm:pt>
    <dgm:pt modelId="{9F0E50B1-88F2-455B-9E1D-3E7725D6E2F0}" type="pres">
      <dgm:prSet presAssocID="{356350D5-0100-4B89-87AC-4057F18758AB}" presName="childText" presStyleLbl="revTx" presStyleIdx="1" presStyleCnt="3">
        <dgm:presLayoutVars>
          <dgm:bulletEnabled val="1"/>
        </dgm:presLayoutVars>
      </dgm:prSet>
      <dgm:spPr/>
    </dgm:pt>
    <dgm:pt modelId="{D3976FC2-79C4-46EA-996D-DC526526992F}" type="pres">
      <dgm:prSet presAssocID="{7BCB9959-71B3-4523-9ADF-5D0E852C70EC}" presName="parentText" presStyleLbl="node1" presStyleIdx="3" presStyleCnt="4">
        <dgm:presLayoutVars>
          <dgm:chMax val="0"/>
          <dgm:bulletEnabled val="1"/>
        </dgm:presLayoutVars>
      </dgm:prSet>
      <dgm:spPr/>
    </dgm:pt>
    <dgm:pt modelId="{727968F5-C6C8-4197-A4F9-C19DD1C64F0D}" type="pres">
      <dgm:prSet presAssocID="{7BCB9959-71B3-4523-9ADF-5D0E852C70EC}" presName="childText" presStyleLbl="revTx" presStyleIdx="2" presStyleCnt="3">
        <dgm:presLayoutVars>
          <dgm:bulletEnabled val="1"/>
        </dgm:presLayoutVars>
      </dgm:prSet>
      <dgm:spPr/>
    </dgm:pt>
  </dgm:ptLst>
  <dgm:cxnLst>
    <dgm:cxn modelId="{9E7B3303-9729-4DBB-8EE9-A362778C1C90}" srcId="{C3E2DAE7-C27C-4B97-8763-FFCCB1DD70CD}" destId="{7BCB9959-71B3-4523-9ADF-5D0E852C70EC}" srcOrd="3" destOrd="0" parTransId="{E14FA8E3-E954-4D21-BD85-91C50486F5EF}" sibTransId="{94F7B24E-45E4-447B-9636-6657A3ADD5A9}"/>
    <dgm:cxn modelId="{D966E607-84DC-46C6-921B-D2F7ADB0ACD3}" srcId="{C3E2DAE7-C27C-4B97-8763-FFCCB1DD70CD}" destId="{A05F1F28-B1BB-42A8-A451-7BFD312D4532}" srcOrd="0" destOrd="0" parTransId="{B74DD63E-271F-4F95-A568-CED9D5D3C459}" sibTransId="{60FD2A32-9A08-4024-AE8C-0AFB02B17210}"/>
    <dgm:cxn modelId="{3094F719-F6D4-4A69-AD99-3ACB45305E94}" srcId="{A05F1F28-B1BB-42A8-A451-7BFD312D4532}" destId="{1BF4CCD8-9DD8-4728-950C-65E796AA3810}" srcOrd="3" destOrd="0" parTransId="{9E4E51A4-E6B0-40CC-A49B-507EF8836314}" sibTransId="{D7D36619-F6B4-4580-B092-E93EFCB9C653}"/>
    <dgm:cxn modelId="{342A291C-CCE8-43D8-87E0-91EFDC50519E}" srcId="{C3E2DAE7-C27C-4B97-8763-FFCCB1DD70CD}" destId="{FFF2D246-BB81-438D-A99E-F12EC3FC1858}" srcOrd="1" destOrd="0" parTransId="{3BD9454C-1E31-4064-BA60-47CDD1A4E7A9}" sibTransId="{C26EFBDE-8CFC-4C7F-8828-4D4914C15C33}"/>
    <dgm:cxn modelId="{F926A621-7D39-462D-B7C8-1E8B8155AA6C}" type="presOf" srcId="{9CF1F3EB-82E8-4761-BD03-F7B19066D19C}" destId="{9F0E50B1-88F2-455B-9E1D-3E7725D6E2F0}" srcOrd="0" destOrd="2" presId="urn:microsoft.com/office/officeart/2005/8/layout/vList2"/>
    <dgm:cxn modelId="{8CFB7C29-7168-4926-9F48-7507CFBA4A23}" srcId="{7BCB9959-71B3-4523-9ADF-5D0E852C70EC}" destId="{5CD2451C-54B5-4EC2-847D-0A900E3FE394}" srcOrd="2" destOrd="0" parTransId="{574BDE6A-8F07-48C1-BA97-3C2168D76215}" sibTransId="{DD58C60F-0B8E-4785-A0B0-648D821BF87F}"/>
    <dgm:cxn modelId="{7C938330-E073-4E1A-9EE2-2B01AC0C5CE1}" srcId="{A05F1F28-B1BB-42A8-A451-7BFD312D4532}" destId="{EFFD360D-D697-451B-A9AF-443B8B650039}" srcOrd="0" destOrd="0" parTransId="{F0DB37FF-49B3-41AF-AE2D-FCCFF8A6BFDA}" sibTransId="{BB2D2C27-AEF1-4E9F-B93C-D954F704D237}"/>
    <dgm:cxn modelId="{F85F1E31-8D8C-4ED1-8EE9-A8240191E854}" srcId="{7BCB9959-71B3-4523-9ADF-5D0E852C70EC}" destId="{9D6BA73B-1453-4138-9AF1-1A3C1BEB108C}" srcOrd="1" destOrd="0" parTransId="{DA6275FC-0B53-45A3-9680-5BCD739728A0}" sibTransId="{014EC614-D15D-4A47-A2A5-35BD4DBA316A}"/>
    <dgm:cxn modelId="{2B47F034-3724-4BA7-94FE-4B96F11C509E}" srcId="{7BCB9959-71B3-4523-9ADF-5D0E852C70EC}" destId="{123811AE-4C71-4850-BC9E-9EAC7201DF1D}" srcOrd="0" destOrd="0" parTransId="{AEC1E506-53FA-4629-857E-26990AC90852}" sibTransId="{6EEB61E2-B838-4303-A5DC-4A8AFD89B05C}"/>
    <dgm:cxn modelId="{998AB342-981B-4613-9043-69F73D8FF9E5}" srcId="{7B35C0E5-CEF3-4C73-8205-BBB266D9CEA5}" destId="{1DEFD935-1E2C-457F-8729-143CCCC0A2C6}" srcOrd="2" destOrd="0" parTransId="{C7C38719-F6CC-4C2C-B92E-76B573DB25BF}" sibTransId="{19E41F5C-B452-466B-9D00-1A2ADD23721C}"/>
    <dgm:cxn modelId="{E73D5E48-9440-4499-AF8E-47A0D06FFC18}" type="presOf" srcId="{C969A23F-C846-49A2-A380-52541B724058}" destId="{D3B4E6DE-D298-473F-A6CD-0E70CB3767F6}" srcOrd="0" destOrd="1" presId="urn:microsoft.com/office/officeart/2005/8/layout/vList2"/>
    <dgm:cxn modelId="{9378C04B-FB97-495D-9934-9F78E783A065}" type="presOf" srcId="{1BF4CCD8-9DD8-4728-950C-65E796AA3810}" destId="{D3B4E6DE-D298-473F-A6CD-0E70CB3767F6}" srcOrd="0" destOrd="3" presId="urn:microsoft.com/office/officeart/2005/8/layout/vList2"/>
    <dgm:cxn modelId="{AF1ED550-B9B9-458F-89BD-0F8EC87C3613}" type="presOf" srcId="{A05F1F28-B1BB-42A8-A451-7BFD312D4532}" destId="{6F33496E-E83E-46E3-BE0B-7E22F03531AA}" srcOrd="0" destOrd="0" presId="urn:microsoft.com/office/officeart/2005/8/layout/vList2"/>
    <dgm:cxn modelId="{F73F2359-F8FC-46BA-B1DA-4752FE8AC96B}" type="presOf" srcId="{FFF2D246-BB81-438D-A99E-F12EC3FC1858}" destId="{E8DB7543-BABD-4A39-9AAD-218F4038CCB8}" srcOrd="0" destOrd="0" presId="urn:microsoft.com/office/officeart/2005/8/layout/vList2"/>
    <dgm:cxn modelId="{CFD6DD5F-821F-4D4E-BB51-3460D47E0E24}" type="presOf" srcId="{1DEFD935-1E2C-457F-8729-143CCCC0A2C6}" destId="{9F0E50B1-88F2-455B-9E1D-3E7725D6E2F0}" srcOrd="0" destOrd="3" presId="urn:microsoft.com/office/officeart/2005/8/layout/vList2"/>
    <dgm:cxn modelId="{B19DEA60-0DE7-40EA-AD37-F83C3C870D47}" type="presOf" srcId="{5CD2451C-54B5-4EC2-847D-0A900E3FE394}" destId="{727968F5-C6C8-4197-A4F9-C19DD1C64F0D}" srcOrd="0" destOrd="2" presId="urn:microsoft.com/office/officeart/2005/8/layout/vList2"/>
    <dgm:cxn modelId="{EF23817A-3D0E-45F1-A882-7503DB1A8498}" srcId="{A05F1F28-B1BB-42A8-A451-7BFD312D4532}" destId="{C969A23F-C846-49A2-A380-52541B724058}" srcOrd="1" destOrd="0" parTransId="{E234046E-54D5-43D5-A2C9-8FE2005E5001}" sibTransId="{E1E36A61-A40B-4CAB-ACE5-3470A0A01F2A}"/>
    <dgm:cxn modelId="{9B91967C-7105-4CE5-90E6-F878CD37035E}" type="presOf" srcId="{7F32F764-44EC-431B-ADAC-B28868E5EA5A}" destId="{9F0E50B1-88F2-455B-9E1D-3E7725D6E2F0}" srcOrd="0" destOrd="1" presId="urn:microsoft.com/office/officeart/2005/8/layout/vList2"/>
    <dgm:cxn modelId="{9D55D78F-A91A-407A-A80B-7B3089F1D420}" type="presOf" srcId="{123811AE-4C71-4850-BC9E-9EAC7201DF1D}" destId="{727968F5-C6C8-4197-A4F9-C19DD1C64F0D}" srcOrd="0" destOrd="0" presId="urn:microsoft.com/office/officeart/2005/8/layout/vList2"/>
    <dgm:cxn modelId="{F54D60AC-5277-4B02-B8CB-173A614B8758}" type="presOf" srcId="{356350D5-0100-4B89-87AC-4057F18758AB}" destId="{2D5487FB-9069-4106-B2A4-32E21060A051}" srcOrd="0" destOrd="0" presId="urn:microsoft.com/office/officeart/2005/8/layout/vList2"/>
    <dgm:cxn modelId="{EBC614B5-2D3F-425A-8DB1-4B0BD7A4C1AB}" srcId="{C3E2DAE7-C27C-4B97-8763-FFCCB1DD70CD}" destId="{356350D5-0100-4B89-87AC-4057F18758AB}" srcOrd="2" destOrd="0" parTransId="{4C6538E1-ACC8-4061-9856-A5B3DB9BEE83}" sibTransId="{1543A147-1E4E-4D31-A5A2-4DB610F8C2AB}"/>
    <dgm:cxn modelId="{D01AA4C1-E923-4B77-8451-D6C1EB2131BE}" type="presOf" srcId="{C3E2DAE7-C27C-4B97-8763-FFCCB1DD70CD}" destId="{6BDBAFBB-73BE-4AAA-A70F-D0727487878D}" srcOrd="0" destOrd="0" presId="urn:microsoft.com/office/officeart/2005/8/layout/vList2"/>
    <dgm:cxn modelId="{6E9F2AC5-D8B8-41A2-8DFA-274DD6432486}" srcId="{A05F1F28-B1BB-42A8-A451-7BFD312D4532}" destId="{F103B26B-387A-4BF4-A8F8-2B5A0E9FEFA5}" srcOrd="2" destOrd="0" parTransId="{009030FE-8C92-46F9-A997-3AFBD720F773}" sibTransId="{2CD010F1-9EB5-4D39-B01C-2BEE7E103B74}"/>
    <dgm:cxn modelId="{614603C9-3CD3-457F-B340-644154C343EC}" srcId="{356350D5-0100-4B89-87AC-4057F18758AB}" destId="{7B35C0E5-CEF3-4C73-8205-BBB266D9CEA5}" srcOrd="0" destOrd="0" parTransId="{81EE316B-D6B8-4E7E-9CAF-8212B89D53F4}" sibTransId="{0D5F1FC9-EC81-4589-99CA-DDF100B681EE}"/>
    <dgm:cxn modelId="{DD52D2CF-C14A-43F5-8D61-5B39F603DA60}" type="presOf" srcId="{7BCB9959-71B3-4523-9ADF-5D0E852C70EC}" destId="{D3976FC2-79C4-46EA-996D-DC526526992F}" srcOrd="0" destOrd="0" presId="urn:microsoft.com/office/officeart/2005/8/layout/vList2"/>
    <dgm:cxn modelId="{8781C7D4-423F-48DA-9930-4D45D0B3B53C}" srcId="{356350D5-0100-4B89-87AC-4057F18758AB}" destId="{88B2A0C6-C55A-45DF-A3EB-473573592627}" srcOrd="1" destOrd="0" parTransId="{9337D600-592C-48C0-8BEB-647C108AEADD}" sibTransId="{4E3FF91D-46E6-46CD-BD95-21318C3C5656}"/>
    <dgm:cxn modelId="{BAFE34DF-3AE4-4031-9F09-893A19BF7BD9}" srcId="{7B35C0E5-CEF3-4C73-8205-BBB266D9CEA5}" destId="{9CF1F3EB-82E8-4761-BD03-F7B19066D19C}" srcOrd="1" destOrd="0" parTransId="{9D576962-7F6B-44F6-8F05-89A4AB005037}" sibTransId="{EEF95DB9-7689-4226-AB93-D92CFB9669E1}"/>
    <dgm:cxn modelId="{3D5BE3E1-C6D8-4CF5-A9AB-D0AAC60ACDAD}" srcId="{7B35C0E5-CEF3-4C73-8205-BBB266D9CEA5}" destId="{7F32F764-44EC-431B-ADAC-B28868E5EA5A}" srcOrd="0" destOrd="0" parTransId="{2541084F-A16C-4CE9-9271-B7A727F4887A}" sibTransId="{BD088F24-B7D2-45B5-B2D2-B3D4854F6903}"/>
    <dgm:cxn modelId="{9BC11BE2-B0BF-4EA3-85C3-869C46D3E520}" type="presOf" srcId="{EFFD360D-D697-451B-A9AF-443B8B650039}" destId="{D3B4E6DE-D298-473F-A6CD-0E70CB3767F6}" srcOrd="0" destOrd="0" presId="urn:microsoft.com/office/officeart/2005/8/layout/vList2"/>
    <dgm:cxn modelId="{9681DCE9-3094-4B37-B21F-16A2DE7635B0}" type="presOf" srcId="{9D6BA73B-1453-4138-9AF1-1A3C1BEB108C}" destId="{727968F5-C6C8-4197-A4F9-C19DD1C64F0D}" srcOrd="0" destOrd="1" presId="urn:microsoft.com/office/officeart/2005/8/layout/vList2"/>
    <dgm:cxn modelId="{133010F3-AB15-4ACA-8C6F-1B72C409F88F}" type="presOf" srcId="{F103B26B-387A-4BF4-A8F8-2B5A0E9FEFA5}" destId="{D3B4E6DE-D298-473F-A6CD-0E70CB3767F6}" srcOrd="0" destOrd="2" presId="urn:microsoft.com/office/officeart/2005/8/layout/vList2"/>
    <dgm:cxn modelId="{D39CA7F6-E592-4069-AAC4-BF5D58B64FF7}" type="presOf" srcId="{88B2A0C6-C55A-45DF-A3EB-473573592627}" destId="{9F0E50B1-88F2-455B-9E1D-3E7725D6E2F0}" srcOrd="0" destOrd="4" presId="urn:microsoft.com/office/officeart/2005/8/layout/vList2"/>
    <dgm:cxn modelId="{5354F5F9-5991-4D66-B62E-4F98F6CCD0DF}" type="presOf" srcId="{7B35C0E5-CEF3-4C73-8205-BBB266D9CEA5}" destId="{9F0E50B1-88F2-455B-9E1D-3E7725D6E2F0}" srcOrd="0" destOrd="0" presId="urn:microsoft.com/office/officeart/2005/8/layout/vList2"/>
    <dgm:cxn modelId="{4885BEF9-32DB-4E17-8A9C-282AFE2A73FD}" type="presParOf" srcId="{6BDBAFBB-73BE-4AAA-A70F-D0727487878D}" destId="{6F33496E-E83E-46E3-BE0B-7E22F03531AA}" srcOrd="0" destOrd="0" presId="urn:microsoft.com/office/officeart/2005/8/layout/vList2"/>
    <dgm:cxn modelId="{616087D5-8813-4797-B03B-92440667EF76}" type="presParOf" srcId="{6BDBAFBB-73BE-4AAA-A70F-D0727487878D}" destId="{D3B4E6DE-D298-473F-A6CD-0E70CB3767F6}" srcOrd="1" destOrd="0" presId="urn:microsoft.com/office/officeart/2005/8/layout/vList2"/>
    <dgm:cxn modelId="{C33BF2A1-5788-491B-8B24-E48063A9F9F0}" type="presParOf" srcId="{6BDBAFBB-73BE-4AAA-A70F-D0727487878D}" destId="{E8DB7543-BABD-4A39-9AAD-218F4038CCB8}" srcOrd="2" destOrd="0" presId="urn:microsoft.com/office/officeart/2005/8/layout/vList2"/>
    <dgm:cxn modelId="{5F8B2E66-98BB-4339-A65E-0F1FF25D52EE}" type="presParOf" srcId="{6BDBAFBB-73BE-4AAA-A70F-D0727487878D}" destId="{FBF99273-8131-4966-85E4-16437A0A317F}" srcOrd="3" destOrd="0" presId="urn:microsoft.com/office/officeart/2005/8/layout/vList2"/>
    <dgm:cxn modelId="{F3A92514-785F-47D2-8A87-9DC2C32ECE5F}" type="presParOf" srcId="{6BDBAFBB-73BE-4AAA-A70F-D0727487878D}" destId="{2D5487FB-9069-4106-B2A4-32E21060A051}" srcOrd="4" destOrd="0" presId="urn:microsoft.com/office/officeart/2005/8/layout/vList2"/>
    <dgm:cxn modelId="{98914918-DCD0-4243-962A-09F83F3E1F3C}" type="presParOf" srcId="{6BDBAFBB-73BE-4AAA-A70F-D0727487878D}" destId="{9F0E50B1-88F2-455B-9E1D-3E7725D6E2F0}" srcOrd="5" destOrd="0" presId="urn:microsoft.com/office/officeart/2005/8/layout/vList2"/>
    <dgm:cxn modelId="{42E5B462-FD51-4B59-AAB9-91206D7B18B2}" type="presParOf" srcId="{6BDBAFBB-73BE-4AAA-A70F-D0727487878D}" destId="{D3976FC2-79C4-46EA-996D-DC526526992F}" srcOrd="6" destOrd="0" presId="urn:microsoft.com/office/officeart/2005/8/layout/vList2"/>
    <dgm:cxn modelId="{DC117948-4371-4AF5-A5CF-1A4EB80C8F58}" type="presParOf" srcId="{6BDBAFBB-73BE-4AAA-A70F-D0727487878D}" destId="{727968F5-C6C8-4197-A4F9-C19DD1C64F0D}"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E2DAE7-C27C-4B97-8763-FFCCB1DD70C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GB"/>
        </a:p>
      </dgm:t>
    </dgm:pt>
    <dgm:pt modelId="{A05F1F28-B1BB-42A8-A451-7BFD312D4532}">
      <dgm:prSet phldrT="[Text]" custT="1"/>
      <dgm:spPr>
        <a:solidFill>
          <a:schemeClr val="accent5">
            <a:lumMod val="75000"/>
          </a:schemeClr>
        </a:solidFill>
      </dgm:spPr>
      <dgm:t>
        <a:bodyPr/>
        <a:lstStyle/>
        <a:p>
          <a:pPr>
            <a:buNone/>
          </a:pPr>
          <a:r>
            <a:rPr lang="en-GB" sz="1600" b="1"/>
            <a:t>Étape 5 : Gagner la confiance et la coopération de la personne interrogée.</a:t>
          </a:r>
          <a:endParaRPr lang="en-GB" sz="1600">
            <a:latin typeface="+mn-lt"/>
          </a:endParaRPr>
        </a:p>
      </dgm:t>
    </dgm:pt>
    <dgm:pt modelId="{B74DD63E-271F-4F95-A568-CED9D5D3C459}" type="parTrans" cxnId="{D966E607-84DC-46C6-921B-D2F7ADB0ACD3}">
      <dgm:prSet/>
      <dgm:spPr/>
      <dgm:t>
        <a:bodyPr/>
        <a:lstStyle/>
        <a:p>
          <a:endParaRPr lang="en-GB"/>
        </a:p>
      </dgm:t>
    </dgm:pt>
    <dgm:pt modelId="{60FD2A32-9A08-4024-AE8C-0AFB02B17210}" type="sibTrans" cxnId="{D966E607-84DC-46C6-921B-D2F7ADB0ACD3}">
      <dgm:prSet/>
      <dgm:spPr/>
      <dgm:t>
        <a:bodyPr/>
        <a:lstStyle/>
        <a:p>
          <a:endParaRPr lang="en-GB"/>
        </a:p>
      </dgm:t>
    </dgm:pt>
    <dgm:pt modelId="{EFFD360D-D697-451B-A9AF-443B8B650039}">
      <dgm:prSet phldrT="[Text]" custT="1"/>
      <dgm:spPr/>
      <dgm:t>
        <a:bodyPr/>
        <a:lstStyle/>
        <a:p>
          <a:pPr algn="just">
            <a:buClr>
              <a:schemeClr val="accent1"/>
            </a:buClr>
            <a:buSzPct val="90000"/>
          </a:pPr>
          <a:r>
            <a:rPr lang="en-GB" sz="1400">
              <a:latin typeface="+mj-lt"/>
            </a:rPr>
            <a:t>Se comporter de manière professionnelle, sensible et amicale. </a:t>
          </a:r>
        </a:p>
      </dgm:t>
    </dgm:pt>
    <dgm:pt modelId="{F0DB37FF-49B3-41AF-AE2D-FCCFF8A6BFDA}" type="parTrans" cxnId="{7C938330-E073-4E1A-9EE2-2B01AC0C5CE1}">
      <dgm:prSet/>
      <dgm:spPr/>
      <dgm:t>
        <a:bodyPr/>
        <a:lstStyle/>
        <a:p>
          <a:endParaRPr lang="en-GB"/>
        </a:p>
      </dgm:t>
    </dgm:pt>
    <dgm:pt modelId="{BB2D2C27-AEF1-4E9F-B93C-D954F704D237}" type="sibTrans" cxnId="{7C938330-E073-4E1A-9EE2-2B01AC0C5CE1}">
      <dgm:prSet/>
      <dgm:spPr/>
      <dgm:t>
        <a:bodyPr/>
        <a:lstStyle/>
        <a:p>
          <a:endParaRPr lang="en-GB"/>
        </a:p>
      </dgm:t>
    </dgm:pt>
    <dgm:pt modelId="{FFF2D246-BB81-438D-A99E-F12EC3FC1858}">
      <dgm:prSet phldrT="[Text]" custT="1"/>
      <dgm:spPr>
        <a:solidFill>
          <a:schemeClr val="accent4">
            <a:lumMod val="75000"/>
          </a:schemeClr>
        </a:solidFill>
      </dgm:spPr>
      <dgm:t>
        <a:bodyPr/>
        <a:lstStyle/>
        <a:p>
          <a:pPr>
            <a:buNone/>
          </a:pPr>
          <a:r>
            <a:rPr lang="en-GB" sz="1600" b="1"/>
            <a:t>Étape 6 : Informer l'enquêté de l'objectif et du processus de l'AV et obtenir son consentement éclairé.</a:t>
          </a:r>
          <a:endParaRPr lang="en-GB" sz="1600">
            <a:latin typeface="+mn-lt"/>
          </a:endParaRPr>
        </a:p>
      </dgm:t>
    </dgm:pt>
    <dgm:pt modelId="{3BD9454C-1E31-4064-BA60-47CDD1A4E7A9}" type="parTrans" cxnId="{342A291C-CCE8-43D8-87E0-91EFDC50519E}">
      <dgm:prSet/>
      <dgm:spPr/>
      <dgm:t>
        <a:bodyPr/>
        <a:lstStyle/>
        <a:p>
          <a:endParaRPr lang="en-GB"/>
        </a:p>
      </dgm:t>
    </dgm:pt>
    <dgm:pt modelId="{C26EFBDE-8CFC-4C7F-8828-4D4914C15C33}" type="sibTrans" cxnId="{342A291C-CCE8-43D8-87E0-91EFDC50519E}">
      <dgm:prSet/>
      <dgm:spPr/>
      <dgm:t>
        <a:bodyPr/>
        <a:lstStyle/>
        <a:p>
          <a:endParaRPr lang="en-GB"/>
        </a:p>
      </dgm:t>
    </dgm:pt>
    <dgm:pt modelId="{356350D5-0100-4B89-87AC-4057F18758AB}">
      <dgm:prSet phldrT="[Text]" custT="1"/>
      <dgm:spPr>
        <a:solidFill>
          <a:schemeClr val="accent6">
            <a:lumMod val="75000"/>
          </a:schemeClr>
        </a:solidFill>
      </dgm:spPr>
      <dgm:t>
        <a:bodyPr/>
        <a:lstStyle/>
        <a:p>
          <a:pPr>
            <a:buFont typeface="Arial" panose="020B0604020202020204" pitchFamily="34" charset="0"/>
            <a:buNone/>
          </a:pPr>
          <a:r>
            <a:rPr lang="en-GB" sz="1600" b="1"/>
            <a:t>Étape 7 : Fixer l'entretien avec le VA.</a:t>
          </a:r>
          <a:endParaRPr lang="en-GB" sz="1600">
            <a:latin typeface="+mn-lt"/>
          </a:endParaRPr>
        </a:p>
      </dgm:t>
    </dgm:pt>
    <dgm:pt modelId="{4C6538E1-ACC8-4061-9856-A5B3DB9BEE83}" type="parTrans" cxnId="{EBC614B5-2D3F-425A-8DB1-4B0BD7A4C1AB}">
      <dgm:prSet/>
      <dgm:spPr/>
      <dgm:t>
        <a:bodyPr/>
        <a:lstStyle/>
        <a:p>
          <a:endParaRPr lang="en-GB"/>
        </a:p>
      </dgm:t>
    </dgm:pt>
    <dgm:pt modelId="{1543A147-1E4E-4D31-A5A2-4DB610F8C2AB}" type="sibTrans" cxnId="{EBC614B5-2D3F-425A-8DB1-4B0BD7A4C1AB}">
      <dgm:prSet/>
      <dgm:spPr/>
      <dgm:t>
        <a:bodyPr/>
        <a:lstStyle/>
        <a:p>
          <a:endParaRPr lang="en-GB"/>
        </a:p>
      </dgm:t>
    </dgm:pt>
    <dgm:pt modelId="{123811AE-4C71-4850-BC9E-9EAC7201DF1D}">
      <dgm:prSet custT="1"/>
      <dgm:spPr/>
      <dgm:t>
        <a:bodyPr/>
        <a:lstStyle/>
        <a:p>
          <a:pPr algn="just"/>
          <a:endParaRPr lang="en-GB" sz="1400">
            <a:solidFill>
              <a:schemeClr val="tx1"/>
            </a:solidFill>
            <a:latin typeface="+mj-lt"/>
          </a:endParaRPr>
        </a:p>
      </dgm:t>
    </dgm:pt>
    <dgm:pt modelId="{AEC1E506-53FA-4629-857E-26990AC90852}" type="parTrans" cxnId="{2B47F034-3724-4BA7-94FE-4B96F11C509E}">
      <dgm:prSet/>
      <dgm:spPr/>
      <dgm:t>
        <a:bodyPr/>
        <a:lstStyle/>
        <a:p>
          <a:endParaRPr lang="en-GB"/>
        </a:p>
      </dgm:t>
    </dgm:pt>
    <dgm:pt modelId="{6EEB61E2-B838-4303-A5DC-4A8AFD89B05C}" type="sibTrans" cxnId="{2B47F034-3724-4BA7-94FE-4B96F11C509E}">
      <dgm:prSet/>
      <dgm:spPr/>
      <dgm:t>
        <a:bodyPr/>
        <a:lstStyle/>
        <a:p>
          <a:endParaRPr lang="en-GB"/>
        </a:p>
      </dgm:t>
    </dgm:pt>
    <dgm:pt modelId="{7B35C0E5-CEF3-4C73-8205-BBB266D9CEA5}">
      <dgm:prSet phldrT="[Text]" custT="1"/>
      <dgm:spPr/>
      <dgm:t>
        <a:bodyPr/>
        <a:lstStyle/>
        <a:p>
          <a:pPr algn="just">
            <a:buClr>
              <a:schemeClr val="accent1"/>
            </a:buClr>
            <a:buSzPct val="90000"/>
          </a:pPr>
          <a:r>
            <a:rPr lang="en-GB" sz="1400">
              <a:latin typeface="+mj-lt"/>
            </a:rPr>
            <a:t>Les entretiens doivent être menés dans un lieu privé, où l'enquêteur et le(s) répondant(s) identifié(s) peuvent être seuls, et où le(s) répondant(s) se sentent à l'aise pour partager des informations. </a:t>
          </a:r>
        </a:p>
      </dgm:t>
    </dgm:pt>
    <dgm:pt modelId="{0D5F1FC9-EC81-4589-99CA-DDF100B681EE}" type="sibTrans" cxnId="{614603C9-3CD3-457F-B340-644154C343EC}">
      <dgm:prSet/>
      <dgm:spPr/>
      <dgm:t>
        <a:bodyPr/>
        <a:lstStyle/>
        <a:p>
          <a:endParaRPr lang="en-GB"/>
        </a:p>
      </dgm:t>
    </dgm:pt>
    <dgm:pt modelId="{81EE316B-D6B8-4E7E-9CAF-8212B89D53F4}" type="parTrans" cxnId="{614603C9-3CD3-457F-B340-644154C343EC}">
      <dgm:prSet/>
      <dgm:spPr/>
      <dgm:t>
        <a:bodyPr/>
        <a:lstStyle/>
        <a:p>
          <a:endParaRPr lang="en-GB"/>
        </a:p>
      </dgm:t>
    </dgm:pt>
    <dgm:pt modelId="{60AC6CEC-7EB7-405D-BADC-32349C926FF6}">
      <dgm:prSet custT="1"/>
      <dgm:spPr/>
      <dgm:t>
        <a:bodyPr/>
        <a:lstStyle/>
        <a:p>
          <a:pPr marL="171450" lvl="1" indent="-171450" algn="just" defTabSz="75565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mn-ea"/>
              <a:cs typeface="+mn-cs"/>
            </a:rPr>
            <a:t>La participation volontaire est au cœur du processus de l'AV. L'enquêteur de l'AV invite les répondants potentiels à un entretien, qui ont le droit individuel de décider de participer ou non, et de retirer leur consentement pendant l'entretien.</a:t>
          </a:r>
        </a:p>
      </dgm:t>
    </dgm:pt>
    <dgm:pt modelId="{1643C71D-D963-4052-AD1B-A4F8EC3292F8}" type="parTrans" cxnId="{4D131640-BACA-4F97-9DBB-59D1C3A8DB7E}">
      <dgm:prSet/>
      <dgm:spPr/>
      <dgm:t>
        <a:bodyPr/>
        <a:lstStyle/>
        <a:p>
          <a:endParaRPr lang="en-GB"/>
        </a:p>
      </dgm:t>
    </dgm:pt>
    <dgm:pt modelId="{4B8AF504-C6B9-497D-9F9F-F6D1C984BE12}" type="sibTrans" cxnId="{4D131640-BACA-4F97-9DBB-59D1C3A8DB7E}">
      <dgm:prSet/>
      <dgm:spPr/>
      <dgm:t>
        <a:bodyPr/>
        <a:lstStyle/>
        <a:p>
          <a:endParaRPr lang="en-GB"/>
        </a:p>
      </dgm:t>
    </dgm:pt>
    <dgm:pt modelId="{AC69E491-2E52-418C-A7C1-B69011D7B44A}">
      <dgm:prSet custT="1"/>
      <dgm:spPr/>
      <dgm:t>
        <a:bodyPr/>
        <a:lstStyle/>
        <a:p>
          <a:pPr marL="171450" lvl="1" indent="-171450" algn="just" defTabSz="75565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mn-ea"/>
              <a:cs typeface="+mn-cs"/>
            </a:rPr>
            <a:t>Le consentement éclairé doit être donné avant de commencer l'entretien de l'AV ; conformément à la mise en œuvre locale de l'AV - obtenir le consentement oral ou écrit du ou des répondants pour la participation à l'AV.</a:t>
          </a:r>
        </a:p>
      </dgm:t>
    </dgm:pt>
    <dgm:pt modelId="{1E6154D4-9B1A-4767-A4B1-974A5B9495A9}" type="parTrans" cxnId="{D76109AC-B273-4D82-8DF4-124091608915}">
      <dgm:prSet/>
      <dgm:spPr/>
      <dgm:t>
        <a:bodyPr/>
        <a:lstStyle/>
        <a:p>
          <a:endParaRPr lang="en-GB"/>
        </a:p>
      </dgm:t>
    </dgm:pt>
    <dgm:pt modelId="{8FB1775B-A10D-4E8D-9477-C7C8589DF0C4}" type="sibTrans" cxnId="{D76109AC-B273-4D82-8DF4-124091608915}">
      <dgm:prSet/>
      <dgm:spPr/>
      <dgm:t>
        <a:bodyPr/>
        <a:lstStyle/>
        <a:p>
          <a:endParaRPr lang="en-GB"/>
        </a:p>
      </dgm:t>
    </dgm:pt>
    <dgm:pt modelId="{273E1F66-47A7-4F8C-ABC1-8B84F6FECAFF}">
      <dgm:prSet custT="1"/>
      <dgm:spPr/>
      <dgm:t>
        <a:bodyPr/>
        <a:lstStyle/>
        <a:p>
          <a:pPr marL="171450" lvl="1" indent="-171450" algn="just" defTabSz="75565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mn-ea"/>
              <a:cs typeface="+mn-cs"/>
            </a:rPr>
            <a:t>La collecte électronique de données sur l'AV permet d'enregistrer le consentement oral de l'enquêté, en cochant un "oui" ou un "non" sur la tablette/le smartphone. </a:t>
          </a:r>
        </a:p>
      </dgm:t>
    </dgm:pt>
    <dgm:pt modelId="{10B2168D-D08E-4552-B4A3-B7F1390D831E}" type="parTrans" cxnId="{140C2D8B-6A05-49B5-B240-379DD7670A0B}">
      <dgm:prSet/>
      <dgm:spPr/>
      <dgm:t>
        <a:bodyPr/>
        <a:lstStyle/>
        <a:p>
          <a:endParaRPr lang="en-GB"/>
        </a:p>
      </dgm:t>
    </dgm:pt>
    <dgm:pt modelId="{CAF2DF97-DC86-4A24-AADC-5FBF20BC12CB}" type="sibTrans" cxnId="{140C2D8B-6A05-49B5-B240-379DD7670A0B}">
      <dgm:prSet/>
      <dgm:spPr/>
      <dgm:t>
        <a:bodyPr/>
        <a:lstStyle/>
        <a:p>
          <a:endParaRPr lang="en-GB"/>
        </a:p>
      </dgm:t>
    </dgm:pt>
    <dgm:pt modelId="{D8815BF8-756B-4B73-AB2B-048B30FD9997}">
      <dgm:prSet custT="1"/>
      <dgm:spPr/>
      <dgm:t>
        <a:bodyPr/>
        <a:lstStyle/>
        <a:p>
          <a:pPr marL="228600" lvl="2" indent="-114300" algn="just" defTabSz="62230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Calibri" panose="020F0502020204030204" pitchFamily="34" charset="0"/>
              <a:cs typeface="Calibri" panose="020F0502020204030204" pitchFamily="34" charset="0"/>
            </a:rPr>
            <a:t>Durée estimée de l'entretien VA.</a:t>
          </a:r>
        </a:p>
      </dgm:t>
    </dgm:pt>
    <dgm:pt modelId="{94119782-A624-45AC-BAF9-C91F7F9B5ECF}" type="sibTrans" cxnId="{F2E536C5-2243-4140-8CFC-379D6F35F203}">
      <dgm:prSet/>
      <dgm:spPr/>
      <dgm:t>
        <a:bodyPr/>
        <a:lstStyle/>
        <a:p>
          <a:endParaRPr lang="en-GB"/>
        </a:p>
      </dgm:t>
    </dgm:pt>
    <dgm:pt modelId="{E6A00856-5E44-4622-BF53-D1B8C5545670}" type="parTrans" cxnId="{F2E536C5-2243-4140-8CFC-379D6F35F203}">
      <dgm:prSet/>
      <dgm:spPr/>
      <dgm:t>
        <a:bodyPr/>
        <a:lstStyle/>
        <a:p>
          <a:endParaRPr lang="en-GB"/>
        </a:p>
      </dgm:t>
    </dgm:pt>
    <dgm:pt modelId="{9761B21C-EC73-407C-AE6E-933A200A2C4D}">
      <dgm:prSet custT="1"/>
      <dgm:spPr/>
      <dgm:t>
        <a:bodyPr/>
        <a:lstStyle/>
        <a:p>
          <a:pPr marL="228600" lvl="2" indent="-114300" algn="just" defTabSz="62230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Calibri" panose="020F0502020204030204" pitchFamily="34" charset="0"/>
              <a:cs typeface="Calibri" panose="020F0502020204030204" pitchFamily="34" charset="0"/>
            </a:rPr>
            <a:t>Possibilité de ressentir un malaise en parlant de mauvaises expériences et droit d'arrêter, de retirer son consentement et de quitter l'entretien à tout moment du processus.</a:t>
          </a:r>
        </a:p>
      </dgm:t>
    </dgm:pt>
    <dgm:pt modelId="{DBBE6D7F-13E8-4314-9A48-348FACB4AE8B}" type="sibTrans" cxnId="{1D5B2774-957A-4EA5-A9DA-1D29C8A0AABB}">
      <dgm:prSet/>
      <dgm:spPr/>
      <dgm:t>
        <a:bodyPr/>
        <a:lstStyle/>
        <a:p>
          <a:endParaRPr lang="en-GB"/>
        </a:p>
      </dgm:t>
    </dgm:pt>
    <dgm:pt modelId="{F1EEECB3-4BCC-4277-8FAB-C4748449EC62}" type="parTrans" cxnId="{1D5B2774-957A-4EA5-A9DA-1D29C8A0AABB}">
      <dgm:prSet/>
      <dgm:spPr/>
      <dgm:t>
        <a:bodyPr/>
        <a:lstStyle/>
        <a:p>
          <a:endParaRPr lang="en-GB"/>
        </a:p>
      </dgm:t>
    </dgm:pt>
    <dgm:pt modelId="{9D3DBBE5-E79E-4BB7-9B73-7FF23420BB47}">
      <dgm:prSet custT="1"/>
      <dgm:spPr/>
      <dgm:t>
        <a:bodyPr/>
        <a:lstStyle/>
        <a:p>
          <a:pPr marL="228600" lvl="2" indent="-114300" algn="just" defTabSz="62230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Calibri" panose="020F0502020204030204" pitchFamily="34" charset="0"/>
              <a:cs typeface="Calibri" panose="020F0502020204030204" pitchFamily="34" charset="0"/>
            </a:rPr>
            <a:t>La stricte confidentialité de toutes les informations partagées.</a:t>
          </a:r>
        </a:p>
      </dgm:t>
    </dgm:pt>
    <dgm:pt modelId="{70A4EFA1-52F8-4846-B56C-4CEC1FB7CFCF}" type="sibTrans" cxnId="{492FCF3F-AF81-4B7D-936C-3ADF3AB1CC0E}">
      <dgm:prSet/>
      <dgm:spPr/>
      <dgm:t>
        <a:bodyPr/>
        <a:lstStyle/>
        <a:p>
          <a:endParaRPr lang="en-GB"/>
        </a:p>
      </dgm:t>
    </dgm:pt>
    <dgm:pt modelId="{27907D17-47BE-423A-8FA0-49289F91DC9E}" type="parTrans" cxnId="{492FCF3F-AF81-4B7D-936C-3ADF3AB1CC0E}">
      <dgm:prSet/>
      <dgm:spPr/>
      <dgm:t>
        <a:bodyPr/>
        <a:lstStyle/>
        <a:p>
          <a:endParaRPr lang="en-GB"/>
        </a:p>
      </dgm:t>
    </dgm:pt>
    <dgm:pt modelId="{25A6704A-CC10-4C0D-BF98-274FE6D01313}">
      <dgm:prSet custT="1"/>
      <dgm:spPr/>
      <dgm:t>
        <a:bodyPr/>
        <a:lstStyle/>
        <a:p>
          <a:pPr marL="228600" lvl="2" indent="-114300" algn="just" defTabSz="62230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Calibri" panose="020F0502020204030204" pitchFamily="34" charset="0"/>
              <a:cs typeface="Calibri" panose="020F0502020204030204" pitchFamily="34" charset="0"/>
            </a:rPr>
            <a:t>L'absence de bénéfices personnels directs de la participation. Cependant, l'AV contribue à améliorer l'identification et la mesure des causes de décès évitables et traitables au niveau de la population, ce qui aide les gouvernements et les prestataires de soins de santé à prendre soin des gens.</a:t>
          </a:r>
        </a:p>
      </dgm:t>
    </dgm:pt>
    <dgm:pt modelId="{21A5C27A-0195-4589-ABAB-4258549976E0}" type="sibTrans" cxnId="{14CC9E2F-E89A-4A4A-8A1C-121A25FECF11}">
      <dgm:prSet/>
      <dgm:spPr/>
      <dgm:t>
        <a:bodyPr/>
        <a:lstStyle/>
        <a:p>
          <a:endParaRPr lang="en-GB"/>
        </a:p>
      </dgm:t>
    </dgm:pt>
    <dgm:pt modelId="{210791CD-82FC-406A-A96A-3510D538B24F}" type="parTrans" cxnId="{14CC9E2F-E89A-4A4A-8A1C-121A25FECF11}">
      <dgm:prSet/>
      <dgm:spPr/>
      <dgm:t>
        <a:bodyPr/>
        <a:lstStyle/>
        <a:p>
          <a:endParaRPr lang="en-GB"/>
        </a:p>
      </dgm:t>
    </dgm:pt>
    <dgm:pt modelId="{7D02EFB6-BCCE-40D8-B4C5-F4F948F8C297}">
      <dgm:prSet custT="1"/>
      <dgm:spPr/>
      <dgm:t>
        <a:bodyPr/>
        <a:lstStyle/>
        <a:p>
          <a:pPr marL="228600" lvl="2" indent="-114300" algn="just" defTabSz="62230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Calibri" panose="020F0502020204030204" pitchFamily="34" charset="0"/>
              <a:cs typeface="Calibri" panose="020F0502020204030204" pitchFamily="34" charset="0"/>
            </a:rPr>
            <a:t>Les risques potentiels (par exemple, la détresse émotionnelle et la stigmatisation) de la participation à une interview VA.</a:t>
          </a:r>
        </a:p>
      </dgm:t>
    </dgm:pt>
    <dgm:pt modelId="{8C67373A-87A3-4450-900B-1226EE94D5D4}" type="sibTrans" cxnId="{911F5438-5027-4CD6-B3A0-C1EEAD61EB98}">
      <dgm:prSet/>
      <dgm:spPr/>
      <dgm:t>
        <a:bodyPr/>
        <a:lstStyle/>
        <a:p>
          <a:endParaRPr lang="en-GB"/>
        </a:p>
      </dgm:t>
    </dgm:pt>
    <dgm:pt modelId="{D6AB6545-98D0-4163-8064-FE8714FE10DC}" type="parTrans" cxnId="{911F5438-5027-4CD6-B3A0-C1EEAD61EB98}">
      <dgm:prSet/>
      <dgm:spPr/>
      <dgm:t>
        <a:bodyPr/>
        <a:lstStyle/>
        <a:p>
          <a:endParaRPr lang="en-GB"/>
        </a:p>
      </dgm:t>
    </dgm:pt>
    <dgm:pt modelId="{078C03A0-462B-4FFF-BA3F-EB65ED374B51}">
      <dgm:prSet custT="1"/>
      <dgm:spPr/>
      <dgm:t>
        <a:bodyPr/>
        <a:lstStyle/>
        <a:p>
          <a:pPr marL="228600" lvl="2" indent="-114300" algn="just" defTabSz="62230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Calibri" panose="020F0502020204030204" pitchFamily="34" charset="0"/>
              <a:cs typeface="Calibri" panose="020F0502020204030204" pitchFamily="34" charset="0"/>
            </a:rPr>
            <a:t>Si et comment les résultats seront partagés avec les répondants et la communauté, comme l'exige le pays.</a:t>
          </a:r>
        </a:p>
      </dgm:t>
    </dgm:pt>
    <dgm:pt modelId="{FFC8416D-A307-4D76-9755-38F0FB159585}" type="sibTrans" cxnId="{D9DADB83-7A72-4663-A68D-3360D5B8F7F3}">
      <dgm:prSet/>
      <dgm:spPr/>
      <dgm:t>
        <a:bodyPr/>
        <a:lstStyle/>
        <a:p>
          <a:endParaRPr lang="en-GB"/>
        </a:p>
      </dgm:t>
    </dgm:pt>
    <dgm:pt modelId="{4713F8F6-F11E-44FA-8CCF-E549C91C79F7}" type="parTrans" cxnId="{D9DADB83-7A72-4663-A68D-3360D5B8F7F3}">
      <dgm:prSet/>
      <dgm:spPr/>
      <dgm:t>
        <a:bodyPr/>
        <a:lstStyle/>
        <a:p>
          <a:endParaRPr lang="en-GB"/>
        </a:p>
      </dgm:t>
    </dgm:pt>
    <dgm:pt modelId="{B1467CC2-E648-4C80-BA63-E19FC33C2A15}">
      <dgm:prSet custT="1"/>
      <dgm:spPr/>
      <dgm:t>
        <a:bodyPr/>
        <a:lstStyle/>
        <a:p>
          <a:pPr marL="228600" lvl="2" indent="-114300" algn="just" defTabSz="62230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Calibri" panose="020F0502020204030204" pitchFamily="34" charset="0"/>
              <a:cs typeface="Calibri" panose="020F0502020204030204" pitchFamily="34" charset="0"/>
            </a:rPr>
            <a:t>Tout service de conseil disponible pour les répondants et leurs familles.</a:t>
          </a:r>
        </a:p>
      </dgm:t>
    </dgm:pt>
    <dgm:pt modelId="{06C7247E-A42B-49E4-A33A-164A7620A5CE}" type="sibTrans" cxnId="{810C24DD-1D25-4883-BF45-DCBEC6A263FE}">
      <dgm:prSet/>
      <dgm:spPr/>
      <dgm:t>
        <a:bodyPr/>
        <a:lstStyle/>
        <a:p>
          <a:endParaRPr lang="en-GB"/>
        </a:p>
      </dgm:t>
    </dgm:pt>
    <dgm:pt modelId="{FD3F5397-06A6-41E9-A6D4-A00B97118C7D}" type="parTrans" cxnId="{810C24DD-1D25-4883-BF45-DCBEC6A263FE}">
      <dgm:prSet/>
      <dgm:spPr/>
      <dgm:t>
        <a:bodyPr/>
        <a:lstStyle/>
        <a:p>
          <a:endParaRPr lang="en-GB"/>
        </a:p>
      </dgm:t>
    </dgm:pt>
    <dgm:pt modelId="{E8188DD5-427F-41AA-880E-C5BF330BD282}">
      <dgm:prSet custT="1"/>
      <dgm:spPr/>
      <dgm:t>
        <a:bodyPr/>
        <a:lstStyle/>
        <a:p>
          <a:pPr marL="228600" lvl="2" indent="-114300" algn="just" defTabSz="62230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Calibri" panose="020F0502020204030204" pitchFamily="34" charset="0"/>
              <a:cs typeface="Calibri" panose="020F0502020204030204" pitchFamily="34" charset="0"/>
            </a:rPr>
            <a:t>Contacts pour plus d'informations au cas où le répondant aurait des questions plus tard.</a:t>
          </a:r>
        </a:p>
      </dgm:t>
    </dgm:pt>
    <dgm:pt modelId="{0329E58F-3699-4D27-922F-81510D1A7E4D}" type="sibTrans" cxnId="{9326E261-AF25-4488-A335-F06DB3DFAE46}">
      <dgm:prSet/>
      <dgm:spPr/>
      <dgm:t>
        <a:bodyPr/>
        <a:lstStyle/>
        <a:p>
          <a:endParaRPr lang="en-GB"/>
        </a:p>
      </dgm:t>
    </dgm:pt>
    <dgm:pt modelId="{84B7480A-E0DA-422C-BBB1-8DFCC6FF04E0}" type="parTrans" cxnId="{9326E261-AF25-4488-A335-F06DB3DFAE46}">
      <dgm:prSet/>
      <dgm:spPr/>
      <dgm:t>
        <a:bodyPr/>
        <a:lstStyle/>
        <a:p>
          <a:endParaRPr lang="en-GB"/>
        </a:p>
      </dgm:t>
    </dgm:pt>
    <dgm:pt modelId="{9C565DC0-D62E-45AB-ADE6-ACDD9586125D}">
      <dgm:prSet custT="1"/>
      <dgm:spPr/>
      <dgm:t>
        <a:bodyPr/>
        <a:lstStyle/>
        <a:p>
          <a:pPr marL="171450" lvl="1" indent="-171450" algn="just" defTabSz="755650">
            <a:lnSpc>
              <a:spcPct val="90000"/>
            </a:lnSpc>
            <a:spcBef>
              <a:spcPct val="0"/>
            </a:spcBef>
            <a:spcAft>
              <a:spcPct val="20000"/>
            </a:spcAft>
            <a:buClr>
              <a:schemeClr val="accent1"/>
            </a:buClr>
            <a:buSzPct val="90000"/>
            <a:buChar char="•"/>
          </a:pPr>
          <a:r>
            <a:rPr lang="en-GB" sz="1400" kern="1200">
              <a:latin typeface="+mj-lt"/>
            </a:rPr>
            <a:t>Dans le cadre du processus de consentement éclairé, le répondant doit être clairement informé :</a:t>
          </a:r>
          <a:endParaRPr lang="en-GB" sz="1400" kern="1200">
            <a:solidFill>
              <a:prstClr val="black">
                <a:hueOff val="0"/>
                <a:satOff val="0"/>
                <a:lumOff val="0"/>
                <a:alphaOff val="0"/>
              </a:prstClr>
            </a:solidFill>
            <a:latin typeface="+mj-lt"/>
            <a:ea typeface="+mn-ea"/>
            <a:cs typeface="+mn-cs"/>
          </a:endParaRPr>
        </a:p>
      </dgm:t>
    </dgm:pt>
    <dgm:pt modelId="{9CF0D4CE-C827-4701-9A5A-CF918319BB47}" type="parTrans" cxnId="{002FFC45-7BC7-4CC0-A00E-43661833C022}">
      <dgm:prSet/>
      <dgm:spPr/>
      <dgm:t>
        <a:bodyPr/>
        <a:lstStyle/>
        <a:p>
          <a:endParaRPr lang="en-GB"/>
        </a:p>
      </dgm:t>
    </dgm:pt>
    <dgm:pt modelId="{4B71D0FF-A9C9-4F1D-BFF7-7EEDE6EBDBB8}" type="sibTrans" cxnId="{002FFC45-7BC7-4CC0-A00E-43661833C022}">
      <dgm:prSet/>
      <dgm:spPr/>
      <dgm:t>
        <a:bodyPr/>
        <a:lstStyle/>
        <a:p>
          <a:endParaRPr lang="en-GB"/>
        </a:p>
      </dgm:t>
    </dgm:pt>
    <dgm:pt modelId="{E0095CA8-0A3B-4EDA-89B9-9B84E55F437B}">
      <dgm:prSet custT="1"/>
      <dgm:spPr/>
      <dgm:t>
        <a:bodyPr/>
        <a:lstStyle/>
        <a:p>
          <a:pPr marL="228600" lvl="2" indent="-114300" algn="just" defTabSz="62230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Calibri" panose="020F0502020204030204" pitchFamily="34" charset="0"/>
              <a:cs typeface="Calibri" panose="020F0502020204030204" pitchFamily="34" charset="0"/>
            </a:rPr>
            <a:t>Intention, but et portée du contenu de l'entretien VA.</a:t>
          </a:r>
        </a:p>
      </dgm:t>
    </dgm:pt>
    <dgm:pt modelId="{7594D01E-7B5E-4C0E-B0AF-4AE38C4EDD56}" type="parTrans" cxnId="{72E13877-BD9D-4DCC-90B3-95FDAD101EBD}">
      <dgm:prSet/>
      <dgm:spPr/>
      <dgm:t>
        <a:bodyPr/>
        <a:lstStyle/>
        <a:p>
          <a:endParaRPr lang="en-GB"/>
        </a:p>
      </dgm:t>
    </dgm:pt>
    <dgm:pt modelId="{B600A39E-ABB8-429C-8A32-820F169B5095}" type="sibTrans" cxnId="{72E13877-BD9D-4DCC-90B3-95FDAD101EBD}">
      <dgm:prSet/>
      <dgm:spPr/>
      <dgm:t>
        <a:bodyPr/>
        <a:lstStyle/>
        <a:p>
          <a:endParaRPr lang="en-GB"/>
        </a:p>
      </dgm:t>
    </dgm:pt>
    <dgm:pt modelId="{6D60AABC-88DE-4159-88CF-06033581B6F6}">
      <dgm:prSet phldrT="[Text]" custT="1"/>
      <dgm:spPr/>
      <dgm:t>
        <a:bodyPr/>
        <a:lstStyle/>
        <a:p>
          <a:pPr algn="just">
            <a:buClr>
              <a:schemeClr val="accent1"/>
            </a:buClr>
            <a:buSzPct val="90000"/>
          </a:pPr>
          <a:r>
            <a:rPr lang="en-GB" sz="1400">
              <a:latin typeface="+mj-lt"/>
            </a:rPr>
            <a:t>Lorsqu'une intimité totale n'est pas possible, l'enquêteur doit, en consultation avec le répondant principal, essayer de limiter le nombre d'autres personnes présentes. </a:t>
          </a:r>
        </a:p>
      </dgm:t>
    </dgm:pt>
    <dgm:pt modelId="{2D42E5BA-BCA6-4EAB-AAFD-54869F561F54}" type="parTrans" cxnId="{F4530C02-D2B1-4B64-A34C-4A45FBC649B0}">
      <dgm:prSet/>
      <dgm:spPr/>
      <dgm:t>
        <a:bodyPr/>
        <a:lstStyle/>
        <a:p>
          <a:endParaRPr lang="en-GB"/>
        </a:p>
      </dgm:t>
    </dgm:pt>
    <dgm:pt modelId="{250B01D2-D35F-4138-93C5-17C17F59DA71}" type="sibTrans" cxnId="{F4530C02-D2B1-4B64-A34C-4A45FBC649B0}">
      <dgm:prSet/>
      <dgm:spPr/>
      <dgm:t>
        <a:bodyPr/>
        <a:lstStyle/>
        <a:p>
          <a:endParaRPr lang="en-GB"/>
        </a:p>
      </dgm:t>
    </dgm:pt>
    <dgm:pt modelId="{17AFAEEF-2AFF-40F6-AE5C-CE9D9817702E}">
      <dgm:prSet phldrT="[Text]" custT="1"/>
      <dgm:spPr/>
      <dgm:t>
        <a:bodyPr/>
        <a:lstStyle/>
        <a:p>
          <a:pPr algn="just">
            <a:buClr>
              <a:schemeClr val="accent1"/>
            </a:buClr>
            <a:buSzPct val="90000"/>
          </a:pPr>
          <a:r>
            <a:rPr lang="en-GB" sz="1400">
              <a:latin typeface="+mj-lt"/>
              <a:ea typeface="Calibri" panose="020F0502020204030204" pitchFamily="34" charset="0"/>
              <a:cs typeface="Calibri" panose="020F0502020204030204" pitchFamily="34" charset="0"/>
            </a:rPr>
            <a:t>La préférence est de mener l'entretien par téléphone si possible. Pour les cas qui ne peuvent pas du tout être joints par téléphone, un suivi direct dans la communauté peut être effectué. </a:t>
          </a:r>
          <a:endParaRPr lang="en-GB" sz="1400">
            <a:latin typeface="+mj-lt"/>
          </a:endParaRPr>
        </a:p>
      </dgm:t>
    </dgm:pt>
    <dgm:pt modelId="{CEBF0FF2-9B55-4BC5-858A-AAA4B6789108}" type="parTrans" cxnId="{A70D3C71-EA0D-4601-AB44-0DFFAC6AC832}">
      <dgm:prSet/>
      <dgm:spPr/>
      <dgm:t>
        <a:bodyPr/>
        <a:lstStyle/>
        <a:p>
          <a:endParaRPr lang="en-US"/>
        </a:p>
      </dgm:t>
    </dgm:pt>
    <dgm:pt modelId="{28EFC210-49E4-41CA-8F9E-E540BA7E465D}" type="sibTrans" cxnId="{A70D3C71-EA0D-4601-AB44-0DFFAC6AC832}">
      <dgm:prSet/>
      <dgm:spPr/>
      <dgm:t>
        <a:bodyPr/>
        <a:lstStyle/>
        <a:p>
          <a:endParaRPr lang="en-US"/>
        </a:p>
      </dgm:t>
    </dgm:pt>
    <dgm:pt modelId="{6BDBAFBB-73BE-4AAA-A70F-D0727487878D}" type="pres">
      <dgm:prSet presAssocID="{C3E2DAE7-C27C-4B97-8763-FFCCB1DD70CD}" presName="linear" presStyleCnt="0">
        <dgm:presLayoutVars>
          <dgm:animLvl val="lvl"/>
          <dgm:resizeHandles val="exact"/>
        </dgm:presLayoutVars>
      </dgm:prSet>
      <dgm:spPr/>
    </dgm:pt>
    <dgm:pt modelId="{6F33496E-E83E-46E3-BE0B-7E22F03531AA}" type="pres">
      <dgm:prSet presAssocID="{A05F1F28-B1BB-42A8-A451-7BFD312D4532}" presName="parentText" presStyleLbl="node1" presStyleIdx="0" presStyleCnt="3">
        <dgm:presLayoutVars>
          <dgm:chMax val="0"/>
          <dgm:bulletEnabled val="1"/>
        </dgm:presLayoutVars>
      </dgm:prSet>
      <dgm:spPr/>
    </dgm:pt>
    <dgm:pt modelId="{D3B4E6DE-D298-473F-A6CD-0E70CB3767F6}" type="pres">
      <dgm:prSet presAssocID="{A05F1F28-B1BB-42A8-A451-7BFD312D4532}" presName="childText" presStyleLbl="revTx" presStyleIdx="0" presStyleCnt="3">
        <dgm:presLayoutVars>
          <dgm:bulletEnabled val="1"/>
        </dgm:presLayoutVars>
      </dgm:prSet>
      <dgm:spPr/>
    </dgm:pt>
    <dgm:pt modelId="{E8DB7543-BABD-4A39-9AAD-218F4038CCB8}" type="pres">
      <dgm:prSet presAssocID="{FFF2D246-BB81-438D-A99E-F12EC3FC1858}" presName="parentText" presStyleLbl="node1" presStyleIdx="1" presStyleCnt="3">
        <dgm:presLayoutVars>
          <dgm:chMax val="0"/>
          <dgm:bulletEnabled val="1"/>
        </dgm:presLayoutVars>
      </dgm:prSet>
      <dgm:spPr/>
    </dgm:pt>
    <dgm:pt modelId="{CF2EBCB7-4D05-40B4-8B85-53C3CB9C5DAE}" type="pres">
      <dgm:prSet presAssocID="{FFF2D246-BB81-438D-A99E-F12EC3FC1858}" presName="childText" presStyleLbl="revTx" presStyleIdx="1" presStyleCnt="3">
        <dgm:presLayoutVars>
          <dgm:bulletEnabled val="1"/>
        </dgm:presLayoutVars>
      </dgm:prSet>
      <dgm:spPr/>
    </dgm:pt>
    <dgm:pt modelId="{2D5487FB-9069-4106-B2A4-32E21060A051}" type="pres">
      <dgm:prSet presAssocID="{356350D5-0100-4B89-87AC-4057F18758AB}" presName="parentText" presStyleLbl="node1" presStyleIdx="2" presStyleCnt="3">
        <dgm:presLayoutVars>
          <dgm:chMax val="0"/>
          <dgm:bulletEnabled val="1"/>
        </dgm:presLayoutVars>
      </dgm:prSet>
      <dgm:spPr/>
    </dgm:pt>
    <dgm:pt modelId="{9F0E50B1-88F2-455B-9E1D-3E7725D6E2F0}" type="pres">
      <dgm:prSet presAssocID="{356350D5-0100-4B89-87AC-4057F18758AB}" presName="childText" presStyleLbl="revTx" presStyleIdx="2" presStyleCnt="3">
        <dgm:presLayoutVars>
          <dgm:bulletEnabled val="1"/>
        </dgm:presLayoutVars>
      </dgm:prSet>
      <dgm:spPr/>
    </dgm:pt>
  </dgm:ptLst>
  <dgm:cxnLst>
    <dgm:cxn modelId="{F4530C02-D2B1-4B64-A34C-4A45FBC649B0}" srcId="{356350D5-0100-4B89-87AC-4057F18758AB}" destId="{6D60AABC-88DE-4159-88CF-06033581B6F6}" srcOrd="1" destOrd="0" parTransId="{2D42E5BA-BCA6-4EAB-AAFD-54869F561F54}" sibTransId="{250B01D2-D35F-4138-93C5-17C17F59DA71}"/>
    <dgm:cxn modelId="{D966E607-84DC-46C6-921B-D2F7ADB0ACD3}" srcId="{C3E2DAE7-C27C-4B97-8763-FFCCB1DD70CD}" destId="{A05F1F28-B1BB-42A8-A451-7BFD312D4532}" srcOrd="0" destOrd="0" parTransId="{B74DD63E-271F-4F95-A568-CED9D5D3C459}" sibTransId="{60FD2A32-9A08-4024-AE8C-0AFB02B17210}"/>
    <dgm:cxn modelId="{E8B09B1A-DC9A-4D11-A2AD-786B7C4493EA}" type="presOf" srcId="{123811AE-4C71-4850-BC9E-9EAC7201DF1D}" destId="{9F0E50B1-88F2-455B-9E1D-3E7725D6E2F0}" srcOrd="0" destOrd="3" presId="urn:microsoft.com/office/officeart/2005/8/layout/vList2"/>
    <dgm:cxn modelId="{342A291C-CCE8-43D8-87E0-91EFDC50519E}" srcId="{C3E2DAE7-C27C-4B97-8763-FFCCB1DD70CD}" destId="{FFF2D246-BB81-438D-A99E-F12EC3FC1858}" srcOrd="1" destOrd="0" parTransId="{3BD9454C-1E31-4064-BA60-47CDD1A4E7A9}" sibTransId="{C26EFBDE-8CFC-4C7F-8828-4D4914C15C33}"/>
    <dgm:cxn modelId="{01AF4B1C-B789-4F52-B0AA-35F4C124C656}" type="presOf" srcId="{7B35C0E5-CEF3-4C73-8205-BBB266D9CEA5}" destId="{9F0E50B1-88F2-455B-9E1D-3E7725D6E2F0}" srcOrd="0" destOrd="0" presId="urn:microsoft.com/office/officeart/2005/8/layout/vList2"/>
    <dgm:cxn modelId="{14CC9E2F-E89A-4A4A-8A1C-121A25FECF11}" srcId="{E0095CA8-0A3B-4EDA-89B9-9B84E55F437B}" destId="{25A6704A-CC10-4C0D-BF98-274FE6D01313}" srcOrd="3" destOrd="0" parTransId="{210791CD-82FC-406A-A96A-3510D538B24F}" sibTransId="{21A5C27A-0195-4589-ABAB-4258549976E0}"/>
    <dgm:cxn modelId="{7C938330-E073-4E1A-9EE2-2B01AC0C5CE1}" srcId="{A05F1F28-B1BB-42A8-A451-7BFD312D4532}" destId="{EFFD360D-D697-451B-A9AF-443B8B650039}" srcOrd="0" destOrd="0" parTransId="{F0DB37FF-49B3-41AF-AE2D-FCCFF8A6BFDA}" sibTransId="{BB2D2C27-AEF1-4E9F-B93C-D954F704D237}"/>
    <dgm:cxn modelId="{2B47F034-3724-4BA7-94FE-4B96F11C509E}" srcId="{356350D5-0100-4B89-87AC-4057F18758AB}" destId="{123811AE-4C71-4850-BC9E-9EAC7201DF1D}" srcOrd="3" destOrd="0" parTransId="{AEC1E506-53FA-4629-857E-26990AC90852}" sibTransId="{6EEB61E2-B838-4303-A5DC-4A8AFD89B05C}"/>
    <dgm:cxn modelId="{71BD4D35-C1F6-493E-81D3-6CA5205C7D5C}" type="presOf" srcId="{7D02EFB6-BCCE-40D8-B4C5-F4F948F8C297}" destId="{CF2EBCB7-4D05-40B4-8B85-53C3CB9C5DAE}" srcOrd="0" destOrd="7" presId="urn:microsoft.com/office/officeart/2005/8/layout/vList2"/>
    <dgm:cxn modelId="{81A67C37-2C90-405B-833A-ED08A3A74DE5}" type="presOf" srcId="{EFFD360D-D697-451B-A9AF-443B8B650039}" destId="{D3B4E6DE-D298-473F-A6CD-0E70CB3767F6}" srcOrd="0" destOrd="0" presId="urn:microsoft.com/office/officeart/2005/8/layout/vList2"/>
    <dgm:cxn modelId="{911F5438-5027-4CD6-B3A0-C1EEAD61EB98}" srcId="{E0095CA8-0A3B-4EDA-89B9-9B84E55F437B}" destId="{7D02EFB6-BCCE-40D8-B4C5-F4F948F8C297}" srcOrd="4" destOrd="0" parTransId="{D6AB6545-98D0-4163-8064-FE8714FE10DC}" sibTransId="{8C67373A-87A3-4450-900B-1226EE94D5D4}"/>
    <dgm:cxn modelId="{AE7EA838-EBE5-4CD3-A7F8-9C594B17BA95}" type="presOf" srcId="{FFF2D246-BB81-438D-A99E-F12EC3FC1858}" destId="{E8DB7543-BABD-4A39-9AAD-218F4038CCB8}" srcOrd="0" destOrd="0" presId="urn:microsoft.com/office/officeart/2005/8/layout/vList2"/>
    <dgm:cxn modelId="{492FCF3F-AF81-4B7D-936C-3ADF3AB1CC0E}" srcId="{E0095CA8-0A3B-4EDA-89B9-9B84E55F437B}" destId="{9D3DBBE5-E79E-4BB7-9B73-7FF23420BB47}" srcOrd="2" destOrd="0" parTransId="{27907D17-47BE-423A-8FA0-49289F91DC9E}" sibTransId="{70A4EFA1-52F8-4846-B56C-4CEC1FB7CFCF}"/>
    <dgm:cxn modelId="{4D131640-BACA-4F97-9DBB-59D1C3A8DB7E}" srcId="{FFF2D246-BB81-438D-A99E-F12EC3FC1858}" destId="{60AC6CEC-7EB7-405D-BADC-32349C926FF6}" srcOrd="0" destOrd="0" parTransId="{1643C71D-D963-4052-AD1B-A4F8EC3292F8}" sibTransId="{4B8AF504-C6B9-497D-9F9F-F6D1C984BE12}"/>
    <dgm:cxn modelId="{7C554144-E70D-4A86-983C-06BE1788646E}" type="presOf" srcId="{E8188DD5-427F-41AA-880E-C5BF330BD282}" destId="{CF2EBCB7-4D05-40B4-8B85-53C3CB9C5DAE}" srcOrd="0" destOrd="10" presId="urn:microsoft.com/office/officeart/2005/8/layout/vList2"/>
    <dgm:cxn modelId="{002FFC45-7BC7-4CC0-A00E-43661833C022}" srcId="{FFF2D246-BB81-438D-A99E-F12EC3FC1858}" destId="{9C565DC0-D62E-45AB-ADE6-ACDD9586125D}" srcOrd="1" destOrd="0" parTransId="{9CF0D4CE-C827-4701-9A5A-CF918319BB47}" sibTransId="{4B71D0FF-A9C9-4F1D-BFF7-7EEDE6EBDBB8}"/>
    <dgm:cxn modelId="{325A8252-5BEF-4AAD-BDE6-9F805FE63189}" type="presOf" srcId="{D8815BF8-756B-4B73-AB2B-048B30FD9997}" destId="{CF2EBCB7-4D05-40B4-8B85-53C3CB9C5DAE}" srcOrd="0" destOrd="3" presId="urn:microsoft.com/office/officeart/2005/8/layout/vList2"/>
    <dgm:cxn modelId="{9326E261-AF25-4488-A335-F06DB3DFAE46}" srcId="{E0095CA8-0A3B-4EDA-89B9-9B84E55F437B}" destId="{E8188DD5-427F-41AA-880E-C5BF330BD282}" srcOrd="7" destOrd="0" parTransId="{84B7480A-E0DA-422C-BBB1-8DFCC6FF04E0}" sibTransId="{0329E58F-3699-4D27-922F-81510D1A7E4D}"/>
    <dgm:cxn modelId="{0868E76E-5C27-4709-BB87-A0828A5FEBFE}" type="presOf" srcId="{9D3DBBE5-E79E-4BB7-9B73-7FF23420BB47}" destId="{CF2EBCB7-4D05-40B4-8B85-53C3CB9C5DAE}" srcOrd="0" destOrd="5" presId="urn:microsoft.com/office/officeart/2005/8/layout/vList2"/>
    <dgm:cxn modelId="{A70D3C71-EA0D-4601-AB44-0DFFAC6AC832}" srcId="{356350D5-0100-4B89-87AC-4057F18758AB}" destId="{17AFAEEF-2AFF-40F6-AE5C-CE9D9817702E}" srcOrd="2" destOrd="0" parTransId="{CEBF0FF2-9B55-4BC5-858A-AAA4B6789108}" sibTransId="{28EFC210-49E4-41CA-8F9E-E540BA7E465D}"/>
    <dgm:cxn modelId="{1D5B2774-957A-4EA5-A9DA-1D29C8A0AABB}" srcId="{E0095CA8-0A3B-4EDA-89B9-9B84E55F437B}" destId="{9761B21C-EC73-407C-AE6E-933A200A2C4D}" srcOrd="1" destOrd="0" parTransId="{F1EEECB3-4BCC-4277-8FAB-C4748449EC62}" sibTransId="{DBBE6D7F-13E8-4314-9A48-348FACB4AE8B}"/>
    <dgm:cxn modelId="{8465A876-92B6-48D5-9692-69AF42C549A0}" type="presOf" srcId="{9761B21C-EC73-407C-AE6E-933A200A2C4D}" destId="{CF2EBCB7-4D05-40B4-8B85-53C3CB9C5DAE}" srcOrd="0" destOrd="4" presId="urn:microsoft.com/office/officeart/2005/8/layout/vList2"/>
    <dgm:cxn modelId="{5E641177-E269-4FD4-8A37-0EDD6574077C}" type="presOf" srcId="{17AFAEEF-2AFF-40F6-AE5C-CE9D9817702E}" destId="{9F0E50B1-88F2-455B-9E1D-3E7725D6E2F0}" srcOrd="0" destOrd="2" presId="urn:microsoft.com/office/officeart/2005/8/layout/vList2"/>
    <dgm:cxn modelId="{72E13877-BD9D-4DCC-90B3-95FDAD101EBD}" srcId="{FFF2D246-BB81-438D-A99E-F12EC3FC1858}" destId="{E0095CA8-0A3B-4EDA-89B9-9B84E55F437B}" srcOrd="2" destOrd="0" parTransId="{7594D01E-7B5E-4C0E-B0AF-4AE38C4EDD56}" sibTransId="{B600A39E-ABB8-429C-8A32-820F169B5095}"/>
    <dgm:cxn modelId="{D9DADB83-7A72-4663-A68D-3360D5B8F7F3}" srcId="{E0095CA8-0A3B-4EDA-89B9-9B84E55F437B}" destId="{078C03A0-462B-4FFF-BA3F-EB65ED374B51}" srcOrd="5" destOrd="0" parTransId="{4713F8F6-F11E-44FA-8CCF-E549C91C79F7}" sibTransId="{FFC8416D-A307-4D76-9755-38F0FB159585}"/>
    <dgm:cxn modelId="{FA45518A-F35E-4F87-877C-562DCD319AC3}" type="presOf" srcId="{6D60AABC-88DE-4159-88CF-06033581B6F6}" destId="{9F0E50B1-88F2-455B-9E1D-3E7725D6E2F0}" srcOrd="0" destOrd="1" presId="urn:microsoft.com/office/officeart/2005/8/layout/vList2"/>
    <dgm:cxn modelId="{140C2D8B-6A05-49B5-B240-379DD7670A0B}" srcId="{FFF2D246-BB81-438D-A99E-F12EC3FC1858}" destId="{273E1F66-47A7-4F8C-ABC1-8B84F6FECAFF}" srcOrd="4" destOrd="0" parTransId="{10B2168D-D08E-4552-B4A3-B7F1390D831E}" sibTransId="{CAF2DF97-DC86-4A24-AADC-5FBF20BC12CB}"/>
    <dgm:cxn modelId="{E671A59E-1E3D-43A2-B9F7-3D2557407EC2}" type="presOf" srcId="{25A6704A-CC10-4C0D-BF98-274FE6D01313}" destId="{CF2EBCB7-4D05-40B4-8B85-53C3CB9C5DAE}" srcOrd="0" destOrd="6" presId="urn:microsoft.com/office/officeart/2005/8/layout/vList2"/>
    <dgm:cxn modelId="{9AFFF69E-5467-4AF2-A9DC-D219A6A08B1B}" type="presOf" srcId="{C3E2DAE7-C27C-4B97-8763-FFCCB1DD70CD}" destId="{6BDBAFBB-73BE-4AAA-A70F-D0727487878D}" srcOrd="0" destOrd="0" presId="urn:microsoft.com/office/officeart/2005/8/layout/vList2"/>
    <dgm:cxn modelId="{D76109AC-B273-4D82-8DF4-124091608915}" srcId="{FFF2D246-BB81-438D-A99E-F12EC3FC1858}" destId="{AC69E491-2E52-418C-A7C1-B69011D7B44A}" srcOrd="3" destOrd="0" parTransId="{1E6154D4-9B1A-4767-A4B1-974A5B9495A9}" sibTransId="{8FB1775B-A10D-4E8D-9477-C7C8589DF0C4}"/>
    <dgm:cxn modelId="{ABBDE9AD-638F-4B02-B458-1805289F0E5D}" type="presOf" srcId="{AC69E491-2E52-418C-A7C1-B69011D7B44A}" destId="{CF2EBCB7-4D05-40B4-8B85-53C3CB9C5DAE}" srcOrd="0" destOrd="11" presId="urn:microsoft.com/office/officeart/2005/8/layout/vList2"/>
    <dgm:cxn modelId="{60A797B2-48C6-4389-996A-5F741ADA8D2B}" type="presOf" srcId="{356350D5-0100-4B89-87AC-4057F18758AB}" destId="{2D5487FB-9069-4106-B2A4-32E21060A051}" srcOrd="0" destOrd="0" presId="urn:microsoft.com/office/officeart/2005/8/layout/vList2"/>
    <dgm:cxn modelId="{EBC614B5-2D3F-425A-8DB1-4B0BD7A4C1AB}" srcId="{C3E2DAE7-C27C-4B97-8763-FFCCB1DD70CD}" destId="{356350D5-0100-4B89-87AC-4057F18758AB}" srcOrd="2" destOrd="0" parTransId="{4C6538E1-ACC8-4061-9856-A5B3DB9BEE83}" sibTransId="{1543A147-1E4E-4D31-A5A2-4DB610F8C2AB}"/>
    <dgm:cxn modelId="{B7F429B9-D506-42B0-BD2B-5D75CF9CB28A}" type="presOf" srcId="{9C565DC0-D62E-45AB-ADE6-ACDD9586125D}" destId="{CF2EBCB7-4D05-40B4-8B85-53C3CB9C5DAE}" srcOrd="0" destOrd="1" presId="urn:microsoft.com/office/officeart/2005/8/layout/vList2"/>
    <dgm:cxn modelId="{F36F2EC3-F4AF-4A69-A104-177FA62C7948}" type="presOf" srcId="{273E1F66-47A7-4F8C-ABC1-8B84F6FECAFF}" destId="{CF2EBCB7-4D05-40B4-8B85-53C3CB9C5DAE}" srcOrd="0" destOrd="12" presId="urn:microsoft.com/office/officeart/2005/8/layout/vList2"/>
    <dgm:cxn modelId="{F2E536C5-2243-4140-8CFC-379D6F35F203}" srcId="{E0095CA8-0A3B-4EDA-89B9-9B84E55F437B}" destId="{D8815BF8-756B-4B73-AB2B-048B30FD9997}" srcOrd="0" destOrd="0" parTransId="{E6A00856-5E44-4622-BF53-D1B8C5545670}" sibTransId="{94119782-A624-45AC-BAF9-C91F7F9B5ECF}"/>
    <dgm:cxn modelId="{614603C9-3CD3-457F-B340-644154C343EC}" srcId="{356350D5-0100-4B89-87AC-4057F18758AB}" destId="{7B35C0E5-CEF3-4C73-8205-BBB266D9CEA5}" srcOrd="0" destOrd="0" parTransId="{81EE316B-D6B8-4E7E-9CAF-8212B89D53F4}" sibTransId="{0D5F1FC9-EC81-4589-99CA-DDF100B681EE}"/>
    <dgm:cxn modelId="{65010FC9-02D7-4E49-9C16-36E0CB4F1C0D}" type="presOf" srcId="{B1467CC2-E648-4C80-BA63-E19FC33C2A15}" destId="{CF2EBCB7-4D05-40B4-8B85-53C3CB9C5DAE}" srcOrd="0" destOrd="9" presId="urn:microsoft.com/office/officeart/2005/8/layout/vList2"/>
    <dgm:cxn modelId="{2108C7D3-B0BE-4021-BF0A-824A41C4DEC3}" type="presOf" srcId="{60AC6CEC-7EB7-405D-BADC-32349C926FF6}" destId="{CF2EBCB7-4D05-40B4-8B85-53C3CB9C5DAE}" srcOrd="0" destOrd="0" presId="urn:microsoft.com/office/officeart/2005/8/layout/vList2"/>
    <dgm:cxn modelId="{810C24DD-1D25-4883-BF45-DCBEC6A263FE}" srcId="{E0095CA8-0A3B-4EDA-89B9-9B84E55F437B}" destId="{B1467CC2-E648-4C80-BA63-E19FC33C2A15}" srcOrd="6" destOrd="0" parTransId="{FD3F5397-06A6-41E9-A6D4-A00B97118C7D}" sibTransId="{06C7247E-A42B-49E4-A33A-164A7620A5CE}"/>
    <dgm:cxn modelId="{57124DDF-01B5-47F8-85D3-30AB110715B0}" type="presOf" srcId="{E0095CA8-0A3B-4EDA-89B9-9B84E55F437B}" destId="{CF2EBCB7-4D05-40B4-8B85-53C3CB9C5DAE}" srcOrd="0" destOrd="2" presId="urn:microsoft.com/office/officeart/2005/8/layout/vList2"/>
    <dgm:cxn modelId="{DC44FAEB-BF53-4BB7-AA34-8FB3E933246E}" type="presOf" srcId="{078C03A0-462B-4FFF-BA3F-EB65ED374B51}" destId="{CF2EBCB7-4D05-40B4-8B85-53C3CB9C5DAE}" srcOrd="0" destOrd="8" presId="urn:microsoft.com/office/officeart/2005/8/layout/vList2"/>
    <dgm:cxn modelId="{DB21B6FE-833B-4320-8DEE-50A7D5F7CEB7}" type="presOf" srcId="{A05F1F28-B1BB-42A8-A451-7BFD312D4532}" destId="{6F33496E-E83E-46E3-BE0B-7E22F03531AA}" srcOrd="0" destOrd="0" presId="urn:microsoft.com/office/officeart/2005/8/layout/vList2"/>
    <dgm:cxn modelId="{B0D46869-8E6D-4D40-A1E5-3A3F51648D53}" type="presParOf" srcId="{6BDBAFBB-73BE-4AAA-A70F-D0727487878D}" destId="{6F33496E-E83E-46E3-BE0B-7E22F03531AA}" srcOrd="0" destOrd="0" presId="urn:microsoft.com/office/officeart/2005/8/layout/vList2"/>
    <dgm:cxn modelId="{3E6238D1-F8D3-4936-A2A7-2C3396F4310C}" type="presParOf" srcId="{6BDBAFBB-73BE-4AAA-A70F-D0727487878D}" destId="{D3B4E6DE-D298-473F-A6CD-0E70CB3767F6}" srcOrd="1" destOrd="0" presId="urn:microsoft.com/office/officeart/2005/8/layout/vList2"/>
    <dgm:cxn modelId="{C86BCB7C-2E62-44D1-BEB7-9807156100D8}" type="presParOf" srcId="{6BDBAFBB-73BE-4AAA-A70F-D0727487878D}" destId="{E8DB7543-BABD-4A39-9AAD-218F4038CCB8}" srcOrd="2" destOrd="0" presId="urn:microsoft.com/office/officeart/2005/8/layout/vList2"/>
    <dgm:cxn modelId="{35EC6F92-8E54-4801-9604-F760E581DD98}" type="presParOf" srcId="{6BDBAFBB-73BE-4AAA-A70F-D0727487878D}" destId="{CF2EBCB7-4D05-40B4-8B85-53C3CB9C5DAE}" srcOrd="3" destOrd="0" presId="urn:microsoft.com/office/officeart/2005/8/layout/vList2"/>
    <dgm:cxn modelId="{FCDE0B06-824A-4751-92AF-5E5E5DE6BA0B}" type="presParOf" srcId="{6BDBAFBB-73BE-4AAA-A70F-D0727487878D}" destId="{2D5487FB-9069-4106-B2A4-32E21060A051}" srcOrd="4" destOrd="0" presId="urn:microsoft.com/office/officeart/2005/8/layout/vList2"/>
    <dgm:cxn modelId="{33975D96-7833-43FF-B5A0-06B9AAD3E198}" type="presParOf" srcId="{6BDBAFBB-73BE-4AAA-A70F-D0727487878D}" destId="{9F0E50B1-88F2-455B-9E1D-3E7725D6E2F0}"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850822-171D-4604-BD00-CACF40C2ACCA}">
      <dsp:nvSpPr>
        <dsp:cNvPr id="0" name=""/>
        <dsp:cNvSpPr/>
      </dsp:nvSpPr>
      <dsp:spPr>
        <a:xfrm>
          <a:off x="9736560" y="2265374"/>
          <a:ext cx="198419" cy="608486"/>
        </a:xfrm>
        <a:custGeom>
          <a:avLst/>
          <a:gdLst/>
          <a:ahLst/>
          <a:cxnLst/>
          <a:rect l="0" t="0" r="0" b="0"/>
          <a:pathLst>
            <a:path>
              <a:moveTo>
                <a:pt x="0" y="0"/>
              </a:moveTo>
              <a:lnTo>
                <a:pt x="0" y="608486"/>
              </a:lnTo>
              <a:lnTo>
                <a:pt x="198419" y="60848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EA8C35-743E-4B07-85D9-9F1A47CAFE60}">
      <dsp:nvSpPr>
        <dsp:cNvPr id="0" name=""/>
        <dsp:cNvSpPr/>
      </dsp:nvSpPr>
      <dsp:spPr>
        <a:xfrm>
          <a:off x="8665094" y="1326188"/>
          <a:ext cx="1600584" cy="277787"/>
        </a:xfrm>
        <a:custGeom>
          <a:avLst/>
          <a:gdLst/>
          <a:ahLst/>
          <a:cxnLst/>
          <a:rect l="0" t="0" r="0" b="0"/>
          <a:pathLst>
            <a:path>
              <a:moveTo>
                <a:pt x="0" y="0"/>
              </a:moveTo>
              <a:lnTo>
                <a:pt x="0" y="138893"/>
              </a:lnTo>
              <a:lnTo>
                <a:pt x="1600584" y="138893"/>
              </a:lnTo>
              <a:lnTo>
                <a:pt x="1600584" y="2777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6F5981-15FF-46F9-811B-FD8266006B93}">
      <dsp:nvSpPr>
        <dsp:cNvPr id="0" name=""/>
        <dsp:cNvSpPr/>
      </dsp:nvSpPr>
      <dsp:spPr>
        <a:xfrm>
          <a:off x="8135975" y="2265374"/>
          <a:ext cx="198419" cy="608486"/>
        </a:xfrm>
        <a:custGeom>
          <a:avLst/>
          <a:gdLst/>
          <a:ahLst/>
          <a:cxnLst/>
          <a:rect l="0" t="0" r="0" b="0"/>
          <a:pathLst>
            <a:path>
              <a:moveTo>
                <a:pt x="0" y="0"/>
              </a:moveTo>
              <a:lnTo>
                <a:pt x="0" y="608486"/>
              </a:lnTo>
              <a:lnTo>
                <a:pt x="198419" y="60848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8C088D-94E9-4442-A94C-E8175BA6E3A8}">
      <dsp:nvSpPr>
        <dsp:cNvPr id="0" name=""/>
        <dsp:cNvSpPr/>
      </dsp:nvSpPr>
      <dsp:spPr>
        <a:xfrm>
          <a:off x="8619374" y="1326188"/>
          <a:ext cx="91440" cy="277787"/>
        </a:xfrm>
        <a:custGeom>
          <a:avLst/>
          <a:gdLst/>
          <a:ahLst/>
          <a:cxnLst/>
          <a:rect l="0" t="0" r="0" b="0"/>
          <a:pathLst>
            <a:path>
              <a:moveTo>
                <a:pt x="45720" y="0"/>
              </a:moveTo>
              <a:lnTo>
                <a:pt x="45720" y="2777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46D6DD-A8B2-4AF7-9C57-E1DE779BFA37}">
      <dsp:nvSpPr>
        <dsp:cNvPr id="0" name=""/>
        <dsp:cNvSpPr/>
      </dsp:nvSpPr>
      <dsp:spPr>
        <a:xfrm>
          <a:off x="6535391" y="2265374"/>
          <a:ext cx="198419" cy="1547672"/>
        </a:xfrm>
        <a:custGeom>
          <a:avLst/>
          <a:gdLst/>
          <a:ahLst/>
          <a:cxnLst/>
          <a:rect l="0" t="0" r="0" b="0"/>
          <a:pathLst>
            <a:path>
              <a:moveTo>
                <a:pt x="0" y="0"/>
              </a:moveTo>
              <a:lnTo>
                <a:pt x="0" y="1547672"/>
              </a:lnTo>
              <a:lnTo>
                <a:pt x="198419" y="15476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66342D-4104-4E3D-A980-8947081AC26D}">
      <dsp:nvSpPr>
        <dsp:cNvPr id="0" name=""/>
        <dsp:cNvSpPr/>
      </dsp:nvSpPr>
      <dsp:spPr>
        <a:xfrm>
          <a:off x="6535391" y="2265374"/>
          <a:ext cx="198419" cy="608486"/>
        </a:xfrm>
        <a:custGeom>
          <a:avLst/>
          <a:gdLst/>
          <a:ahLst/>
          <a:cxnLst/>
          <a:rect l="0" t="0" r="0" b="0"/>
          <a:pathLst>
            <a:path>
              <a:moveTo>
                <a:pt x="0" y="0"/>
              </a:moveTo>
              <a:lnTo>
                <a:pt x="0" y="608486"/>
              </a:lnTo>
              <a:lnTo>
                <a:pt x="198419" y="60848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B16D93-AAF7-4F1F-B199-B3A4CACECDE4}">
      <dsp:nvSpPr>
        <dsp:cNvPr id="0" name=""/>
        <dsp:cNvSpPr/>
      </dsp:nvSpPr>
      <dsp:spPr>
        <a:xfrm>
          <a:off x="7064509" y="1326188"/>
          <a:ext cx="1600584" cy="277787"/>
        </a:xfrm>
        <a:custGeom>
          <a:avLst/>
          <a:gdLst/>
          <a:ahLst/>
          <a:cxnLst/>
          <a:rect l="0" t="0" r="0" b="0"/>
          <a:pathLst>
            <a:path>
              <a:moveTo>
                <a:pt x="1600584" y="0"/>
              </a:moveTo>
              <a:lnTo>
                <a:pt x="1600584" y="138893"/>
              </a:lnTo>
              <a:lnTo>
                <a:pt x="0" y="138893"/>
              </a:lnTo>
              <a:lnTo>
                <a:pt x="0" y="2777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5B8B6B-2067-4F57-B133-B12D795AEAA7}">
      <dsp:nvSpPr>
        <dsp:cNvPr id="0" name=""/>
        <dsp:cNvSpPr/>
      </dsp:nvSpPr>
      <dsp:spPr>
        <a:xfrm>
          <a:off x="4663633" y="1326188"/>
          <a:ext cx="800292" cy="277787"/>
        </a:xfrm>
        <a:custGeom>
          <a:avLst/>
          <a:gdLst/>
          <a:ahLst/>
          <a:cxnLst/>
          <a:rect l="0" t="0" r="0" b="0"/>
          <a:pathLst>
            <a:path>
              <a:moveTo>
                <a:pt x="0" y="0"/>
              </a:moveTo>
              <a:lnTo>
                <a:pt x="0" y="138893"/>
              </a:lnTo>
              <a:lnTo>
                <a:pt x="800292" y="138893"/>
              </a:lnTo>
              <a:lnTo>
                <a:pt x="800292" y="2777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9F6E6A-F150-4FC4-BBEE-4A0FDA86B291}">
      <dsp:nvSpPr>
        <dsp:cNvPr id="0" name=""/>
        <dsp:cNvSpPr/>
      </dsp:nvSpPr>
      <dsp:spPr>
        <a:xfrm>
          <a:off x="3863340" y="1326188"/>
          <a:ext cx="800292" cy="277787"/>
        </a:xfrm>
        <a:custGeom>
          <a:avLst/>
          <a:gdLst/>
          <a:ahLst/>
          <a:cxnLst/>
          <a:rect l="0" t="0" r="0" b="0"/>
          <a:pathLst>
            <a:path>
              <a:moveTo>
                <a:pt x="800292" y="0"/>
              </a:moveTo>
              <a:lnTo>
                <a:pt x="800292" y="138893"/>
              </a:lnTo>
              <a:lnTo>
                <a:pt x="0" y="138893"/>
              </a:lnTo>
              <a:lnTo>
                <a:pt x="0" y="2777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369581-E593-4EF1-B71C-8EE64E135677}">
      <dsp:nvSpPr>
        <dsp:cNvPr id="0" name=""/>
        <dsp:cNvSpPr/>
      </dsp:nvSpPr>
      <dsp:spPr>
        <a:xfrm>
          <a:off x="2533929" y="3204560"/>
          <a:ext cx="198419" cy="608486"/>
        </a:xfrm>
        <a:custGeom>
          <a:avLst/>
          <a:gdLst/>
          <a:ahLst/>
          <a:cxnLst/>
          <a:rect l="0" t="0" r="0" b="0"/>
          <a:pathLst>
            <a:path>
              <a:moveTo>
                <a:pt x="0" y="0"/>
              </a:moveTo>
              <a:lnTo>
                <a:pt x="0" y="608486"/>
              </a:lnTo>
              <a:lnTo>
                <a:pt x="198419" y="60848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69C03B-7790-4A49-AC6A-A362EE01151F}">
      <dsp:nvSpPr>
        <dsp:cNvPr id="0" name=""/>
        <dsp:cNvSpPr/>
      </dsp:nvSpPr>
      <dsp:spPr>
        <a:xfrm>
          <a:off x="2262756" y="2265374"/>
          <a:ext cx="800292" cy="277787"/>
        </a:xfrm>
        <a:custGeom>
          <a:avLst/>
          <a:gdLst/>
          <a:ahLst/>
          <a:cxnLst/>
          <a:rect l="0" t="0" r="0" b="0"/>
          <a:pathLst>
            <a:path>
              <a:moveTo>
                <a:pt x="0" y="0"/>
              </a:moveTo>
              <a:lnTo>
                <a:pt x="0" y="138893"/>
              </a:lnTo>
              <a:lnTo>
                <a:pt x="800292" y="138893"/>
              </a:lnTo>
              <a:lnTo>
                <a:pt x="800292" y="2777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86F081-109C-4131-A919-CFA89CC17384}">
      <dsp:nvSpPr>
        <dsp:cNvPr id="0" name=""/>
        <dsp:cNvSpPr/>
      </dsp:nvSpPr>
      <dsp:spPr>
        <a:xfrm>
          <a:off x="933345" y="3204560"/>
          <a:ext cx="198419" cy="608486"/>
        </a:xfrm>
        <a:custGeom>
          <a:avLst/>
          <a:gdLst/>
          <a:ahLst/>
          <a:cxnLst/>
          <a:rect l="0" t="0" r="0" b="0"/>
          <a:pathLst>
            <a:path>
              <a:moveTo>
                <a:pt x="0" y="0"/>
              </a:moveTo>
              <a:lnTo>
                <a:pt x="0" y="608486"/>
              </a:lnTo>
              <a:lnTo>
                <a:pt x="198419" y="60848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119B01-0AB0-4B81-8E45-50BDD5263E67}">
      <dsp:nvSpPr>
        <dsp:cNvPr id="0" name=""/>
        <dsp:cNvSpPr/>
      </dsp:nvSpPr>
      <dsp:spPr>
        <a:xfrm>
          <a:off x="1462463" y="2265374"/>
          <a:ext cx="800292" cy="277787"/>
        </a:xfrm>
        <a:custGeom>
          <a:avLst/>
          <a:gdLst/>
          <a:ahLst/>
          <a:cxnLst/>
          <a:rect l="0" t="0" r="0" b="0"/>
          <a:pathLst>
            <a:path>
              <a:moveTo>
                <a:pt x="800292" y="0"/>
              </a:moveTo>
              <a:lnTo>
                <a:pt x="800292" y="138893"/>
              </a:lnTo>
              <a:lnTo>
                <a:pt x="0" y="138893"/>
              </a:lnTo>
              <a:lnTo>
                <a:pt x="0" y="27778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857FA7-97F9-4EB7-B4F0-512D520624A4}">
      <dsp:nvSpPr>
        <dsp:cNvPr id="0" name=""/>
        <dsp:cNvSpPr/>
      </dsp:nvSpPr>
      <dsp:spPr>
        <a:xfrm>
          <a:off x="1462463" y="1326188"/>
          <a:ext cx="800292" cy="277787"/>
        </a:xfrm>
        <a:custGeom>
          <a:avLst/>
          <a:gdLst/>
          <a:ahLst/>
          <a:cxnLst/>
          <a:rect l="0" t="0" r="0" b="0"/>
          <a:pathLst>
            <a:path>
              <a:moveTo>
                <a:pt x="0" y="0"/>
              </a:moveTo>
              <a:lnTo>
                <a:pt x="0" y="138893"/>
              </a:lnTo>
              <a:lnTo>
                <a:pt x="800292" y="138893"/>
              </a:lnTo>
              <a:lnTo>
                <a:pt x="800292" y="2777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92FE81-E49D-434C-88C1-B475C84FE0AC}">
      <dsp:nvSpPr>
        <dsp:cNvPr id="0" name=""/>
        <dsp:cNvSpPr/>
      </dsp:nvSpPr>
      <dsp:spPr>
        <a:xfrm>
          <a:off x="662171" y="1326188"/>
          <a:ext cx="800292" cy="277787"/>
        </a:xfrm>
        <a:custGeom>
          <a:avLst/>
          <a:gdLst/>
          <a:ahLst/>
          <a:cxnLst/>
          <a:rect l="0" t="0" r="0" b="0"/>
          <a:pathLst>
            <a:path>
              <a:moveTo>
                <a:pt x="800292" y="0"/>
              </a:moveTo>
              <a:lnTo>
                <a:pt x="800292" y="138893"/>
              </a:lnTo>
              <a:lnTo>
                <a:pt x="0" y="138893"/>
              </a:lnTo>
              <a:lnTo>
                <a:pt x="0" y="2777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705B64-8998-4198-BABF-AF93A3CCC218}">
      <dsp:nvSpPr>
        <dsp:cNvPr id="0" name=""/>
        <dsp:cNvSpPr/>
      </dsp:nvSpPr>
      <dsp:spPr>
        <a:xfrm>
          <a:off x="801065" y="664790"/>
          <a:ext cx="1322797" cy="661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L'équipe de REACH RDC</a:t>
          </a:r>
        </a:p>
      </dsp:txBody>
      <dsp:txXfrm>
        <a:off x="801065" y="664790"/>
        <a:ext cx="1322797" cy="661398"/>
      </dsp:txXfrm>
    </dsp:sp>
    <dsp:sp modelId="{DEA0AA33-1C30-4480-9041-44C0F5702690}">
      <dsp:nvSpPr>
        <dsp:cNvPr id="0" name=""/>
        <dsp:cNvSpPr/>
      </dsp:nvSpPr>
      <dsp:spPr>
        <a:xfrm>
          <a:off x="773" y="1603976"/>
          <a:ext cx="1322797" cy="661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Yams, responsable des données</a:t>
          </a:r>
        </a:p>
      </dsp:txBody>
      <dsp:txXfrm>
        <a:off x="773" y="1603976"/>
        <a:ext cx="1322797" cy="661398"/>
      </dsp:txXfrm>
    </dsp:sp>
    <dsp:sp modelId="{329C39B6-D5BF-4A45-8A4F-4DC15CB36575}">
      <dsp:nvSpPr>
        <dsp:cNvPr id="0" name=""/>
        <dsp:cNvSpPr/>
      </dsp:nvSpPr>
      <dsp:spPr>
        <a:xfrm>
          <a:off x="1601357" y="1603976"/>
          <a:ext cx="1322797" cy="661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Christina Kay</a:t>
          </a:r>
        </a:p>
      </dsp:txBody>
      <dsp:txXfrm>
        <a:off x="1601357" y="1603976"/>
        <a:ext cx="1322797" cy="661398"/>
      </dsp:txXfrm>
    </dsp:sp>
    <dsp:sp modelId="{5D8D6896-56F0-4073-BEDB-B5A818629CB1}">
      <dsp:nvSpPr>
        <dsp:cNvPr id="0" name=""/>
        <dsp:cNvSpPr/>
      </dsp:nvSpPr>
      <dsp:spPr>
        <a:xfrm>
          <a:off x="801065" y="2543162"/>
          <a:ext cx="1322797" cy="661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err="1"/>
            <a:t>Fiston</a:t>
          </a:r>
          <a:endParaRPr lang="en-US" sz="1300" kern="1200"/>
        </a:p>
      </dsp:txBody>
      <dsp:txXfrm>
        <a:off x="801065" y="2543162"/>
        <a:ext cx="1322797" cy="661398"/>
      </dsp:txXfrm>
    </dsp:sp>
    <dsp:sp modelId="{25381005-10B6-41E6-95D8-7903DF637E26}">
      <dsp:nvSpPr>
        <dsp:cNvPr id="0" name=""/>
        <dsp:cNvSpPr/>
      </dsp:nvSpPr>
      <dsp:spPr>
        <a:xfrm>
          <a:off x="1131764" y="3482348"/>
          <a:ext cx="1322797" cy="661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Énumérateurs</a:t>
          </a:r>
        </a:p>
      </dsp:txBody>
      <dsp:txXfrm>
        <a:off x="1131764" y="3482348"/>
        <a:ext cx="1322797" cy="661398"/>
      </dsp:txXfrm>
    </dsp:sp>
    <dsp:sp modelId="{88BD8539-7AED-44CD-A44D-AA14EAE76A4D}">
      <dsp:nvSpPr>
        <dsp:cNvPr id="0" name=""/>
        <dsp:cNvSpPr/>
      </dsp:nvSpPr>
      <dsp:spPr>
        <a:xfrm>
          <a:off x="2401649" y="2543162"/>
          <a:ext cx="1322797" cy="661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Anny</a:t>
          </a:r>
        </a:p>
      </dsp:txBody>
      <dsp:txXfrm>
        <a:off x="2401649" y="2543162"/>
        <a:ext cx="1322797" cy="661398"/>
      </dsp:txXfrm>
    </dsp:sp>
    <dsp:sp modelId="{D656BFF7-F183-499F-AFA7-E0B5E9EA5728}">
      <dsp:nvSpPr>
        <dsp:cNvPr id="0" name=""/>
        <dsp:cNvSpPr/>
      </dsp:nvSpPr>
      <dsp:spPr>
        <a:xfrm>
          <a:off x="2732349" y="3482348"/>
          <a:ext cx="1322797" cy="661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Énumérateurs</a:t>
          </a:r>
        </a:p>
      </dsp:txBody>
      <dsp:txXfrm>
        <a:off x="2732349" y="3482348"/>
        <a:ext cx="1322797" cy="661398"/>
      </dsp:txXfrm>
    </dsp:sp>
    <dsp:sp modelId="{D7E6F5FE-6516-4AFE-B5C7-7E7F284C1886}">
      <dsp:nvSpPr>
        <dsp:cNvPr id="0" name=""/>
        <dsp:cNvSpPr/>
      </dsp:nvSpPr>
      <dsp:spPr>
        <a:xfrm>
          <a:off x="4002234" y="664790"/>
          <a:ext cx="1322797" cy="661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IMPACT/REACH</a:t>
          </a:r>
        </a:p>
      </dsp:txBody>
      <dsp:txXfrm>
        <a:off x="4002234" y="664790"/>
        <a:ext cx="1322797" cy="661398"/>
      </dsp:txXfrm>
    </dsp:sp>
    <dsp:sp modelId="{50EA6F69-0524-4A12-B9D4-5B15FE1394FB}">
      <dsp:nvSpPr>
        <dsp:cNvPr id="0" name=""/>
        <dsp:cNvSpPr/>
      </dsp:nvSpPr>
      <dsp:spPr>
        <a:xfrm>
          <a:off x="3201942" y="1603976"/>
          <a:ext cx="1322797" cy="661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Saeed Rahman, Nutrition et santé mondiales</a:t>
          </a:r>
        </a:p>
      </dsp:txBody>
      <dsp:txXfrm>
        <a:off x="3201942" y="1603976"/>
        <a:ext cx="1322797" cy="661398"/>
      </dsp:txXfrm>
    </dsp:sp>
    <dsp:sp modelId="{8E11B1BD-4B63-4633-A2BC-4337124DA1DD}">
      <dsp:nvSpPr>
        <dsp:cNvPr id="0" name=""/>
        <dsp:cNvSpPr/>
      </dsp:nvSpPr>
      <dsp:spPr>
        <a:xfrm>
          <a:off x="4802526" y="1603976"/>
          <a:ext cx="1322797" cy="661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Joeri Smits, spécialiste des données du siège </a:t>
          </a:r>
        </a:p>
      </dsp:txBody>
      <dsp:txXfrm>
        <a:off x="4802526" y="1603976"/>
        <a:ext cx="1322797" cy="661398"/>
      </dsp:txXfrm>
    </dsp:sp>
    <dsp:sp modelId="{B8FDC6A5-6055-4A26-8BD7-E697A164D09E}">
      <dsp:nvSpPr>
        <dsp:cNvPr id="0" name=""/>
        <dsp:cNvSpPr/>
      </dsp:nvSpPr>
      <dsp:spPr>
        <a:xfrm>
          <a:off x="8003695" y="664790"/>
          <a:ext cx="1322797" cy="661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Conseillers techniques et partenaires</a:t>
          </a:r>
        </a:p>
      </dsp:txBody>
      <dsp:txXfrm>
        <a:off x="8003695" y="664790"/>
        <a:ext cx="1322797" cy="661398"/>
      </dsp:txXfrm>
    </dsp:sp>
    <dsp:sp modelId="{287063E8-F4E1-4018-AF1F-1F40D295AD30}">
      <dsp:nvSpPr>
        <dsp:cNvPr id="0" name=""/>
        <dsp:cNvSpPr/>
      </dsp:nvSpPr>
      <dsp:spPr>
        <a:xfrm>
          <a:off x="6403111" y="1603976"/>
          <a:ext cx="1322797" cy="661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Université de Californie à Berkeley</a:t>
          </a:r>
        </a:p>
      </dsp:txBody>
      <dsp:txXfrm>
        <a:off x="6403111" y="1603976"/>
        <a:ext cx="1322797" cy="661398"/>
      </dsp:txXfrm>
    </dsp:sp>
    <dsp:sp modelId="{7DE4D70F-2B10-4FAF-A336-8C1716CE7783}">
      <dsp:nvSpPr>
        <dsp:cNvPr id="0" name=""/>
        <dsp:cNvSpPr/>
      </dsp:nvSpPr>
      <dsp:spPr>
        <a:xfrm>
          <a:off x="6733810" y="2543162"/>
          <a:ext cx="1322797" cy="661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Casey Breen, candidate au </a:t>
          </a:r>
          <a:r>
            <a:rPr lang="en-US" sz="1300" kern="1200" err="1"/>
            <a:t>doctorat</a:t>
          </a:r>
        </a:p>
      </dsp:txBody>
      <dsp:txXfrm>
        <a:off x="6733810" y="2543162"/>
        <a:ext cx="1322797" cy="661398"/>
      </dsp:txXfrm>
    </dsp:sp>
    <dsp:sp modelId="{578C9699-396B-44EE-9387-4889FF4F8D99}">
      <dsp:nvSpPr>
        <dsp:cNvPr id="0" name=""/>
        <dsp:cNvSpPr/>
      </dsp:nvSpPr>
      <dsp:spPr>
        <a:xfrm>
          <a:off x="6733810" y="3482348"/>
          <a:ext cx="1322797" cy="661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Dr. Dennis Feehan</a:t>
          </a:r>
        </a:p>
      </dsp:txBody>
      <dsp:txXfrm>
        <a:off x="6733810" y="3482348"/>
        <a:ext cx="1322797" cy="661398"/>
      </dsp:txXfrm>
    </dsp:sp>
    <dsp:sp modelId="{CF0FD14E-4F98-4C7C-BAC4-8EDE507718CB}">
      <dsp:nvSpPr>
        <dsp:cNvPr id="0" name=""/>
        <dsp:cNvSpPr/>
      </dsp:nvSpPr>
      <dsp:spPr>
        <a:xfrm>
          <a:off x="8003695" y="1603976"/>
          <a:ext cx="1322797" cy="661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Université de Kinshasha</a:t>
          </a:r>
        </a:p>
      </dsp:txBody>
      <dsp:txXfrm>
        <a:off x="8003695" y="1603976"/>
        <a:ext cx="1322797" cy="661398"/>
      </dsp:txXfrm>
    </dsp:sp>
    <dsp:sp modelId="{F8DCEC83-540D-4A81-BA53-8F73563D26E9}">
      <dsp:nvSpPr>
        <dsp:cNvPr id="0" name=""/>
        <dsp:cNvSpPr/>
      </dsp:nvSpPr>
      <dsp:spPr>
        <a:xfrm>
          <a:off x="8334395" y="2543162"/>
          <a:ext cx="1322797" cy="661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Dr. Stephen Ahuka</a:t>
          </a:r>
        </a:p>
      </dsp:txBody>
      <dsp:txXfrm>
        <a:off x="8334395" y="2543162"/>
        <a:ext cx="1322797" cy="661398"/>
      </dsp:txXfrm>
    </dsp:sp>
    <dsp:sp modelId="{E0FF9141-F579-4FF6-B568-0DF36418954B}">
      <dsp:nvSpPr>
        <dsp:cNvPr id="0" name=""/>
        <dsp:cNvSpPr/>
      </dsp:nvSpPr>
      <dsp:spPr>
        <a:xfrm>
          <a:off x="9604280" y="1603976"/>
          <a:ext cx="1322797" cy="661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Université de Genève</a:t>
          </a:r>
        </a:p>
      </dsp:txBody>
      <dsp:txXfrm>
        <a:off x="9604280" y="1603976"/>
        <a:ext cx="1322797" cy="661398"/>
      </dsp:txXfrm>
    </dsp:sp>
    <dsp:sp modelId="{E4ED79C4-1D4F-4924-A0B8-6183C25C63B6}">
      <dsp:nvSpPr>
        <dsp:cNvPr id="0" name=""/>
        <dsp:cNvSpPr/>
      </dsp:nvSpPr>
      <dsp:spPr>
        <a:xfrm>
          <a:off x="9934979" y="2543162"/>
          <a:ext cx="1322797" cy="661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Dr Jonathan Polonsky, épidémiologiste</a:t>
          </a:r>
        </a:p>
      </dsp:txBody>
      <dsp:txXfrm>
        <a:off x="9934979" y="2543162"/>
        <a:ext cx="1322797" cy="6613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E039B-8840-400A-A65B-CE72A62C573F}">
      <dsp:nvSpPr>
        <dsp:cNvPr id="0" name=""/>
        <dsp:cNvSpPr/>
      </dsp:nvSpPr>
      <dsp:spPr>
        <a:xfrm>
          <a:off x="844843" y="276490"/>
          <a:ext cx="4039171" cy="4039171"/>
        </a:xfrm>
        <a:prstGeom prst="pie">
          <a:avLst>
            <a:gd name="adj1" fmla="val 16200000"/>
            <a:gd name="adj2" fmla="val 1928571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US" sz="1400" kern="1200"/>
            <a:t>Children</a:t>
          </a:r>
        </a:p>
        <a:p>
          <a:pPr marL="57150" lvl="1" indent="-57150" algn="l" defTabSz="488950">
            <a:lnSpc>
              <a:spcPct val="90000"/>
            </a:lnSpc>
            <a:spcBef>
              <a:spcPct val="0"/>
            </a:spcBef>
            <a:spcAft>
              <a:spcPct val="15000"/>
            </a:spcAft>
            <a:buChar char="•"/>
          </a:pPr>
          <a:r>
            <a:rPr lang="en-US" sz="1100" kern="1200"/>
            <a:t>Male Children</a:t>
          </a:r>
        </a:p>
        <a:p>
          <a:pPr marL="57150" lvl="1" indent="-57150" algn="l" defTabSz="488950">
            <a:lnSpc>
              <a:spcPct val="90000"/>
            </a:lnSpc>
            <a:spcBef>
              <a:spcPct val="0"/>
            </a:spcBef>
            <a:spcAft>
              <a:spcPct val="15000"/>
            </a:spcAft>
            <a:buChar char="•"/>
          </a:pPr>
          <a:r>
            <a:rPr lang="en-US" sz="1100" kern="1200"/>
            <a:t>Female Children</a:t>
          </a:r>
        </a:p>
      </dsp:txBody>
      <dsp:txXfrm>
        <a:off x="2904339" y="661173"/>
        <a:ext cx="1105963" cy="697237"/>
      </dsp:txXfrm>
    </dsp:sp>
    <dsp:sp modelId="{068A823C-5FDB-499A-8F2D-E5B3B6E3C004}">
      <dsp:nvSpPr>
        <dsp:cNvPr id="0" name=""/>
        <dsp:cNvSpPr/>
      </dsp:nvSpPr>
      <dsp:spPr>
        <a:xfrm>
          <a:off x="740497" y="492875"/>
          <a:ext cx="4039171" cy="4039171"/>
        </a:xfrm>
        <a:prstGeom prst="pie">
          <a:avLst>
            <a:gd name="adj1" fmla="val 19285716"/>
            <a:gd name="adj2" fmla="val 77142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US" sz="1400" kern="1200"/>
            <a:t>Grandchildren</a:t>
          </a:r>
        </a:p>
        <a:p>
          <a:pPr marL="57150" lvl="1" indent="-57150" algn="l" defTabSz="488950">
            <a:lnSpc>
              <a:spcPct val="90000"/>
            </a:lnSpc>
            <a:spcBef>
              <a:spcPct val="0"/>
            </a:spcBef>
            <a:spcAft>
              <a:spcPct val="15000"/>
            </a:spcAft>
            <a:buChar char="•"/>
          </a:pPr>
          <a:r>
            <a:rPr lang="en-US" sz="1100" kern="1200"/>
            <a:t>Grand-sons</a:t>
          </a:r>
        </a:p>
        <a:p>
          <a:pPr marL="57150" lvl="1" indent="-57150" algn="l" defTabSz="488950">
            <a:lnSpc>
              <a:spcPct val="90000"/>
            </a:lnSpc>
            <a:spcBef>
              <a:spcPct val="0"/>
            </a:spcBef>
            <a:spcAft>
              <a:spcPct val="15000"/>
            </a:spcAft>
            <a:buChar char="•"/>
          </a:pPr>
          <a:r>
            <a:rPr lang="en-US" sz="1100" kern="1200"/>
            <a:t>Grand-daughters</a:t>
          </a:r>
        </a:p>
      </dsp:txBody>
      <dsp:txXfrm>
        <a:off x="3505406" y="1935436"/>
        <a:ext cx="1173283" cy="745323"/>
      </dsp:txXfrm>
    </dsp:sp>
    <dsp:sp modelId="{56745901-1528-40AB-8135-494C5DE8B1B3}">
      <dsp:nvSpPr>
        <dsp:cNvPr id="0" name=""/>
        <dsp:cNvSpPr/>
      </dsp:nvSpPr>
      <dsp:spPr>
        <a:xfrm>
          <a:off x="740497" y="492875"/>
          <a:ext cx="4039171" cy="4039171"/>
        </a:xfrm>
        <a:prstGeom prst="pie">
          <a:avLst>
            <a:gd name="adj1" fmla="val 771428"/>
            <a:gd name="adj2" fmla="val 3857143"/>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US" sz="1400" kern="1200"/>
            <a:t>Siblings</a:t>
          </a:r>
        </a:p>
        <a:p>
          <a:pPr marL="57150" lvl="1" indent="-57150" algn="l" defTabSz="488950">
            <a:lnSpc>
              <a:spcPct val="90000"/>
            </a:lnSpc>
            <a:spcBef>
              <a:spcPct val="0"/>
            </a:spcBef>
            <a:spcAft>
              <a:spcPct val="15000"/>
            </a:spcAft>
            <a:buChar char="•"/>
          </a:pPr>
          <a:r>
            <a:rPr lang="en-US" sz="1100" kern="1200"/>
            <a:t>Brothers</a:t>
          </a:r>
        </a:p>
        <a:p>
          <a:pPr marL="57150" lvl="1" indent="-57150" algn="l" defTabSz="488950">
            <a:lnSpc>
              <a:spcPct val="90000"/>
            </a:lnSpc>
            <a:spcBef>
              <a:spcPct val="0"/>
            </a:spcBef>
            <a:spcAft>
              <a:spcPct val="15000"/>
            </a:spcAft>
            <a:buChar char="•"/>
          </a:pPr>
          <a:r>
            <a:rPr lang="en-US" sz="1100" kern="1200"/>
            <a:t>Sisters</a:t>
          </a:r>
        </a:p>
      </dsp:txBody>
      <dsp:txXfrm>
        <a:off x="3337107" y="2897143"/>
        <a:ext cx="1057878" cy="769365"/>
      </dsp:txXfrm>
    </dsp:sp>
    <dsp:sp modelId="{58FC3D67-8550-4FAD-9E98-439165B80BBA}">
      <dsp:nvSpPr>
        <dsp:cNvPr id="0" name=""/>
        <dsp:cNvSpPr/>
      </dsp:nvSpPr>
      <dsp:spPr>
        <a:xfrm>
          <a:off x="740497" y="492875"/>
          <a:ext cx="4039171" cy="4039171"/>
        </a:xfrm>
        <a:prstGeom prst="pie">
          <a:avLst>
            <a:gd name="adj1" fmla="val 3857226"/>
            <a:gd name="adj2" fmla="val 69428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US" sz="1400" kern="1200"/>
            <a:t>Cousins</a:t>
          </a:r>
        </a:p>
        <a:p>
          <a:pPr marL="57150" lvl="1" indent="-57150" algn="l" defTabSz="488950">
            <a:lnSpc>
              <a:spcPct val="90000"/>
            </a:lnSpc>
            <a:spcBef>
              <a:spcPct val="0"/>
            </a:spcBef>
            <a:spcAft>
              <a:spcPct val="15000"/>
            </a:spcAft>
            <a:buChar char="•"/>
          </a:pPr>
          <a:r>
            <a:rPr lang="en-US" sz="1100" kern="1200"/>
            <a:t>Male Cousins</a:t>
          </a:r>
        </a:p>
        <a:p>
          <a:pPr marL="57150" lvl="1" indent="-57150" algn="l" defTabSz="488950">
            <a:lnSpc>
              <a:spcPct val="90000"/>
            </a:lnSpc>
            <a:spcBef>
              <a:spcPct val="0"/>
            </a:spcBef>
            <a:spcAft>
              <a:spcPct val="15000"/>
            </a:spcAft>
            <a:buChar char="•"/>
          </a:pPr>
          <a:r>
            <a:rPr lang="en-US" sz="1100" kern="1200"/>
            <a:t>Female Cousins</a:t>
          </a:r>
        </a:p>
      </dsp:txBody>
      <dsp:txXfrm>
        <a:off x="2219122" y="3666509"/>
        <a:ext cx="1081920" cy="769365"/>
      </dsp:txXfrm>
    </dsp:sp>
    <dsp:sp modelId="{1CE858D6-5E6E-4BAB-8CD2-ACCFC009BBE1}">
      <dsp:nvSpPr>
        <dsp:cNvPr id="0" name=""/>
        <dsp:cNvSpPr/>
      </dsp:nvSpPr>
      <dsp:spPr>
        <a:xfrm>
          <a:off x="740497" y="492875"/>
          <a:ext cx="4039171" cy="4039171"/>
        </a:xfrm>
        <a:prstGeom prst="pie">
          <a:avLst>
            <a:gd name="adj1" fmla="val 6942858"/>
            <a:gd name="adj2" fmla="val 1002857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Uncles and Aunts</a:t>
          </a:r>
        </a:p>
      </dsp:txBody>
      <dsp:txXfrm>
        <a:off x="1125180" y="2897143"/>
        <a:ext cx="1057878" cy="769365"/>
      </dsp:txXfrm>
    </dsp:sp>
    <dsp:sp modelId="{5893FC24-1DD0-44E0-B813-59D9F494A19E}">
      <dsp:nvSpPr>
        <dsp:cNvPr id="0" name=""/>
        <dsp:cNvSpPr/>
      </dsp:nvSpPr>
      <dsp:spPr>
        <a:xfrm>
          <a:off x="740497" y="492875"/>
          <a:ext cx="4039171" cy="4039171"/>
        </a:xfrm>
        <a:prstGeom prst="pie">
          <a:avLst>
            <a:gd name="adj1" fmla="val 10028574"/>
            <a:gd name="adj2" fmla="val 1311428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US" sz="1400" kern="1200"/>
            <a:t>Parents</a:t>
          </a:r>
        </a:p>
        <a:p>
          <a:pPr marL="57150" lvl="1" indent="-57150" algn="l" defTabSz="488950">
            <a:lnSpc>
              <a:spcPct val="90000"/>
            </a:lnSpc>
            <a:spcBef>
              <a:spcPct val="0"/>
            </a:spcBef>
            <a:spcAft>
              <a:spcPct val="15000"/>
            </a:spcAft>
            <a:buChar char="•"/>
          </a:pPr>
          <a:r>
            <a:rPr lang="en-US" sz="1100" kern="1200"/>
            <a:t>Mother</a:t>
          </a:r>
        </a:p>
        <a:p>
          <a:pPr marL="57150" lvl="1" indent="-57150" algn="l" defTabSz="488950">
            <a:lnSpc>
              <a:spcPct val="90000"/>
            </a:lnSpc>
            <a:spcBef>
              <a:spcPct val="0"/>
            </a:spcBef>
            <a:spcAft>
              <a:spcPct val="15000"/>
            </a:spcAft>
            <a:buChar char="•"/>
          </a:pPr>
          <a:r>
            <a:rPr lang="en-US" sz="1100" kern="1200"/>
            <a:t>Father</a:t>
          </a:r>
        </a:p>
      </dsp:txBody>
      <dsp:txXfrm>
        <a:off x="841477" y="1935436"/>
        <a:ext cx="1173283" cy="745323"/>
      </dsp:txXfrm>
    </dsp:sp>
    <dsp:sp modelId="{DDE607AF-04BB-44F8-994E-9C7E16B1DBEB}">
      <dsp:nvSpPr>
        <dsp:cNvPr id="0" name=""/>
        <dsp:cNvSpPr/>
      </dsp:nvSpPr>
      <dsp:spPr>
        <a:xfrm>
          <a:off x="740497" y="492875"/>
          <a:ext cx="4039171" cy="4039171"/>
        </a:xfrm>
        <a:prstGeom prst="pie">
          <a:avLst>
            <a:gd name="adj1" fmla="val 13114284"/>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US" sz="1400" kern="1200"/>
            <a:t>Grandparents</a:t>
          </a:r>
        </a:p>
        <a:p>
          <a:pPr marL="57150" lvl="1" indent="-57150" algn="l" defTabSz="488950">
            <a:lnSpc>
              <a:spcPct val="90000"/>
            </a:lnSpc>
            <a:spcBef>
              <a:spcPct val="0"/>
            </a:spcBef>
            <a:spcAft>
              <a:spcPct val="15000"/>
            </a:spcAft>
            <a:buChar char="•"/>
          </a:pPr>
          <a:r>
            <a:rPr lang="en-US" sz="1100" kern="1200"/>
            <a:t>Grandfather</a:t>
          </a:r>
        </a:p>
        <a:p>
          <a:pPr marL="57150" lvl="1" indent="-57150" algn="l" defTabSz="488950">
            <a:lnSpc>
              <a:spcPct val="90000"/>
            </a:lnSpc>
            <a:spcBef>
              <a:spcPct val="0"/>
            </a:spcBef>
            <a:spcAft>
              <a:spcPct val="15000"/>
            </a:spcAft>
            <a:buChar char="•"/>
          </a:pPr>
          <a:r>
            <a:rPr lang="en-US" sz="1100" kern="1200"/>
            <a:t>Grandmother</a:t>
          </a:r>
        </a:p>
      </dsp:txBody>
      <dsp:txXfrm>
        <a:off x="1615651" y="877558"/>
        <a:ext cx="1105963" cy="6972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E039B-8840-400A-A65B-CE72A62C573F}">
      <dsp:nvSpPr>
        <dsp:cNvPr id="0" name=""/>
        <dsp:cNvSpPr/>
      </dsp:nvSpPr>
      <dsp:spPr>
        <a:xfrm>
          <a:off x="792670" y="384682"/>
          <a:ext cx="4039171" cy="40391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en-US" sz="5400" kern="1200"/>
            <a:t>Extended Family</a:t>
          </a:r>
        </a:p>
      </dsp:txBody>
      <dsp:txXfrm>
        <a:off x="1393737" y="985750"/>
        <a:ext cx="2837036" cy="28370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3496E-E83E-46E3-BE0B-7E22F03531AA}">
      <dsp:nvSpPr>
        <dsp:cNvPr id="0" name=""/>
        <dsp:cNvSpPr/>
      </dsp:nvSpPr>
      <dsp:spPr>
        <a:xfrm>
          <a:off x="0" y="19573"/>
          <a:ext cx="12082644" cy="40540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a:effectLst/>
              <a:latin typeface="+mn-lt"/>
              <a:ea typeface="Calibri" panose="020F0502020204030204" pitchFamily="34" charset="0"/>
              <a:cs typeface="Calibri" panose="020F0502020204030204" pitchFamily="34" charset="0"/>
            </a:rPr>
            <a:t>Étape 1 : Obtenir la liste des cas VA auprès du superviseur. </a:t>
          </a:r>
          <a:endParaRPr lang="en-GB" sz="1600" kern="1200">
            <a:latin typeface="+mn-lt"/>
          </a:endParaRPr>
        </a:p>
      </dsp:txBody>
      <dsp:txXfrm>
        <a:off x="19790" y="39363"/>
        <a:ext cx="12043064" cy="365824"/>
      </dsp:txXfrm>
    </dsp:sp>
    <dsp:sp modelId="{D3B4E6DE-D298-473F-A6CD-0E70CB3767F6}">
      <dsp:nvSpPr>
        <dsp:cNvPr id="0" name=""/>
        <dsp:cNvSpPr/>
      </dsp:nvSpPr>
      <dsp:spPr>
        <a:xfrm>
          <a:off x="0" y="424978"/>
          <a:ext cx="12082644"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3624" tIns="20320" rIns="113792" bIns="20320" numCol="1" spcCol="1270" anchor="t" anchorCtr="0">
          <a:noAutofit/>
        </a:bodyPr>
        <a:lstStyle/>
        <a:p>
          <a:pPr marL="171450" lvl="1" indent="-171450" algn="just" defTabSz="711200">
            <a:lnSpc>
              <a:spcPct val="90000"/>
            </a:lnSpc>
            <a:spcBef>
              <a:spcPct val="0"/>
            </a:spcBef>
            <a:spcAft>
              <a:spcPct val="20000"/>
            </a:spcAft>
            <a:buClr>
              <a:schemeClr val="accent1"/>
            </a:buClr>
            <a:buSzPct val="90000"/>
            <a:buChar char="•"/>
          </a:pPr>
          <a:r>
            <a:rPr lang="en-GB" sz="1600" kern="1200">
              <a:effectLst/>
              <a:latin typeface="+mj-lt"/>
              <a:ea typeface="Calibri" panose="020F0502020204030204" pitchFamily="34" charset="0"/>
              <a:cs typeface="Calibri" panose="020F0502020204030204" pitchFamily="34" charset="0"/>
            </a:rPr>
            <a:t>Les VA doivent être effectuées pour chaque décès signalé à distance par l'une ou l'autre des méthodes de mortalité à distance (méthode du réseau de survie ou méthode de l'informateur).</a:t>
          </a:r>
          <a:endParaRPr lang="en-GB" sz="1600" kern="1200">
            <a:latin typeface="+mj-lt"/>
          </a:endParaRPr>
        </a:p>
        <a:p>
          <a:pPr marL="171450" lvl="1" indent="-171450" algn="just" defTabSz="711200">
            <a:lnSpc>
              <a:spcPct val="90000"/>
            </a:lnSpc>
            <a:spcBef>
              <a:spcPct val="0"/>
            </a:spcBef>
            <a:spcAft>
              <a:spcPct val="20000"/>
            </a:spcAft>
            <a:buClr>
              <a:schemeClr val="accent1"/>
            </a:buClr>
            <a:buSzPct val="90000"/>
            <a:buChar char="•"/>
          </a:pPr>
          <a:r>
            <a:rPr lang="en-GB" sz="1600" kern="1200">
              <a:effectLst/>
              <a:latin typeface="+mj-lt"/>
              <a:ea typeface="Calibri" panose="020F0502020204030204" pitchFamily="34" charset="0"/>
              <a:cs typeface="Calibri" panose="020F0502020204030204" pitchFamily="34" charset="0"/>
            </a:rPr>
            <a:t>Le superviseur (Christina) fournit à la liste des informations sur les ménages de personnes récemment décédées à visiter pour la planification et la réalisation des entretiens avec les VA. </a:t>
          </a:r>
        </a:p>
        <a:p>
          <a:pPr marL="171450" lvl="1" indent="-171450" algn="just" defTabSz="711200">
            <a:lnSpc>
              <a:spcPct val="90000"/>
            </a:lnSpc>
            <a:spcBef>
              <a:spcPct val="0"/>
            </a:spcBef>
            <a:spcAft>
              <a:spcPct val="20000"/>
            </a:spcAft>
            <a:buClr>
              <a:schemeClr val="accent1"/>
            </a:buClr>
            <a:buSzPct val="90000"/>
            <a:buChar char="•"/>
          </a:pPr>
          <a:r>
            <a:rPr lang="en-GB" sz="1600" kern="1200">
              <a:effectLst/>
              <a:latin typeface="+mj-lt"/>
              <a:ea typeface="Calibri" panose="020F0502020204030204" pitchFamily="34" charset="0"/>
              <a:cs typeface="Calibri" panose="020F0502020204030204" pitchFamily="34" charset="0"/>
            </a:rPr>
            <a:t>La période entre le décès et l'interview de l'AV doit être suffisamment longue pour laisser le temps de faire son deuil, et suffisamment courte pour que les personnes interrogées puissent se souvenir des détails des circonstances ayant conduit au décès.</a:t>
          </a:r>
        </a:p>
        <a:p>
          <a:pPr marL="171450" lvl="1" indent="-171450" algn="just" defTabSz="711200">
            <a:lnSpc>
              <a:spcPct val="90000"/>
            </a:lnSpc>
            <a:spcBef>
              <a:spcPct val="0"/>
            </a:spcBef>
            <a:spcAft>
              <a:spcPct val="20000"/>
            </a:spcAft>
            <a:buClr>
              <a:schemeClr val="accent1"/>
            </a:buClr>
            <a:buSzPct val="90000"/>
            <a:buChar char="•"/>
          </a:pPr>
          <a:r>
            <a:rPr lang="en-GB" sz="1600" b="1" kern="1200">
              <a:effectLst/>
              <a:latin typeface="+mj-lt"/>
              <a:ea typeface="Calibri" panose="020F0502020204030204" pitchFamily="34" charset="0"/>
              <a:cs typeface="Calibri" panose="020F0502020204030204" pitchFamily="34" charset="0"/>
            </a:rPr>
            <a:t>Recommandation : Les entretiens avec les VA devraient être réalisés dans un délai de 4 semaines à 12 mois après un décès. </a:t>
          </a:r>
        </a:p>
      </dsp:txBody>
      <dsp:txXfrm>
        <a:off x="0" y="424978"/>
        <a:ext cx="12082644" cy="1738800"/>
      </dsp:txXfrm>
    </dsp:sp>
    <dsp:sp modelId="{E8DB7543-BABD-4A39-9AAD-218F4038CCB8}">
      <dsp:nvSpPr>
        <dsp:cNvPr id="0" name=""/>
        <dsp:cNvSpPr/>
      </dsp:nvSpPr>
      <dsp:spPr>
        <a:xfrm>
          <a:off x="0" y="2163778"/>
          <a:ext cx="12082644" cy="405404"/>
        </a:xfrm>
        <a:prstGeom prst="roundRect">
          <a:avLst/>
        </a:prstGeom>
        <a:solidFill>
          <a:schemeClr val="accent5">
            <a:hueOff val="4399846"/>
            <a:satOff val="918"/>
            <a:lumOff val="46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a:effectLst/>
              <a:latin typeface="+mn-lt"/>
              <a:ea typeface="Calibri" panose="020F0502020204030204" pitchFamily="34" charset="0"/>
              <a:cs typeface="Calibri" panose="020F0502020204030204" pitchFamily="34" charset="0"/>
            </a:rPr>
            <a:t>Étape 2 : Préparez et disposez de tous les équipements et matériels nécessaires pour mener les entretiens VA (ODK, Manuel VA, etc.).</a:t>
          </a:r>
          <a:endParaRPr lang="en-GB" sz="1600" kern="1200">
            <a:latin typeface="+mn-lt"/>
          </a:endParaRPr>
        </a:p>
      </dsp:txBody>
      <dsp:txXfrm>
        <a:off x="19790" y="2183568"/>
        <a:ext cx="12043064" cy="365824"/>
      </dsp:txXfrm>
    </dsp:sp>
    <dsp:sp modelId="{2D5487FB-9069-4106-B2A4-32E21060A051}">
      <dsp:nvSpPr>
        <dsp:cNvPr id="0" name=""/>
        <dsp:cNvSpPr/>
      </dsp:nvSpPr>
      <dsp:spPr>
        <a:xfrm>
          <a:off x="0" y="2629663"/>
          <a:ext cx="12082644" cy="405404"/>
        </a:xfrm>
        <a:prstGeom prst="roundRect">
          <a:avLst/>
        </a:prstGeom>
        <a:solidFill>
          <a:schemeClr val="accent5">
            <a:hueOff val="8799693"/>
            <a:satOff val="1835"/>
            <a:lumOff val="92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GB" sz="1600" b="1" kern="1200">
              <a:effectLst/>
              <a:latin typeface="+mn-lt"/>
              <a:ea typeface="Calibri" panose="020F0502020204030204" pitchFamily="34" charset="0"/>
              <a:cs typeface="Calibri" panose="020F0502020204030204" pitchFamily="34" charset="0"/>
            </a:rPr>
            <a:t>Étape 3 : Prenez contact avec le ménage - saluez les membres du ménage et demandez à parler avec le chef de famille.</a:t>
          </a:r>
          <a:endParaRPr lang="en-GB" sz="1600" kern="1200">
            <a:latin typeface="+mn-lt"/>
          </a:endParaRPr>
        </a:p>
      </dsp:txBody>
      <dsp:txXfrm>
        <a:off x="19790" y="2649453"/>
        <a:ext cx="12043064" cy="365824"/>
      </dsp:txXfrm>
    </dsp:sp>
    <dsp:sp modelId="{9F0E50B1-88F2-455B-9E1D-3E7725D6E2F0}">
      <dsp:nvSpPr>
        <dsp:cNvPr id="0" name=""/>
        <dsp:cNvSpPr/>
      </dsp:nvSpPr>
      <dsp:spPr>
        <a:xfrm>
          <a:off x="0" y="3035068"/>
          <a:ext cx="12082644" cy="156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3624" tIns="20320" rIns="113792" bIns="20320" numCol="1" spcCol="1270" anchor="t" anchorCtr="0">
          <a:noAutofit/>
        </a:bodyPr>
        <a:lstStyle/>
        <a:p>
          <a:pPr marL="171450" lvl="1" indent="-171450" algn="just" defTabSz="711200">
            <a:lnSpc>
              <a:spcPct val="90000"/>
            </a:lnSpc>
            <a:spcBef>
              <a:spcPct val="0"/>
            </a:spcBef>
            <a:spcAft>
              <a:spcPct val="20000"/>
            </a:spcAft>
            <a:buClr>
              <a:schemeClr val="accent1"/>
            </a:buClr>
            <a:buSzPct val="90000"/>
            <a:buChar char="•"/>
          </a:pPr>
          <a:r>
            <a:rPr lang="en-GB" sz="1600" kern="1200">
              <a:effectLst/>
              <a:latin typeface="+mj-lt"/>
              <a:ea typeface="Calibri" panose="020F0502020204030204" pitchFamily="34" charset="0"/>
              <a:cs typeface="Calibri" panose="020F0502020204030204" pitchFamily="34" charset="0"/>
            </a:rPr>
            <a:t>Le contact préalable et la prise de rendez-vous avec le VA peuvent être possibles directement par l'enquêteur du VA, ou par l'intermédiaire d'un informateur clé local/un représentant de la communauté.</a:t>
          </a:r>
          <a:endParaRPr lang="en-GB" sz="1600" kern="1200">
            <a:latin typeface="+mj-lt"/>
          </a:endParaRPr>
        </a:p>
        <a:p>
          <a:pPr marL="342900" lvl="2" indent="-171450" algn="just" defTabSz="711200">
            <a:lnSpc>
              <a:spcPct val="90000"/>
            </a:lnSpc>
            <a:spcBef>
              <a:spcPct val="0"/>
            </a:spcBef>
            <a:spcAft>
              <a:spcPct val="20000"/>
            </a:spcAft>
            <a:buClr>
              <a:schemeClr val="accent1"/>
            </a:buClr>
            <a:buSzPct val="90000"/>
            <a:buChar char="•"/>
          </a:pPr>
          <a:r>
            <a:rPr lang="en-GB" sz="1600" kern="1200">
              <a:latin typeface="+mj-lt"/>
              <a:ea typeface="Calibri" panose="020F0502020204030204" pitchFamily="34" charset="0"/>
              <a:cs typeface="Calibri" panose="020F0502020204030204" pitchFamily="34" charset="0"/>
            </a:rPr>
            <a:t>Peut être utilisé pour sensibiliser les familles endeuillées au processus de VA.</a:t>
          </a:r>
        </a:p>
        <a:p>
          <a:pPr marL="342900" lvl="2" indent="-171450" algn="just" defTabSz="711200">
            <a:lnSpc>
              <a:spcPct val="90000"/>
            </a:lnSpc>
            <a:spcBef>
              <a:spcPct val="0"/>
            </a:spcBef>
            <a:spcAft>
              <a:spcPct val="20000"/>
            </a:spcAft>
            <a:buClr>
              <a:schemeClr val="accent1"/>
            </a:buClr>
            <a:buSzPct val="90000"/>
            <a:buChar char="•"/>
          </a:pPr>
          <a:r>
            <a:rPr lang="en-GB" sz="1600" kern="1200">
              <a:latin typeface="+mj-lt"/>
              <a:ea typeface="Calibri" panose="020F0502020204030204" pitchFamily="34" charset="0"/>
              <a:cs typeface="Calibri" panose="020F0502020204030204" pitchFamily="34" charset="0"/>
            </a:rPr>
            <a:t>Permet aux répondants d'être mieux préparés émotionnellement à l'entretien de VA.</a:t>
          </a:r>
        </a:p>
        <a:p>
          <a:pPr marL="342900" lvl="2" indent="-171450" algn="just" defTabSz="711200">
            <a:lnSpc>
              <a:spcPct val="90000"/>
            </a:lnSpc>
            <a:spcBef>
              <a:spcPct val="0"/>
            </a:spcBef>
            <a:spcAft>
              <a:spcPct val="20000"/>
            </a:spcAft>
            <a:buClr>
              <a:schemeClr val="accent1"/>
            </a:buClr>
            <a:buSzPct val="90000"/>
            <a:buChar char="•"/>
          </a:pPr>
          <a:r>
            <a:rPr lang="en-GB" sz="1600" kern="1200">
              <a:latin typeface="+mj-lt"/>
              <a:ea typeface="Calibri" panose="020F0502020204030204" pitchFamily="34" charset="0"/>
              <a:cs typeface="Calibri" panose="020F0502020204030204" pitchFamily="34" charset="0"/>
            </a:rPr>
            <a:t>Transmettre les condoléances conformément aux pratiques socioculturelles locales.</a:t>
          </a:r>
        </a:p>
        <a:p>
          <a:pPr marL="171450" lvl="1" indent="-171450" algn="just" defTabSz="711200">
            <a:lnSpc>
              <a:spcPct val="90000"/>
            </a:lnSpc>
            <a:spcBef>
              <a:spcPct val="0"/>
            </a:spcBef>
            <a:spcAft>
              <a:spcPct val="20000"/>
            </a:spcAft>
            <a:buClr>
              <a:schemeClr val="accent1"/>
            </a:buClr>
            <a:buSzPct val="90000"/>
            <a:buChar char="•"/>
          </a:pPr>
          <a:r>
            <a:rPr lang="en-GB" sz="1600" kern="1200">
              <a:latin typeface="+mj-lt"/>
              <a:ea typeface="Calibri" panose="020F0502020204030204" pitchFamily="34" charset="0"/>
              <a:cs typeface="Calibri" panose="020F0502020204030204" pitchFamily="34" charset="0"/>
            </a:rPr>
            <a:t>Trouvez et fixez un moment qui convient à la personne interrogée. </a:t>
          </a:r>
        </a:p>
      </dsp:txBody>
      <dsp:txXfrm>
        <a:off x="0" y="3035068"/>
        <a:ext cx="12082644" cy="1564920"/>
      </dsp:txXfrm>
    </dsp:sp>
    <dsp:sp modelId="{D3976FC2-79C4-46EA-996D-DC526526992F}">
      <dsp:nvSpPr>
        <dsp:cNvPr id="0" name=""/>
        <dsp:cNvSpPr/>
      </dsp:nvSpPr>
      <dsp:spPr>
        <a:xfrm>
          <a:off x="0" y="4599989"/>
          <a:ext cx="12082644" cy="405404"/>
        </a:xfrm>
        <a:prstGeom prst="roundRect">
          <a:avLst/>
        </a:prstGeom>
        <a:solidFill>
          <a:schemeClr val="accent5">
            <a:hueOff val="13199539"/>
            <a:satOff val="2753"/>
            <a:lumOff val="1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a:effectLst/>
              <a:latin typeface="+mn-lt"/>
              <a:ea typeface="Calibri" panose="020F0502020204030204" pitchFamily="34" charset="0"/>
              <a:cs typeface="Calibri" panose="020F0502020204030204" pitchFamily="34" charset="0"/>
            </a:rPr>
            <a:t>Étape 4 : Identifier un répondant approprié.</a:t>
          </a:r>
        </a:p>
      </dsp:txBody>
      <dsp:txXfrm>
        <a:off x="19790" y="4619779"/>
        <a:ext cx="12043064" cy="365824"/>
      </dsp:txXfrm>
    </dsp:sp>
    <dsp:sp modelId="{727968F5-C6C8-4197-A4F9-C19DD1C64F0D}">
      <dsp:nvSpPr>
        <dsp:cNvPr id="0" name=""/>
        <dsp:cNvSpPr/>
      </dsp:nvSpPr>
      <dsp:spPr>
        <a:xfrm>
          <a:off x="0" y="5005394"/>
          <a:ext cx="12082644"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3624" tIns="20320" rIns="113792" bIns="20320" numCol="1" spcCol="1270" anchor="t" anchorCtr="0">
          <a:noAutofit/>
        </a:bodyPr>
        <a:lstStyle/>
        <a:p>
          <a:pPr marL="171450" lvl="1" indent="-171450" algn="just" defTabSz="711200">
            <a:lnSpc>
              <a:spcPct val="90000"/>
            </a:lnSpc>
            <a:spcBef>
              <a:spcPct val="0"/>
            </a:spcBef>
            <a:spcAft>
              <a:spcPct val="20000"/>
            </a:spcAft>
            <a:buClr>
              <a:schemeClr val="accent1"/>
            </a:buClr>
            <a:buSzPct val="90000"/>
            <a:buChar char="•"/>
          </a:pPr>
          <a:r>
            <a:rPr lang="pt-PT" sz="1600" kern="1200">
              <a:solidFill>
                <a:schemeClr val="tx1"/>
              </a:solidFill>
              <a:latin typeface="Calibri Light" panose="020F0302020204030204"/>
              <a:ea typeface="+mn-ea"/>
              <a:cs typeface="+mn-cs"/>
            </a:rPr>
            <a:t>Répondant - principale personne qui fournira des informations sur la personne décédée ; le principal soignant qui était avec la personne décédée pendant la période précédant le décès.</a:t>
          </a:r>
          <a:endParaRPr lang="en-GB" sz="1600" kern="1200">
            <a:solidFill>
              <a:schemeClr val="tx1"/>
            </a:solidFill>
            <a:latin typeface="+mj-lt"/>
          </a:endParaRPr>
        </a:p>
        <a:p>
          <a:pPr marL="171450" lvl="1" indent="-171450" algn="just" defTabSz="711200">
            <a:lnSpc>
              <a:spcPct val="90000"/>
            </a:lnSpc>
            <a:spcBef>
              <a:spcPct val="0"/>
            </a:spcBef>
            <a:spcAft>
              <a:spcPct val="20000"/>
            </a:spcAft>
            <a:buClr>
              <a:schemeClr val="accent1"/>
            </a:buClr>
            <a:buSzPct val="90000"/>
            <a:buChar char="•"/>
          </a:pPr>
          <a:r>
            <a:rPr lang="pt-PT" sz="1600" kern="1200">
              <a:solidFill>
                <a:schemeClr val="tx1"/>
              </a:solidFill>
              <a:latin typeface="Calibri Light" panose="020F0302020204030204"/>
              <a:ea typeface="+mn-ea"/>
              <a:cs typeface="+mn-cs"/>
            </a:rPr>
            <a:t>Le répondant principal peut demander l'aide d'autres membres du ménage qui pourraient avoir plus d'informations pour répondre à certaines questions.</a:t>
          </a:r>
          <a:endParaRPr lang="en-GB" sz="1600" kern="1200">
            <a:solidFill>
              <a:schemeClr val="tx1"/>
            </a:solidFill>
            <a:latin typeface="Calibri Light" panose="020F0302020204030204"/>
            <a:ea typeface="+mn-ea"/>
            <a:cs typeface="+mn-cs"/>
          </a:endParaRPr>
        </a:p>
        <a:p>
          <a:pPr marL="171450" lvl="1" indent="-171450" algn="just" defTabSz="711200">
            <a:lnSpc>
              <a:spcPct val="90000"/>
            </a:lnSpc>
            <a:spcBef>
              <a:spcPct val="0"/>
            </a:spcBef>
            <a:spcAft>
              <a:spcPct val="20000"/>
            </a:spcAft>
            <a:buClr>
              <a:schemeClr val="accent1"/>
            </a:buClr>
            <a:buSzPct val="90000"/>
            <a:buChar char="•"/>
          </a:pPr>
          <a:r>
            <a:rPr lang="en-GB" sz="1600" kern="1200">
              <a:solidFill>
                <a:schemeClr val="tx1"/>
              </a:solidFill>
              <a:latin typeface="Calibri Light" panose="020F0302020204030204"/>
              <a:ea typeface="+mn-ea"/>
              <a:cs typeface="+mn-cs"/>
            </a:rPr>
            <a:t>Idéalement, il devrait y avoir un seul répondant principal et pas de répondants multiples fournissant des informations contradictoires pour la ou les mêmes questions. Les réponses de groupe sont une caractéristique naturelle de la vie communautaire et sont inévitables dans certains contextes. Une flexibilité raisonnable doit être appliquée dans de telles situations.</a:t>
          </a:r>
        </a:p>
      </dsp:txBody>
      <dsp:txXfrm>
        <a:off x="0" y="5005394"/>
        <a:ext cx="12082644" cy="1738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3496E-E83E-46E3-BE0B-7E22F03531AA}">
      <dsp:nvSpPr>
        <dsp:cNvPr id="0" name=""/>
        <dsp:cNvSpPr/>
      </dsp:nvSpPr>
      <dsp:spPr>
        <a:xfrm>
          <a:off x="0" y="4698"/>
          <a:ext cx="11873137" cy="383131"/>
        </a:xfrm>
        <a:prstGeom prst="round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a:t>Étape 5 : Gagner la confiance et la coopération de la personne interrogée.</a:t>
          </a:r>
          <a:endParaRPr lang="en-GB" sz="1600" kern="1200">
            <a:latin typeface="+mn-lt"/>
          </a:endParaRPr>
        </a:p>
      </dsp:txBody>
      <dsp:txXfrm>
        <a:off x="18703" y="23401"/>
        <a:ext cx="11835731" cy="345725"/>
      </dsp:txXfrm>
    </dsp:sp>
    <dsp:sp modelId="{D3B4E6DE-D298-473F-A6CD-0E70CB3767F6}">
      <dsp:nvSpPr>
        <dsp:cNvPr id="0" name=""/>
        <dsp:cNvSpPr/>
      </dsp:nvSpPr>
      <dsp:spPr>
        <a:xfrm>
          <a:off x="0" y="387830"/>
          <a:ext cx="11873137" cy="213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972" tIns="17780" rIns="99568" bIns="17780" numCol="1" spcCol="1270" anchor="t" anchorCtr="0">
          <a:noAutofit/>
        </a:bodyPr>
        <a:lstStyle/>
        <a:p>
          <a:pPr marL="114300" lvl="1" indent="-114300" algn="just" defTabSz="622300">
            <a:lnSpc>
              <a:spcPct val="90000"/>
            </a:lnSpc>
            <a:spcBef>
              <a:spcPct val="0"/>
            </a:spcBef>
            <a:spcAft>
              <a:spcPct val="20000"/>
            </a:spcAft>
            <a:buClr>
              <a:schemeClr val="accent1"/>
            </a:buClr>
            <a:buSzPct val="90000"/>
            <a:buChar char="•"/>
          </a:pPr>
          <a:r>
            <a:rPr lang="en-GB" sz="1400" kern="1200">
              <a:latin typeface="+mj-lt"/>
            </a:rPr>
            <a:t>Se comporter de manière professionnelle, sensible et amicale. </a:t>
          </a:r>
        </a:p>
      </dsp:txBody>
      <dsp:txXfrm>
        <a:off x="0" y="387830"/>
        <a:ext cx="11873137" cy="213038"/>
      </dsp:txXfrm>
    </dsp:sp>
    <dsp:sp modelId="{E8DB7543-BABD-4A39-9AAD-218F4038CCB8}">
      <dsp:nvSpPr>
        <dsp:cNvPr id="0" name=""/>
        <dsp:cNvSpPr/>
      </dsp:nvSpPr>
      <dsp:spPr>
        <a:xfrm>
          <a:off x="0" y="600868"/>
          <a:ext cx="11873137" cy="383131"/>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kern="1200"/>
            <a:t>Étape 6 : Informer l'enquêté de l'objectif et du processus de l'AV et obtenir son consentement éclairé.</a:t>
          </a:r>
          <a:endParaRPr lang="en-GB" sz="1600" kern="1200">
            <a:latin typeface="+mn-lt"/>
          </a:endParaRPr>
        </a:p>
      </dsp:txBody>
      <dsp:txXfrm>
        <a:off x="18703" y="619571"/>
        <a:ext cx="11835731" cy="345725"/>
      </dsp:txXfrm>
    </dsp:sp>
    <dsp:sp modelId="{CF2EBCB7-4D05-40B4-8B85-53C3CB9C5DAE}">
      <dsp:nvSpPr>
        <dsp:cNvPr id="0" name=""/>
        <dsp:cNvSpPr/>
      </dsp:nvSpPr>
      <dsp:spPr>
        <a:xfrm>
          <a:off x="0" y="984000"/>
          <a:ext cx="11873137" cy="3795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972" tIns="17780" rIns="99568" bIns="17780" numCol="1" spcCol="1270" anchor="t" anchorCtr="0">
          <a:noAutofit/>
        </a:bodyPr>
        <a:lstStyle/>
        <a:p>
          <a:pPr marL="171450" lvl="1" indent="-171450" algn="just" defTabSz="75565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mn-ea"/>
              <a:cs typeface="+mn-cs"/>
            </a:rPr>
            <a:t>La participation volontaire est au cœur du processus de l'AV. L'enquêteur de l'AV invite les répondants potentiels à un entretien, qui ont le droit individuel de décider de participer ou non, et de retirer leur consentement pendant l'entretien.</a:t>
          </a:r>
        </a:p>
        <a:p>
          <a:pPr marL="171450" lvl="1" indent="-171450" algn="just" defTabSz="755650">
            <a:lnSpc>
              <a:spcPct val="90000"/>
            </a:lnSpc>
            <a:spcBef>
              <a:spcPct val="0"/>
            </a:spcBef>
            <a:spcAft>
              <a:spcPct val="20000"/>
            </a:spcAft>
            <a:buClr>
              <a:schemeClr val="accent1"/>
            </a:buClr>
            <a:buSzPct val="90000"/>
            <a:buChar char="•"/>
          </a:pPr>
          <a:r>
            <a:rPr lang="en-GB" sz="1400" kern="1200">
              <a:latin typeface="+mj-lt"/>
            </a:rPr>
            <a:t>Dans le cadre du processus de consentement éclairé, le répondant doit être clairement informé :</a:t>
          </a:r>
          <a:endParaRPr lang="en-GB" sz="1400" kern="1200">
            <a:solidFill>
              <a:prstClr val="black">
                <a:hueOff val="0"/>
                <a:satOff val="0"/>
                <a:lumOff val="0"/>
                <a:alphaOff val="0"/>
              </a:prstClr>
            </a:solidFill>
            <a:latin typeface="+mj-lt"/>
            <a:ea typeface="+mn-ea"/>
            <a:cs typeface="+mn-cs"/>
          </a:endParaRPr>
        </a:p>
        <a:p>
          <a:pPr marL="228600" lvl="2" indent="-114300" algn="just" defTabSz="62230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Calibri" panose="020F0502020204030204" pitchFamily="34" charset="0"/>
              <a:cs typeface="Calibri" panose="020F0502020204030204" pitchFamily="34" charset="0"/>
            </a:rPr>
            <a:t>Intention, but et portée du contenu de l'entretien VA.</a:t>
          </a:r>
        </a:p>
        <a:p>
          <a:pPr marL="228600" lvl="2" indent="-114300" algn="just" defTabSz="62230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Calibri" panose="020F0502020204030204" pitchFamily="34" charset="0"/>
              <a:cs typeface="Calibri" panose="020F0502020204030204" pitchFamily="34" charset="0"/>
            </a:rPr>
            <a:t>Durée estimée de l'entretien VA.</a:t>
          </a:r>
        </a:p>
        <a:p>
          <a:pPr marL="228600" lvl="2" indent="-114300" algn="just" defTabSz="62230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Calibri" panose="020F0502020204030204" pitchFamily="34" charset="0"/>
              <a:cs typeface="Calibri" panose="020F0502020204030204" pitchFamily="34" charset="0"/>
            </a:rPr>
            <a:t>Possibilité de ressentir un malaise en parlant de mauvaises expériences et droit d'arrêter, de retirer son consentement et de quitter l'entretien à tout moment du processus.</a:t>
          </a:r>
        </a:p>
        <a:p>
          <a:pPr marL="228600" lvl="2" indent="-114300" algn="just" defTabSz="62230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Calibri" panose="020F0502020204030204" pitchFamily="34" charset="0"/>
              <a:cs typeface="Calibri" panose="020F0502020204030204" pitchFamily="34" charset="0"/>
            </a:rPr>
            <a:t>La stricte confidentialité de toutes les informations partagées.</a:t>
          </a:r>
        </a:p>
        <a:p>
          <a:pPr marL="228600" lvl="2" indent="-114300" algn="just" defTabSz="62230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Calibri" panose="020F0502020204030204" pitchFamily="34" charset="0"/>
              <a:cs typeface="Calibri" panose="020F0502020204030204" pitchFamily="34" charset="0"/>
            </a:rPr>
            <a:t>L'absence de bénéfices personnels directs de la participation. Cependant, l'AV contribue à améliorer l'identification et la mesure des causes de décès évitables et traitables au niveau de la population, ce qui aide les gouvernements et les prestataires de soins de santé à prendre soin des gens.</a:t>
          </a:r>
        </a:p>
        <a:p>
          <a:pPr marL="228600" lvl="2" indent="-114300" algn="just" defTabSz="62230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Calibri" panose="020F0502020204030204" pitchFamily="34" charset="0"/>
              <a:cs typeface="Calibri" panose="020F0502020204030204" pitchFamily="34" charset="0"/>
            </a:rPr>
            <a:t>Les risques potentiels (par exemple, la détresse émotionnelle et la stigmatisation) de la participation à une interview VA.</a:t>
          </a:r>
        </a:p>
        <a:p>
          <a:pPr marL="228600" lvl="2" indent="-114300" algn="just" defTabSz="62230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Calibri" panose="020F0502020204030204" pitchFamily="34" charset="0"/>
              <a:cs typeface="Calibri" panose="020F0502020204030204" pitchFamily="34" charset="0"/>
            </a:rPr>
            <a:t>Si et comment les résultats seront partagés avec les répondants et la communauté, comme l'exige le pays.</a:t>
          </a:r>
        </a:p>
        <a:p>
          <a:pPr marL="228600" lvl="2" indent="-114300" algn="just" defTabSz="62230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Calibri" panose="020F0502020204030204" pitchFamily="34" charset="0"/>
              <a:cs typeface="Calibri" panose="020F0502020204030204" pitchFamily="34" charset="0"/>
            </a:rPr>
            <a:t>Tout service de conseil disponible pour les répondants et leurs familles.</a:t>
          </a:r>
        </a:p>
        <a:p>
          <a:pPr marL="228600" lvl="2" indent="-114300" algn="just" defTabSz="62230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Calibri" panose="020F0502020204030204" pitchFamily="34" charset="0"/>
              <a:cs typeface="Calibri" panose="020F0502020204030204" pitchFamily="34" charset="0"/>
            </a:rPr>
            <a:t>Contacts pour plus d'informations au cas où le répondant aurait des questions plus tard.</a:t>
          </a:r>
        </a:p>
        <a:p>
          <a:pPr marL="171450" lvl="1" indent="-171450" algn="just" defTabSz="75565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mn-ea"/>
              <a:cs typeface="+mn-cs"/>
            </a:rPr>
            <a:t>Le consentement éclairé doit être donné avant de commencer l'entretien de l'AV ; conformément à la mise en œuvre locale de l'AV - obtenir le consentement oral ou écrit du ou des répondants pour la participation à l'AV.</a:t>
          </a:r>
        </a:p>
        <a:p>
          <a:pPr marL="171450" lvl="1" indent="-171450" algn="just" defTabSz="755650">
            <a:lnSpc>
              <a:spcPct val="90000"/>
            </a:lnSpc>
            <a:spcBef>
              <a:spcPct val="0"/>
            </a:spcBef>
            <a:spcAft>
              <a:spcPct val="20000"/>
            </a:spcAft>
            <a:buClr>
              <a:schemeClr val="accent1"/>
            </a:buClr>
            <a:buSzPct val="90000"/>
            <a:buChar char="•"/>
          </a:pPr>
          <a:r>
            <a:rPr lang="en-GB" sz="1400" kern="1200">
              <a:solidFill>
                <a:prstClr val="black">
                  <a:hueOff val="0"/>
                  <a:satOff val="0"/>
                  <a:lumOff val="0"/>
                  <a:alphaOff val="0"/>
                </a:prstClr>
              </a:solidFill>
              <a:latin typeface="+mj-lt"/>
              <a:ea typeface="+mn-ea"/>
              <a:cs typeface="+mn-cs"/>
            </a:rPr>
            <a:t>La collecte électronique de données sur l'AV permet d'enregistrer le consentement oral de l'enquêté, en cochant un "oui" ou un "non" sur la tablette/le smartphone. </a:t>
          </a:r>
        </a:p>
      </dsp:txBody>
      <dsp:txXfrm>
        <a:off x="0" y="984000"/>
        <a:ext cx="11873137" cy="3795952"/>
      </dsp:txXfrm>
    </dsp:sp>
    <dsp:sp modelId="{2D5487FB-9069-4106-B2A4-32E21060A051}">
      <dsp:nvSpPr>
        <dsp:cNvPr id="0" name=""/>
        <dsp:cNvSpPr/>
      </dsp:nvSpPr>
      <dsp:spPr>
        <a:xfrm>
          <a:off x="0" y="4779952"/>
          <a:ext cx="11873137" cy="383131"/>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GB" sz="1600" b="1" kern="1200"/>
            <a:t>Étape 7 : Fixer l'entretien avec le VA.</a:t>
          </a:r>
          <a:endParaRPr lang="en-GB" sz="1600" kern="1200">
            <a:latin typeface="+mn-lt"/>
          </a:endParaRPr>
        </a:p>
      </dsp:txBody>
      <dsp:txXfrm>
        <a:off x="18703" y="4798655"/>
        <a:ext cx="11835731" cy="345725"/>
      </dsp:txXfrm>
    </dsp:sp>
    <dsp:sp modelId="{9F0E50B1-88F2-455B-9E1D-3E7725D6E2F0}">
      <dsp:nvSpPr>
        <dsp:cNvPr id="0" name=""/>
        <dsp:cNvSpPr/>
      </dsp:nvSpPr>
      <dsp:spPr>
        <a:xfrm>
          <a:off x="0" y="5163084"/>
          <a:ext cx="11873137" cy="1433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972" tIns="17780" rIns="99568" bIns="17780" numCol="1" spcCol="1270" anchor="t" anchorCtr="0">
          <a:noAutofit/>
        </a:bodyPr>
        <a:lstStyle/>
        <a:p>
          <a:pPr marL="114300" lvl="1" indent="-114300" algn="just" defTabSz="622300">
            <a:lnSpc>
              <a:spcPct val="90000"/>
            </a:lnSpc>
            <a:spcBef>
              <a:spcPct val="0"/>
            </a:spcBef>
            <a:spcAft>
              <a:spcPct val="20000"/>
            </a:spcAft>
            <a:buClr>
              <a:schemeClr val="accent1"/>
            </a:buClr>
            <a:buSzPct val="90000"/>
            <a:buChar char="•"/>
          </a:pPr>
          <a:r>
            <a:rPr lang="en-GB" sz="1400" kern="1200">
              <a:latin typeface="+mj-lt"/>
            </a:rPr>
            <a:t>Les entretiens doivent être menés dans un lieu privé, où l'enquêteur et le(s) répondant(s) identifié(s) peuvent être seuls, et où le(s) répondant(s) se sentent à l'aise pour partager des informations. </a:t>
          </a:r>
        </a:p>
        <a:p>
          <a:pPr marL="114300" lvl="1" indent="-114300" algn="just" defTabSz="622300">
            <a:lnSpc>
              <a:spcPct val="90000"/>
            </a:lnSpc>
            <a:spcBef>
              <a:spcPct val="0"/>
            </a:spcBef>
            <a:spcAft>
              <a:spcPct val="20000"/>
            </a:spcAft>
            <a:buClr>
              <a:schemeClr val="accent1"/>
            </a:buClr>
            <a:buSzPct val="90000"/>
            <a:buChar char="•"/>
          </a:pPr>
          <a:r>
            <a:rPr lang="en-GB" sz="1400" kern="1200">
              <a:latin typeface="+mj-lt"/>
            </a:rPr>
            <a:t>Lorsqu'une intimité totale n'est pas possible, l'enquêteur doit, en consultation avec le répondant principal, essayer de limiter le nombre d'autres personnes présentes. </a:t>
          </a:r>
        </a:p>
        <a:p>
          <a:pPr marL="114300" lvl="1" indent="-114300" algn="just" defTabSz="622300">
            <a:lnSpc>
              <a:spcPct val="90000"/>
            </a:lnSpc>
            <a:spcBef>
              <a:spcPct val="0"/>
            </a:spcBef>
            <a:spcAft>
              <a:spcPct val="20000"/>
            </a:spcAft>
            <a:buClr>
              <a:schemeClr val="accent1"/>
            </a:buClr>
            <a:buSzPct val="90000"/>
            <a:buChar char="•"/>
          </a:pPr>
          <a:r>
            <a:rPr lang="en-GB" sz="1400" kern="1200">
              <a:latin typeface="+mj-lt"/>
              <a:ea typeface="Calibri" panose="020F0502020204030204" pitchFamily="34" charset="0"/>
              <a:cs typeface="Calibri" panose="020F0502020204030204" pitchFamily="34" charset="0"/>
            </a:rPr>
            <a:t>La préférence est de mener l'entretien par téléphone si possible. Pour les cas qui ne peuvent pas du tout être joints par téléphone, un suivi direct dans la communauté peut être effectué. </a:t>
          </a:r>
          <a:endParaRPr lang="en-GB" sz="1400" kern="1200">
            <a:latin typeface="+mj-lt"/>
          </a:endParaRPr>
        </a:p>
        <a:p>
          <a:pPr marL="114300" lvl="1" indent="-114300" algn="just" defTabSz="622300">
            <a:lnSpc>
              <a:spcPct val="90000"/>
            </a:lnSpc>
            <a:spcBef>
              <a:spcPct val="0"/>
            </a:spcBef>
            <a:spcAft>
              <a:spcPct val="20000"/>
            </a:spcAft>
            <a:buChar char="•"/>
          </a:pPr>
          <a:endParaRPr lang="en-GB" sz="1400" kern="1200">
            <a:solidFill>
              <a:schemeClr val="tx1"/>
            </a:solidFill>
            <a:latin typeface="+mj-lt"/>
          </a:endParaRPr>
        </a:p>
      </dsp:txBody>
      <dsp:txXfrm>
        <a:off x="0" y="5163084"/>
        <a:ext cx="11873137" cy="143316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9633E7-2ED2-41A4-A724-FA1D13E66F06}" type="datetimeFigureOut">
              <a:t>2/21/23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Cliquez pour modifier les styles du texte principal</a:t>
            </a:r>
          </a:p>
          <a:p>
            <a:pPr lvl="1"/>
            <a:r>
              <a:rPr lang="en-US"/>
              <a:t>Deuxième niveau</a:t>
            </a:r>
          </a:p>
          <a:p>
            <a:pPr lvl="2"/>
            <a:r>
              <a:rPr lang="en-US"/>
              <a:t>Troisième niveau</a:t>
            </a:r>
          </a:p>
          <a:p>
            <a:pPr lvl="3"/>
            <a:r>
              <a:rPr lang="en-US"/>
              <a:t>Quatrième niveau</a:t>
            </a:r>
          </a:p>
          <a:p>
            <a:pPr lvl="4"/>
            <a:r>
              <a:rPr lang="en-US"/>
              <a:t>Cinquième niveau</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983E7-D28A-4706-8458-A091F9D026DF}" type="slidenum">
              <a:t>‹#›</a:t>
            </a:fld>
            <a:endParaRPr lang="en-US"/>
          </a:p>
        </p:txBody>
      </p:sp>
    </p:spTree>
    <p:extLst>
      <p:ext uri="{BB962C8B-B14F-4D97-AF65-F5344CB8AC3E}">
        <p14:creationId xmlns:p14="http://schemas.microsoft.com/office/powerpoint/2010/main" val="1501790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cphs.berkeley.edu/guide/gdpr.html"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cphs.berkeley.edu/protocol_deviations_noncompliances.pdf"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a:extLst>
              <a:ext uri="{FF2B5EF4-FFF2-40B4-BE49-F238E27FC236}">
                <a16:creationId xmlns:a16="http://schemas.microsoft.com/office/drawing/2014/main" id="{44B6FAAD-B0C2-4316-0EAD-5073831A6CF4}"/>
              </a:ext>
            </a:extLst>
          </p:cNvPr>
          <p:cNvSpPr>
            <a:spLocks noGrp="1" noChangeArrowheads="1"/>
          </p:cNvSpPr>
          <p:nvPr>
            <p:ph type="dt" sz="quarter" idx="1"/>
          </p:nvPr>
        </p:nvSpPr>
        <p:spPr>
          <a:noFill/>
        </p:spPr>
        <p:txBody>
          <a:bodyPr/>
          <a:lstStyle>
            <a:lvl1pPr defTabSz="908050">
              <a:defRPr>
                <a:solidFill>
                  <a:schemeClr val="tx1"/>
                </a:solidFill>
                <a:latin typeface="Arial" panose="020B0604020202020204" pitchFamily="34" charset="0"/>
              </a:defRPr>
            </a:lvl1pPr>
            <a:lvl2pPr marL="736600" indent="-280988" defTabSz="908050">
              <a:defRPr>
                <a:solidFill>
                  <a:schemeClr val="tx1"/>
                </a:solidFill>
                <a:latin typeface="Arial" panose="020B0604020202020204" pitchFamily="34" charset="0"/>
              </a:defRPr>
            </a:lvl2pPr>
            <a:lvl3pPr marL="1131888" indent="-225425" defTabSz="908050">
              <a:defRPr>
                <a:solidFill>
                  <a:schemeClr val="tx1"/>
                </a:solidFill>
                <a:latin typeface="Arial" panose="020B0604020202020204" pitchFamily="34" charset="0"/>
              </a:defRPr>
            </a:lvl3pPr>
            <a:lvl4pPr marL="1585913" indent="-225425" defTabSz="908050">
              <a:defRPr>
                <a:solidFill>
                  <a:schemeClr val="tx1"/>
                </a:solidFill>
                <a:latin typeface="Arial" panose="020B0604020202020204" pitchFamily="34" charset="0"/>
              </a:defRPr>
            </a:lvl4pPr>
            <a:lvl5pPr marL="2038350" indent="-225425" defTabSz="908050">
              <a:defRPr>
                <a:solidFill>
                  <a:schemeClr val="tx1"/>
                </a:solidFill>
                <a:latin typeface="Arial" panose="020B0604020202020204" pitchFamily="34" charset="0"/>
              </a:defRPr>
            </a:lvl5pPr>
            <a:lvl6pPr marL="2495550" indent="-225425" defTabSz="908050" eaLnBrk="0" fontAlgn="base" hangingPunct="0">
              <a:spcBef>
                <a:spcPct val="0"/>
              </a:spcBef>
              <a:spcAft>
                <a:spcPct val="0"/>
              </a:spcAft>
              <a:defRPr>
                <a:solidFill>
                  <a:schemeClr val="tx1"/>
                </a:solidFill>
                <a:latin typeface="Arial" panose="020B0604020202020204" pitchFamily="34" charset="0"/>
              </a:defRPr>
            </a:lvl6pPr>
            <a:lvl7pPr marL="2952750" indent="-225425" defTabSz="908050" eaLnBrk="0" fontAlgn="base" hangingPunct="0">
              <a:spcBef>
                <a:spcPct val="0"/>
              </a:spcBef>
              <a:spcAft>
                <a:spcPct val="0"/>
              </a:spcAft>
              <a:defRPr>
                <a:solidFill>
                  <a:schemeClr val="tx1"/>
                </a:solidFill>
                <a:latin typeface="Arial" panose="020B0604020202020204" pitchFamily="34" charset="0"/>
              </a:defRPr>
            </a:lvl7pPr>
            <a:lvl8pPr marL="3409950" indent="-225425" defTabSz="908050" eaLnBrk="0" fontAlgn="base" hangingPunct="0">
              <a:spcBef>
                <a:spcPct val="0"/>
              </a:spcBef>
              <a:spcAft>
                <a:spcPct val="0"/>
              </a:spcAft>
              <a:defRPr>
                <a:solidFill>
                  <a:schemeClr val="tx1"/>
                </a:solidFill>
                <a:latin typeface="Arial" panose="020B0604020202020204" pitchFamily="34" charset="0"/>
              </a:defRPr>
            </a:lvl8pPr>
            <a:lvl9pPr marL="3867150" indent="-225425" defTabSz="908050" eaLnBrk="0" fontAlgn="base" hangingPunct="0">
              <a:spcBef>
                <a:spcPct val="0"/>
              </a:spcBef>
              <a:spcAft>
                <a:spcPct val="0"/>
              </a:spcAft>
              <a:defRPr>
                <a:solidFill>
                  <a:schemeClr val="tx1"/>
                </a:solidFill>
                <a:latin typeface="Arial" panose="020B0604020202020204" pitchFamily="34" charset="0"/>
              </a:defRPr>
            </a:lvl9pPr>
          </a:lstStyle>
          <a:p>
            <a:fld id="{86F0BC96-13C0-0E40-BD7F-BD22E2923B37}"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6147" name="Rectangle 6">
            <a:extLst>
              <a:ext uri="{FF2B5EF4-FFF2-40B4-BE49-F238E27FC236}">
                <a16:creationId xmlns:a16="http://schemas.microsoft.com/office/drawing/2014/main" id="{0366901D-5EBA-55BC-228F-6004623AA5F5}"/>
              </a:ext>
            </a:extLst>
          </p:cNvPr>
          <p:cNvSpPr>
            <a:spLocks noGrp="1" noChangeArrowheads="1"/>
          </p:cNvSpPr>
          <p:nvPr>
            <p:ph type="ftr" sz="quarter" idx="4"/>
          </p:nvPr>
        </p:nvSpPr>
        <p:spPr>
          <a:noFill/>
        </p:spPr>
        <p:txBody>
          <a:bodyPr/>
          <a:lstStyle>
            <a:lvl1pPr defTabSz="908050">
              <a:defRPr>
                <a:solidFill>
                  <a:schemeClr val="tx1"/>
                </a:solidFill>
                <a:latin typeface="Arial" panose="020B0604020202020204" pitchFamily="34" charset="0"/>
              </a:defRPr>
            </a:lvl1pPr>
            <a:lvl2pPr marL="736600" indent="-280988" defTabSz="908050">
              <a:defRPr>
                <a:solidFill>
                  <a:schemeClr val="tx1"/>
                </a:solidFill>
                <a:latin typeface="Arial" panose="020B0604020202020204" pitchFamily="34" charset="0"/>
              </a:defRPr>
            </a:lvl2pPr>
            <a:lvl3pPr marL="1131888" indent="-225425" defTabSz="908050">
              <a:defRPr>
                <a:solidFill>
                  <a:schemeClr val="tx1"/>
                </a:solidFill>
                <a:latin typeface="Arial" panose="020B0604020202020204" pitchFamily="34" charset="0"/>
              </a:defRPr>
            </a:lvl3pPr>
            <a:lvl4pPr marL="1585913" indent="-225425" defTabSz="908050">
              <a:defRPr>
                <a:solidFill>
                  <a:schemeClr val="tx1"/>
                </a:solidFill>
                <a:latin typeface="Arial" panose="020B0604020202020204" pitchFamily="34" charset="0"/>
              </a:defRPr>
            </a:lvl4pPr>
            <a:lvl5pPr marL="2038350" indent="-225425" defTabSz="908050">
              <a:defRPr>
                <a:solidFill>
                  <a:schemeClr val="tx1"/>
                </a:solidFill>
                <a:latin typeface="Arial" panose="020B0604020202020204" pitchFamily="34" charset="0"/>
              </a:defRPr>
            </a:lvl5pPr>
            <a:lvl6pPr marL="2495550" indent="-225425" defTabSz="908050" eaLnBrk="0" fontAlgn="base" hangingPunct="0">
              <a:spcBef>
                <a:spcPct val="0"/>
              </a:spcBef>
              <a:spcAft>
                <a:spcPct val="0"/>
              </a:spcAft>
              <a:defRPr>
                <a:solidFill>
                  <a:schemeClr val="tx1"/>
                </a:solidFill>
                <a:latin typeface="Arial" panose="020B0604020202020204" pitchFamily="34" charset="0"/>
              </a:defRPr>
            </a:lvl6pPr>
            <a:lvl7pPr marL="2952750" indent="-225425" defTabSz="908050" eaLnBrk="0" fontAlgn="base" hangingPunct="0">
              <a:spcBef>
                <a:spcPct val="0"/>
              </a:spcBef>
              <a:spcAft>
                <a:spcPct val="0"/>
              </a:spcAft>
              <a:defRPr>
                <a:solidFill>
                  <a:schemeClr val="tx1"/>
                </a:solidFill>
                <a:latin typeface="Arial" panose="020B0604020202020204" pitchFamily="34" charset="0"/>
              </a:defRPr>
            </a:lvl7pPr>
            <a:lvl8pPr marL="3409950" indent="-225425" defTabSz="908050" eaLnBrk="0" fontAlgn="base" hangingPunct="0">
              <a:spcBef>
                <a:spcPct val="0"/>
              </a:spcBef>
              <a:spcAft>
                <a:spcPct val="0"/>
              </a:spcAft>
              <a:defRPr>
                <a:solidFill>
                  <a:schemeClr val="tx1"/>
                </a:solidFill>
                <a:latin typeface="Arial" panose="020B0604020202020204" pitchFamily="34" charset="0"/>
              </a:defRPr>
            </a:lvl8pPr>
            <a:lvl9pPr marL="3867150" indent="-225425" defTabSz="90805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6148" name="Rectangle 7">
            <a:extLst>
              <a:ext uri="{FF2B5EF4-FFF2-40B4-BE49-F238E27FC236}">
                <a16:creationId xmlns:a16="http://schemas.microsoft.com/office/drawing/2014/main" id="{CE233878-0439-D5FF-AC57-32B3E903DE25}"/>
              </a:ext>
            </a:extLst>
          </p:cNvPr>
          <p:cNvSpPr>
            <a:spLocks noGrp="1" noChangeArrowheads="1"/>
          </p:cNvSpPr>
          <p:nvPr>
            <p:ph type="sldNum" sz="quarter" idx="5"/>
          </p:nvPr>
        </p:nvSpPr>
        <p:spPr>
          <a:noFill/>
        </p:spPr>
        <p:txBody>
          <a:bodyPr/>
          <a:lstStyle>
            <a:lvl1pPr defTabSz="908050">
              <a:defRPr>
                <a:solidFill>
                  <a:schemeClr val="tx1"/>
                </a:solidFill>
                <a:latin typeface="Arial" panose="020B0604020202020204" pitchFamily="34" charset="0"/>
              </a:defRPr>
            </a:lvl1pPr>
            <a:lvl2pPr marL="736600" indent="-280988" defTabSz="908050">
              <a:defRPr>
                <a:solidFill>
                  <a:schemeClr val="tx1"/>
                </a:solidFill>
                <a:latin typeface="Arial" panose="020B0604020202020204" pitchFamily="34" charset="0"/>
              </a:defRPr>
            </a:lvl2pPr>
            <a:lvl3pPr marL="1131888" indent="-225425" defTabSz="908050">
              <a:defRPr>
                <a:solidFill>
                  <a:schemeClr val="tx1"/>
                </a:solidFill>
                <a:latin typeface="Arial" panose="020B0604020202020204" pitchFamily="34" charset="0"/>
              </a:defRPr>
            </a:lvl3pPr>
            <a:lvl4pPr marL="1585913" indent="-225425" defTabSz="908050">
              <a:defRPr>
                <a:solidFill>
                  <a:schemeClr val="tx1"/>
                </a:solidFill>
                <a:latin typeface="Arial" panose="020B0604020202020204" pitchFamily="34" charset="0"/>
              </a:defRPr>
            </a:lvl4pPr>
            <a:lvl5pPr marL="2038350" indent="-225425" defTabSz="908050">
              <a:defRPr>
                <a:solidFill>
                  <a:schemeClr val="tx1"/>
                </a:solidFill>
                <a:latin typeface="Arial" panose="020B0604020202020204" pitchFamily="34" charset="0"/>
              </a:defRPr>
            </a:lvl5pPr>
            <a:lvl6pPr marL="2495550" indent="-225425" defTabSz="908050" eaLnBrk="0" fontAlgn="base" hangingPunct="0">
              <a:spcBef>
                <a:spcPct val="0"/>
              </a:spcBef>
              <a:spcAft>
                <a:spcPct val="0"/>
              </a:spcAft>
              <a:defRPr>
                <a:solidFill>
                  <a:schemeClr val="tx1"/>
                </a:solidFill>
                <a:latin typeface="Arial" panose="020B0604020202020204" pitchFamily="34" charset="0"/>
              </a:defRPr>
            </a:lvl6pPr>
            <a:lvl7pPr marL="2952750" indent="-225425" defTabSz="908050" eaLnBrk="0" fontAlgn="base" hangingPunct="0">
              <a:spcBef>
                <a:spcPct val="0"/>
              </a:spcBef>
              <a:spcAft>
                <a:spcPct val="0"/>
              </a:spcAft>
              <a:defRPr>
                <a:solidFill>
                  <a:schemeClr val="tx1"/>
                </a:solidFill>
                <a:latin typeface="Arial" panose="020B0604020202020204" pitchFamily="34" charset="0"/>
              </a:defRPr>
            </a:lvl7pPr>
            <a:lvl8pPr marL="3409950" indent="-225425" defTabSz="908050" eaLnBrk="0" fontAlgn="base" hangingPunct="0">
              <a:spcBef>
                <a:spcPct val="0"/>
              </a:spcBef>
              <a:spcAft>
                <a:spcPct val="0"/>
              </a:spcAft>
              <a:defRPr>
                <a:solidFill>
                  <a:schemeClr val="tx1"/>
                </a:solidFill>
                <a:latin typeface="Arial" panose="020B0604020202020204" pitchFamily="34" charset="0"/>
              </a:defRPr>
            </a:lvl8pPr>
            <a:lvl9pPr marL="3867150" indent="-225425" defTabSz="908050" eaLnBrk="0" fontAlgn="base" hangingPunct="0">
              <a:spcBef>
                <a:spcPct val="0"/>
              </a:spcBef>
              <a:spcAft>
                <a:spcPct val="0"/>
              </a:spcAft>
              <a:defRPr>
                <a:solidFill>
                  <a:schemeClr val="tx1"/>
                </a:solidFill>
                <a:latin typeface="Arial" panose="020B0604020202020204" pitchFamily="34" charset="0"/>
              </a:defRPr>
            </a:lvl9pPr>
          </a:lstStyle>
          <a:p>
            <a:fld id="{1199DCE4-87CD-E449-BD0B-7833868C8324}" type="slidenum">
              <a:rPr lang="en-US" altLang="en-US">
                <a:latin typeface="Times New Roman" panose="02020603050405020304" pitchFamily="18" charset="0"/>
              </a:rPr>
              <a:t>20</a:t>
            </a:fld>
            <a:endParaRPr lang="en-US" altLang="en-US">
              <a:latin typeface="Times New Roman" panose="02020603050405020304" pitchFamily="18" charset="0"/>
            </a:endParaRPr>
          </a:p>
        </p:txBody>
      </p:sp>
      <p:sp>
        <p:nvSpPr>
          <p:cNvPr id="6149" name="Rectangle 2">
            <a:extLst>
              <a:ext uri="{FF2B5EF4-FFF2-40B4-BE49-F238E27FC236}">
                <a16:creationId xmlns:a16="http://schemas.microsoft.com/office/drawing/2014/main" id="{C9B68AA3-DA64-F7B9-3036-AAE9CC2CB391}"/>
              </a:ext>
            </a:extLst>
          </p:cNvPr>
          <p:cNvSpPr>
            <a:spLocks noGrp="1" noRot="1" noChangeAspect="1" noChangeArrowheads="1" noTextEdit="1"/>
          </p:cNvSpPr>
          <p:nvPr>
            <p:ph type="sldImg"/>
          </p:nvPr>
        </p:nvSpPr>
        <p:spPr>
          <a:xfrm>
            <a:off x="290513" y="685800"/>
            <a:ext cx="6249987" cy="3516313"/>
          </a:xfrm>
          <a:ln/>
        </p:spPr>
      </p:sp>
      <p:sp>
        <p:nvSpPr>
          <p:cNvPr id="6150" name="Rectangle 3">
            <a:extLst>
              <a:ext uri="{FF2B5EF4-FFF2-40B4-BE49-F238E27FC236}">
                <a16:creationId xmlns:a16="http://schemas.microsoft.com/office/drawing/2014/main" id="{EF4626CC-37DB-2E4F-AEF0-2B594FDD8428}"/>
              </a:ext>
            </a:extLst>
          </p:cNvPr>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3ADE0323-E1C5-A88A-2BAE-E838581BC95F}"/>
              </a:ext>
            </a:extLst>
          </p:cNvPr>
          <p:cNvSpPr>
            <a:spLocks noGrp="1" noRot="1" noChangeAspect="1" noChangeArrowheads="1" noTextEdit="1"/>
          </p:cNvSpPr>
          <p:nvPr>
            <p:ph type="sldImg"/>
          </p:nvPr>
        </p:nvSpPr>
        <p:spPr>
          <a:xfrm>
            <a:off x="290513" y="685800"/>
            <a:ext cx="6249987" cy="3516313"/>
          </a:xfrm>
          <a:ln/>
        </p:spPr>
      </p:sp>
      <p:sp>
        <p:nvSpPr>
          <p:cNvPr id="26627" name="Notes Placeholder 2">
            <a:extLst>
              <a:ext uri="{FF2B5EF4-FFF2-40B4-BE49-F238E27FC236}">
                <a16:creationId xmlns:a16="http://schemas.microsoft.com/office/drawing/2014/main" id="{8C814E85-5335-095D-3B85-AAFB961A9606}"/>
              </a:ext>
            </a:extLst>
          </p:cNvPr>
          <p:cNvSpPr>
            <a:spLocks noGrp="1" noChangeArrowheads="1"/>
          </p:cNvSpPr>
          <p:nvPr>
            <p:ph type="body" idx="1"/>
          </p:nvPr>
        </p:nvSpPr>
        <p:spPr>
          <a:noFill/>
        </p:spPr>
        <p:txBody>
          <a:bodyPr/>
          <a:lstStyle/>
          <a:p>
            <a:r>
              <a:rPr lang="en-US" altLang="en-US"/>
              <a:t>"La bienfaisance. </a:t>
            </a:r>
          </a:p>
          <a:p>
            <a:r>
              <a:rPr lang="en-US" altLang="en-US"/>
              <a:t>Ce principe éthique se reflète dans l'obligation des chercheurs de ne pas nuire. Les risques pour les sujets sont raisonnables par rapport aux bénéfices attendus. En fonction de ce rapport, les risques pour les sujets sont réduits au minimum tandis que les avantages de la recherche sont maximisés. Les documents de consentement utilisés pour les études de recherche comprennent toujours des informations sur les risques et les avantages. Il est très important que les risques ne soient pas sous-estimés et que les avantages ne soient pas surestimés."</a:t>
            </a:r>
            <a:endParaRPr lang="en-US" altLang="en-US" i="1"/>
          </a:p>
        </p:txBody>
      </p:sp>
      <p:sp>
        <p:nvSpPr>
          <p:cNvPr id="26628" name="Date Placeholder 3">
            <a:extLst>
              <a:ext uri="{FF2B5EF4-FFF2-40B4-BE49-F238E27FC236}">
                <a16:creationId xmlns:a16="http://schemas.microsoft.com/office/drawing/2014/main" id="{BFE23086-BE13-5F03-0924-09BD9AA6BC06}"/>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F539F498-00F5-6643-8741-C90389BD39DD}"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26629" name="Footer Placeholder 4">
            <a:extLst>
              <a:ext uri="{FF2B5EF4-FFF2-40B4-BE49-F238E27FC236}">
                <a16:creationId xmlns:a16="http://schemas.microsoft.com/office/drawing/2014/main" id="{66E51F89-5486-D7B1-7F4B-CD817EFC52CF}"/>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26630" name="Slide Number Placeholder 5">
            <a:extLst>
              <a:ext uri="{FF2B5EF4-FFF2-40B4-BE49-F238E27FC236}">
                <a16:creationId xmlns:a16="http://schemas.microsoft.com/office/drawing/2014/main" id="{F96A33AC-33FE-3563-15DB-F34AC416F7DB}"/>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E18B39B6-6488-324E-9653-A752760F0888}" type="slidenum">
              <a:rPr lang="en-US" altLang="en-US">
                <a:latin typeface="Times New Roman" panose="02020603050405020304" pitchFamily="18" charset="0"/>
              </a:rPr>
              <a:t>29</a:t>
            </a:fld>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CF44E284-BF36-F39A-FD5E-354B95B03A6F}"/>
              </a:ext>
            </a:extLst>
          </p:cNvPr>
          <p:cNvSpPr>
            <a:spLocks noGrp="1" noRot="1" noChangeAspect="1" noChangeArrowheads="1" noTextEdit="1"/>
          </p:cNvSpPr>
          <p:nvPr>
            <p:ph type="sldImg"/>
          </p:nvPr>
        </p:nvSpPr>
        <p:spPr>
          <a:xfrm>
            <a:off x="290513" y="685800"/>
            <a:ext cx="6249987" cy="3516313"/>
          </a:xfrm>
          <a:ln/>
        </p:spPr>
      </p:sp>
      <p:sp>
        <p:nvSpPr>
          <p:cNvPr id="28675" name="Notes Placeholder 2">
            <a:extLst>
              <a:ext uri="{FF2B5EF4-FFF2-40B4-BE49-F238E27FC236}">
                <a16:creationId xmlns:a16="http://schemas.microsoft.com/office/drawing/2014/main" id="{5EDAEBA1-33A9-1AFB-4260-E45DA9AB5F4D}"/>
              </a:ext>
            </a:extLst>
          </p:cNvPr>
          <p:cNvSpPr>
            <a:spLocks noGrp="1" noChangeArrowheads="1"/>
          </p:cNvSpPr>
          <p:nvPr>
            <p:ph type="body" idx="1"/>
          </p:nvPr>
        </p:nvSpPr>
        <p:spPr>
          <a:noFill/>
        </p:spPr>
        <p:txBody>
          <a:bodyPr/>
          <a:lstStyle/>
          <a:p>
            <a:endParaRPr lang="en-US" altLang="en-US" i="1"/>
          </a:p>
          <a:p>
            <a:endParaRPr lang="en-US" altLang="en-US" i="1"/>
          </a:p>
          <a:p>
            <a:r>
              <a:rPr lang="en-US" altLang="en-US" i="1"/>
              <a:t>---------------------</a:t>
            </a:r>
          </a:p>
          <a:p>
            <a:r>
              <a:rPr lang="en-US" altLang="en-US" b="1" i="1"/>
              <a:t>Conseils aux présentateurs :</a:t>
            </a:r>
          </a:p>
          <a:p>
            <a:r>
              <a:rPr lang="en-US" altLang="en-US"/>
              <a:t>La compensation/le paiement n'est pas considéré par le CPHS comme un "avantage" à la participation du sujet. </a:t>
            </a:r>
          </a:p>
        </p:txBody>
      </p:sp>
      <p:sp>
        <p:nvSpPr>
          <p:cNvPr id="28676" name="Date Placeholder 3">
            <a:extLst>
              <a:ext uri="{FF2B5EF4-FFF2-40B4-BE49-F238E27FC236}">
                <a16:creationId xmlns:a16="http://schemas.microsoft.com/office/drawing/2014/main" id="{8F4A86F8-BF10-2C66-6D43-26564B13981F}"/>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97A17B47-3E12-1041-8DE7-EBEB8A1A9197}" type="datetime2">
              <a:rPr lang="en-US" altLang="en-US" smtClean="0">
                <a:solidFill>
                  <a:srgbClr val="000000"/>
                </a:solidFill>
                <a:latin typeface="Times New Roman" panose="02020603050405020304" pitchFamily="18" charset="0"/>
              </a:rPr>
              <a:t>Tuesday, February 21, 2023</a:t>
            </a:fld>
            <a:endParaRPr lang="en-US" altLang="en-US">
              <a:solidFill>
                <a:srgbClr val="000000"/>
              </a:solidFill>
              <a:latin typeface="Times New Roman" panose="02020603050405020304" pitchFamily="18" charset="0"/>
            </a:endParaRPr>
          </a:p>
        </p:txBody>
      </p:sp>
      <p:sp>
        <p:nvSpPr>
          <p:cNvPr id="28677" name="Footer Placeholder 4">
            <a:extLst>
              <a:ext uri="{FF2B5EF4-FFF2-40B4-BE49-F238E27FC236}">
                <a16:creationId xmlns:a16="http://schemas.microsoft.com/office/drawing/2014/main" id="{C73EB1A1-6B26-73A4-1FFC-EBE5A43CFD56}"/>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rgbClr val="000000"/>
                </a:solidFill>
                <a:latin typeface="Times New Roman" panose="02020603050405020304" pitchFamily="18" charset="0"/>
              </a:rPr>
              <a:t>Mener des recherches sur des sujets humains</a:t>
            </a:r>
          </a:p>
        </p:txBody>
      </p:sp>
      <p:sp>
        <p:nvSpPr>
          <p:cNvPr id="28678" name="Slide Number Placeholder 5">
            <a:extLst>
              <a:ext uri="{FF2B5EF4-FFF2-40B4-BE49-F238E27FC236}">
                <a16:creationId xmlns:a16="http://schemas.microsoft.com/office/drawing/2014/main" id="{0E4C570C-F173-E8E3-D665-7FE1F9AD6792}"/>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092D6C55-33E1-7149-B658-6F77160D77C3}" type="slidenum">
              <a:rPr lang="en-US" altLang="en-US">
                <a:solidFill>
                  <a:srgbClr val="000000"/>
                </a:solidFill>
                <a:latin typeface="Times New Roman" panose="02020603050405020304" pitchFamily="18" charset="0"/>
              </a:rPr>
              <a:t>30</a:t>
            </a:fld>
            <a:endParaRPr lang="en-US" altLang="en-US">
              <a:solidFill>
                <a:srgbClr val="000000"/>
              </a:solidFill>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58D8D989-DBCF-7258-7A97-27FF9775BB94}"/>
              </a:ext>
            </a:extLst>
          </p:cNvPr>
          <p:cNvSpPr>
            <a:spLocks noGrp="1" noRot="1" noChangeAspect="1" noChangeArrowheads="1" noTextEdit="1"/>
          </p:cNvSpPr>
          <p:nvPr>
            <p:ph type="sldImg"/>
          </p:nvPr>
        </p:nvSpPr>
        <p:spPr>
          <a:xfrm>
            <a:off x="290513" y="685800"/>
            <a:ext cx="6249987" cy="3516313"/>
          </a:xfrm>
          <a:ln/>
        </p:spPr>
      </p:sp>
      <p:sp>
        <p:nvSpPr>
          <p:cNvPr id="30723" name="Notes Placeholder 2">
            <a:extLst>
              <a:ext uri="{FF2B5EF4-FFF2-40B4-BE49-F238E27FC236}">
                <a16:creationId xmlns:a16="http://schemas.microsoft.com/office/drawing/2014/main" id="{A69572E3-A11F-452C-0578-F26D0911352D}"/>
              </a:ext>
            </a:extLst>
          </p:cNvPr>
          <p:cNvSpPr>
            <a:spLocks noGrp="1" noChangeArrowheads="1"/>
          </p:cNvSpPr>
          <p:nvPr>
            <p:ph type="body" idx="1"/>
          </p:nvPr>
        </p:nvSpPr>
        <p:spPr>
          <a:noFill/>
        </p:spPr>
        <p:txBody>
          <a:bodyPr/>
          <a:lstStyle/>
          <a:p>
            <a:r>
              <a:rPr lang="en-US" altLang="en-US"/>
              <a:t>"Justice. </a:t>
            </a:r>
          </a:p>
          <a:p>
            <a:r>
              <a:rPr lang="en-US" altLang="en-US"/>
              <a:t>Ce principe exige que les sujets de recherche soient sélectionnés équitablement, compte tenu de l'objectif et des résultats attendus de la recherche. </a:t>
            </a:r>
          </a:p>
          <a:p>
            <a:r>
              <a:rPr lang="en-US" altLang="en-US"/>
              <a:t>La charge et les avantages pour les sujets de recherche doivent être répartis équitablement. Les sujets doivent être pris en compte à la fois en tant qu'individus et en tant que membres de la société. La population des sujets de recherche doit être similaire à celle des personnes susceptibles de bénéficier des résultats de la recherche."</a:t>
            </a:r>
          </a:p>
          <a:p>
            <a:endParaRPr lang="en-US" altLang="en-US"/>
          </a:p>
        </p:txBody>
      </p:sp>
      <p:sp>
        <p:nvSpPr>
          <p:cNvPr id="30724" name="Date Placeholder 3">
            <a:extLst>
              <a:ext uri="{FF2B5EF4-FFF2-40B4-BE49-F238E27FC236}">
                <a16:creationId xmlns:a16="http://schemas.microsoft.com/office/drawing/2014/main" id="{B55AA680-FEE9-AC39-55B8-BC00FDA458DD}"/>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4D739D46-55C4-DB46-ABD8-6996340041FB}"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30725" name="Footer Placeholder 4">
            <a:extLst>
              <a:ext uri="{FF2B5EF4-FFF2-40B4-BE49-F238E27FC236}">
                <a16:creationId xmlns:a16="http://schemas.microsoft.com/office/drawing/2014/main" id="{A8075305-2A36-05C7-CB37-117F43DEB008}"/>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30726" name="Slide Number Placeholder 5">
            <a:extLst>
              <a:ext uri="{FF2B5EF4-FFF2-40B4-BE49-F238E27FC236}">
                <a16:creationId xmlns:a16="http://schemas.microsoft.com/office/drawing/2014/main" id="{3AD80443-F9BA-7513-AA1F-8D8D1F9AEE30}"/>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8AD6E206-5C3B-D140-8CB7-23D267947F42}" type="slidenum">
              <a:rPr lang="en-US" altLang="en-US">
                <a:latin typeface="Times New Roman" panose="02020603050405020304" pitchFamily="18" charset="0"/>
              </a:rPr>
              <a:t>31</a:t>
            </a:fld>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89FE4063-4306-EBC1-A377-E5CA0EC8EF16}"/>
              </a:ext>
            </a:extLst>
          </p:cNvPr>
          <p:cNvSpPr>
            <a:spLocks noGrp="1" noRot="1" noChangeAspect="1" noChangeArrowheads="1" noTextEdit="1"/>
          </p:cNvSpPr>
          <p:nvPr>
            <p:ph type="sldImg"/>
          </p:nvPr>
        </p:nvSpPr>
        <p:spPr>
          <a:xfrm>
            <a:off x="290513" y="685800"/>
            <a:ext cx="6249987" cy="3516313"/>
          </a:xfrm>
          <a:ln/>
        </p:spPr>
      </p:sp>
      <p:sp>
        <p:nvSpPr>
          <p:cNvPr id="32771" name="Notes Placeholder 2">
            <a:extLst>
              <a:ext uri="{FF2B5EF4-FFF2-40B4-BE49-F238E27FC236}">
                <a16:creationId xmlns:a16="http://schemas.microsoft.com/office/drawing/2014/main" id="{311EDD69-3E32-DEF1-AEC5-2951DECA5FEB}"/>
              </a:ext>
            </a:extLst>
          </p:cNvPr>
          <p:cNvSpPr>
            <a:spLocks noGrp="1" noChangeArrowheads="1"/>
          </p:cNvSpPr>
          <p:nvPr>
            <p:ph type="body" idx="1"/>
          </p:nvPr>
        </p:nvSpPr>
        <p:spPr>
          <a:noFill/>
        </p:spPr>
        <p:txBody>
          <a:bodyPr/>
          <a:lstStyle/>
          <a:p>
            <a:r>
              <a:rPr lang="en-US" altLang="en-US"/>
              <a:t>"Le consentement éclairé est la pierre angulaire de la conduite d'une recherche éthique, c'est pourquoi nous allons l'aborder en détail. Lorsque nous interagissons pour la première fois avec des sujets potentiels, le processus de consentement éclairé commence dès ce moment-là. Pour les sujets qui s'inscrivent, le processus de consentement se poursuit jusqu'à la fin de leur participation."</a:t>
            </a:r>
          </a:p>
          <a:p>
            <a:endParaRPr lang="en-US" altLang="en-US"/>
          </a:p>
          <a:p>
            <a:r>
              <a:rPr lang="en-US" altLang="en-US"/>
              <a:t>=========</a:t>
            </a:r>
          </a:p>
          <a:p>
            <a:endParaRPr lang="en-US" altLang="en-US"/>
          </a:p>
          <a:p>
            <a:r>
              <a:rPr lang="en-US" altLang="en-US" b="1" i="1"/>
              <a:t>Conseils aux présentateurs </a:t>
            </a:r>
            <a:r>
              <a:rPr lang="en-US" altLang="en-US"/>
              <a:t>: La discussion doit inclure l'examen du processus de consentement approuvé pour l'étude (par exemple, documenté, verbal). En plus de cette présentation, si le temps et les ressources le permettent, demandez aux membres de l'équipe de jouer le processus de consentement éclairé (par exemple, pour les entretiens en personne, par téléphone et/ou par vidéo).   </a:t>
            </a:r>
          </a:p>
        </p:txBody>
      </p:sp>
      <p:sp>
        <p:nvSpPr>
          <p:cNvPr id="32772" name="Date Placeholder 3">
            <a:extLst>
              <a:ext uri="{FF2B5EF4-FFF2-40B4-BE49-F238E27FC236}">
                <a16:creationId xmlns:a16="http://schemas.microsoft.com/office/drawing/2014/main" id="{389EAB12-67CD-D6E9-7593-70528D56F30E}"/>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A306A050-D42F-AA47-A336-2E409D6B9087}"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32773" name="Footer Placeholder 4">
            <a:extLst>
              <a:ext uri="{FF2B5EF4-FFF2-40B4-BE49-F238E27FC236}">
                <a16:creationId xmlns:a16="http://schemas.microsoft.com/office/drawing/2014/main" id="{B44D3CE6-7DCE-9800-E6E0-5B93E48AD5D8}"/>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32774" name="Slide Number Placeholder 5">
            <a:extLst>
              <a:ext uri="{FF2B5EF4-FFF2-40B4-BE49-F238E27FC236}">
                <a16:creationId xmlns:a16="http://schemas.microsoft.com/office/drawing/2014/main" id="{E359292E-3739-9D12-D440-C70E143BD87D}"/>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81705967-DE74-A443-9B96-273A6EF91B27}" type="slidenum">
              <a:rPr lang="en-US" altLang="en-US">
                <a:latin typeface="Times New Roman" panose="02020603050405020304" pitchFamily="18" charset="0"/>
              </a:rPr>
              <a:t>32</a:t>
            </a:fld>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25662117-95C2-1376-DAB7-AB2CD11F2B71}"/>
              </a:ext>
            </a:extLst>
          </p:cNvPr>
          <p:cNvSpPr>
            <a:spLocks noGrp="1" noRot="1" noChangeAspect="1" noChangeArrowheads="1" noTextEdit="1"/>
          </p:cNvSpPr>
          <p:nvPr>
            <p:ph type="sldImg"/>
          </p:nvPr>
        </p:nvSpPr>
        <p:spPr>
          <a:xfrm>
            <a:off x="290513" y="685800"/>
            <a:ext cx="6249987" cy="3516313"/>
          </a:xfrm>
          <a:ln/>
        </p:spPr>
      </p:sp>
      <p:sp>
        <p:nvSpPr>
          <p:cNvPr id="36867" name="Notes Placeholder 2">
            <a:extLst>
              <a:ext uri="{FF2B5EF4-FFF2-40B4-BE49-F238E27FC236}">
                <a16:creationId xmlns:a16="http://schemas.microsoft.com/office/drawing/2014/main" id="{545A5318-0FC7-1929-5BBE-756DAE16199A}"/>
              </a:ext>
            </a:extLst>
          </p:cNvPr>
          <p:cNvSpPr>
            <a:spLocks noGrp="1" noChangeArrowheads="1"/>
          </p:cNvSpPr>
          <p:nvPr>
            <p:ph type="body" idx="1"/>
          </p:nvPr>
        </p:nvSpPr>
        <p:spPr>
          <a:noFill/>
        </p:spPr>
        <p:txBody>
          <a:bodyPr/>
          <a:lstStyle/>
          <a:p>
            <a:endParaRPr lang="en-US" altLang="en-US"/>
          </a:p>
        </p:txBody>
      </p:sp>
      <p:sp>
        <p:nvSpPr>
          <p:cNvPr id="36868" name="Date Placeholder 3">
            <a:extLst>
              <a:ext uri="{FF2B5EF4-FFF2-40B4-BE49-F238E27FC236}">
                <a16:creationId xmlns:a16="http://schemas.microsoft.com/office/drawing/2014/main" id="{BFF4BE75-7846-3488-D316-0F0F064610A3}"/>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fld id="{4849C761-F83E-864D-A85D-4DCE75C5852C}"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36869" name="Footer Placeholder 4">
            <a:extLst>
              <a:ext uri="{FF2B5EF4-FFF2-40B4-BE49-F238E27FC236}">
                <a16:creationId xmlns:a16="http://schemas.microsoft.com/office/drawing/2014/main" id="{DE51C5ED-C13A-6946-E2A9-A80757D01580}"/>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36870" name="Slide Number Placeholder 5">
            <a:extLst>
              <a:ext uri="{FF2B5EF4-FFF2-40B4-BE49-F238E27FC236}">
                <a16:creationId xmlns:a16="http://schemas.microsoft.com/office/drawing/2014/main" id="{C1454F70-43FF-0773-01BC-15462741EEE1}"/>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fld id="{C2D37080-2BCB-5143-A9A4-5C9F19CC819E}" type="slidenum">
              <a:rPr lang="en-US" altLang="en-US">
                <a:latin typeface="Times New Roman" panose="02020603050405020304" pitchFamily="18" charset="0"/>
              </a:rPr>
              <a:t>33</a:t>
            </a:fld>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B0CD4EB8-BF7C-E38B-BCB5-6962A57FD7CC}"/>
              </a:ext>
            </a:extLst>
          </p:cNvPr>
          <p:cNvSpPr>
            <a:spLocks noGrp="1" noRot="1" noChangeAspect="1" noChangeArrowheads="1" noTextEdit="1"/>
          </p:cNvSpPr>
          <p:nvPr>
            <p:ph type="sldImg"/>
          </p:nvPr>
        </p:nvSpPr>
        <p:spPr>
          <a:xfrm>
            <a:off x="290513" y="685800"/>
            <a:ext cx="6249987" cy="3516313"/>
          </a:xfrm>
          <a:ln/>
        </p:spPr>
      </p:sp>
      <p:sp>
        <p:nvSpPr>
          <p:cNvPr id="38915" name="Notes Placeholder 2">
            <a:extLst>
              <a:ext uri="{FF2B5EF4-FFF2-40B4-BE49-F238E27FC236}">
                <a16:creationId xmlns:a16="http://schemas.microsoft.com/office/drawing/2014/main" id="{343041F7-3D4D-22DB-6034-A0E94605576F}"/>
              </a:ext>
            </a:extLst>
          </p:cNvPr>
          <p:cNvSpPr>
            <a:spLocks noGrp="1" noChangeArrowheads="1"/>
          </p:cNvSpPr>
          <p:nvPr>
            <p:ph type="body" idx="1"/>
          </p:nvPr>
        </p:nvSpPr>
        <p:spPr>
          <a:noFill/>
        </p:spPr>
        <p:txBody>
          <a:bodyPr/>
          <a:lstStyle/>
          <a:p>
            <a:endParaRPr lang="en-US" altLang="en-US"/>
          </a:p>
        </p:txBody>
      </p:sp>
      <p:sp>
        <p:nvSpPr>
          <p:cNvPr id="38916" name="Date Placeholder 3">
            <a:extLst>
              <a:ext uri="{FF2B5EF4-FFF2-40B4-BE49-F238E27FC236}">
                <a16:creationId xmlns:a16="http://schemas.microsoft.com/office/drawing/2014/main" id="{63A3BAF3-0664-4245-6A39-D125A4B054D3}"/>
              </a:ext>
            </a:extLst>
          </p:cNvPr>
          <p:cNvSpPr>
            <a:spLocks noGrp="1"/>
          </p:cNvSpPr>
          <p:nvPr>
            <p:ph type="dt" sz="quarter" idx="1"/>
          </p:nvPr>
        </p:nvSpPr>
        <p:spPr>
          <a:noFill/>
        </p:spPr>
        <p:txBody>
          <a:bodyPr/>
          <a:lstStyle>
            <a:lvl1pPr defTabSz="911225">
              <a:defRPr>
                <a:solidFill>
                  <a:schemeClr val="tx1"/>
                </a:solidFill>
                <a:latin typeface="Arial" panose="020B0604020202020204" pitchFamily="34" charset="0"/>
              </a:defRPr>
            </a:lvl1pPr>
            <a:lvl2pPr marL="742950" indent="-285750" defTabSz="911225">
              <a:defRPr>
                <a:solidFill>
                  <a:schemeClr val="tx1"/>
                </a:solidFill>
                <a:latin typeface="Arial" panose="020B0604020202020204" pitchFamily="34" charset="0"/>
              </a:defRPr>
            </a:lvl2pPr>
            <a:lvl3pPr marL="1143000" indent="-228600" defTabSz="911225">
              <a:defRPr>
                <a:solidFill>
                  <a:schemeClr val="tx1"/>
                </a:solidFill>
                <a:latin typeface="Arial" panose="020B0604020202020204" pitchFamily="34" charset="0"/>
              </a:defRPr>
            </a:lvl3pPr>
            <a:lvl4pPr marL="1600200" indent="-228600" defTabSz="911225">
              <a:defRPr>
                <a:solidFill>
                  <a:schemeClr val="tx1"/>
                </a:solidFill>
                <a:latin typeface="Arial" panose="020B0604020202020204" pitchFamily="34" charset="0"/>
              </a:defRPr>
            </a:lvl4pPr>
            <a:lvl5pPr marL="2057400" indent="-228600" defTabSz="911225">
              <a:defRPr>
                <a:solidFill>
                  <a:schemeClr val="tx1"/>
                </a:solidFill>
                <a:latin typeface="Arial" panose="020B0604020202020204" pitchFamily="34" charset="0"/>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defRPr>
            </a:lvl9pPr>
          </a:lstStyle>
          <a:p>
            <a:fld id="{77E2A6FE-8AF9-C542-AEEF-19A6AE7828DF}"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38917" name="Footer Placeholder 4">
            <a:extLst>
              <a:ext uri="{FF2B5EF4-FFF2-40B4-BE49-F238E27FC236}">
                <a16:creationId xmlns:a16="http://schemas.microsoft.com/office/drawing/2014/main" id="{54BE3EE8-A566-F793-3EF6-A880F23685CF}"/>
              </a:ext>
            </a:extLst>
          </p:cNvPr>
          <p:cNvSpPr>
            <a:spLocks noGrp="1"/>
          </p:cNvSpPr>
          <p:nvPr>
            <p:ph type="ftr" sz="quarter" idx="4"/>
          </p:nvPr>
        </p:nvSpPr>
        <p:spPr>
          <a:noFill/>
        </p:spPr>
        <p:txBody>
          <a:bodyPr/>
          <a:lstStyle>
            <a:lvl1pPr defTabSz="911225">
              <a:defRPr>
                <a:solidFill>
                  <a:schemeClr val="tx1"/>
                </a:solidFill>
                <a:latin typeface="Arial" panose="020B0604020202020204" pitchFamily="34" charset="0"/>
              </a:defRPr>
            </a:lvl1pPr>
            <a:lvl2pPr marL="742950" indent="-285750" defTabSz="911225">
              <a:defRPr>
                <a:solidFill>
                  <a:schemeClr val="tx1"/>
                </a:solidFill>
                <a:latin typeface="Arial" panose="020B0604020202020204" pitchFamily="34" charset="0"/>
              </a:defRPr>
            </a:lvl2pPr>
            <a:lvl3pPr marL="1143000" indent="-228600" defTabSz="911225">
              <a:defRPr>
                <a:solidFill>
                  <a:schemeClr val="tx1"/>
                </a:solidFill>
                <a:latin typeface="Arial" panose="020B0604020202020204" pitchFamily="34" charset="0"/>
              </a:defRPr>
            </a:lvl3pPr>
            <a:lvl4pPr marL="1600200" indent="-228600" defTabSz="911225">
              <a:defRPr>
                <a:solidFill>
                  <a:schemeClr val="tx1"/>
                </a:solidFill>
                <a:latin typeface="Arial" panose="020B0604020202020204" pitchFamily="34" charset="0"/>
              </a:defRPr>
            </a:lvl4pPr>
            <a:lvl5pPr marL="2057400" indent="-228600" defTabSz="911225">
              <a:defRPr>
                <a:solidFill>
                  <a:schemeClr val="tx1"/>
                </a:solidFill>
                <a:latin typeface="Arial" panose="020B0604020202020204" pitchFamily="34" charset="0"/>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38918" name="Slide Number Placeholder 5">
            <a:extLst>
              <a:ext uri="{FF2B5EF4-FFF2-40B4-BE49-F238E27FC236}">
                <a16:creationId xmlns:a16="http://schemas.microsoft.com/office/drawing/2014/main" id="{4B02AB6B-2E86-C13A-4D0D-50448626BE7C}"/>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42950" indent="-285750" defTabSz="909638">
              <a:defRPr>
                <a:solidFill>
                  <a:schemeClr val="tx1"/>
                </a:solidFill>
                <a:latin typeface="Arial" panose="020B0604020202020204" pitchFamily="34" charset="0"/>
              </a:defRPr>
            </a:lvl2pPr>
            <a:lvl3pPr marL="1143000" indent="-228600" defTabSz="909638">
              <a:defRPr>
                <a:solidFill>
                  <a:schemeClr val="tx1"/>
                </a:solidFill>
                <a:latin typeface="Arial" panose="020B0604020202020204" pitchFamily="34" charset="0"/>
              </a:defRPr>
            </a:lvl3pPr>
            <a:lvl4pPr marL="1600200" indent="-228600" defTabSz="909638">
              <a:defRPr>
                <a:solidFill>
                  <a:schemeClr val="tx1"/>
                </a:solidFill>
                <a:latin typeface="Arial" panose="020B0604020202020204" pitchFamily="34" charset="0"/>
              </a:defRPr>
            </a:lvl4pPr>
            <a:lvl5pPr marL="2057400" indent="-228600" defTabSz="909638">
              <a:defRPr>
                <a:solidFill>
                  <a:schemeClr val="tx1"/>
                </a:solidFill>
                <a:latin typeface="Arial" panose="020B0604020202020204" pitchFamily="34" charset="0"/>
              </a:defRPr>
            </a:lvl5pPr>
            <a:lvl6pPr marL="2514600" indent="-228600" defTabSz="909638" eaLnBrk="0" fontAlgn="base" hangingPunct="0">
              <a:spcBef>
                <a:spcPct val="0"/>
              </a:spcBef>
              <a:spcAft>
                <a:spcPct val="0"/>
              </a:spcAft>
              <a:defRPr>
                <a:solidFill>
                  <a:schemeClr val="tx1"/>
                </a:solidFill>
                <a:latin typeface="Arial" panose="020B0604020202020204" pitchFamily="34" charset="0"/>
              </a:defRPr>
            </a:lvl6pPr>
            <a:lvl7pPr marL="2971800" indent="-228600" defTabSz="909638" eaLnBrk="0" fontAlgn="base" hangingPunct="0">
              <a:spcBef>
                <a:spcPct val="0"/>
              </a:spcBef>
              <a:spcAft>
                <a:spcPct val="0"/>
              </a:spcAft>
              <a:defRPr>
                <a:solidFill>
                  <a:schemeClr val="tx1"/>
                </a:solidFill>
                <a:latin typeface="Arial" panose="020B0604020202020204" pitchFamily="34" charset="0"/>
              </a:defRPr>
            </a:lvl7pPr>
            <a:lvl8pPr marL="3429000" indent="-228600" defTabSz="909638" eaLnBrk="0" fontAlgn="base" hangingPunct="0">
              <a:spcBef>
                <a:spcPct val="0"/>
              </a:spcBef>
              <a:spcAft>
                <a:spcPct val="0"/>
              </a:spcAft>
              <a:defRPr>
                <a:solidFill>
                  <a:schemeClr val="tx1"/>
                </a:solidFill>
                <a:latin typeface="Arial" panose="020B0604020202020204" pitchFamily="34" charset="0"/>
              </a:defRPr>
            </a:lvl8pPr>
            <a:lvl9pPr marL="3886200" indent="-228600" defTabSz="909638" eaLnBrk="0" fontAlgn="base" hangingPunct="0">
              <a:spcBef>
                <a:spcPct val="0"/>
              </a:spcBef>
              <a:spcAft>
                <a:spcPct val="0"/>
              </a:spcAft>
              <a:defRPr>
                <a:solidFill>
                  <a:schemeClr val="tx1"/>
                </a:solidFill>
                <a:latin typeface="Arial" panose="020B0604020202020204" pitchFamily="34" charset="0"/>
              </a:defRPr>
            </a:lvl9pPr>
          </a:lstStyle>
          <a:p>
            <a:fld id="{446F8704-0DA3-4746-BC9D-4A97DA4DAD22}" type="slidenum">
              <a:rPr lang="en-US" altLang="en-US">
                <a:latin typeface="Times New Roman" panose="02020603050405020304" pitchFamily="18" charset="0"/>
              </a:rPr>
              <a:t>34</a:t>
            </a:fld>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DE9071B6-04E8-6A26-57F6-47613B794E2B}"/>
              </a:ext>
            </a:extLst>
          </p:cNvPr>
          <p:cNvSpPr>
            <a:spLocks noGrp="1" noRot="1" noChangeAspect="1" noChangeArrowheads="1" noTextEdit="1"/>
          </p:cNvSpPr>
          <p:nvPr>
            <p:ph type="sldImg"/>
          </p:nvPr>
        </p:nvSpPr>
        <p:spPr>
          <a:xfrm>
            <a:off x="290513" y="685800"/>
            <a:ext cx="6249987" cy="3516313"/>
          </a:xfrm>
          <a:ln/>
        </p:spPr>
      </p:sp>
      <p:sp>
        <p:nvSpPr>
          <p:cNvPr id="40963" name="Notes Placeholder 2">
            <a:extLst>
              <a:ext uri="{FF2B5EF4-FFF2-40B4-BE49-F238E27FC236}">
                <a16:creationId xmlns:a16="http://schemas.microsoft.com/office/drawing/2014/main" id="{C0F24E45-1824-33DF-8984-6C8D5F767645}"/>
              </a:ext>
            </a:extLst>
          </p:cNvPr>
          <p:cNvSpPr>
            <a:spLocks noGrp="1" noChangeArrowheads="1"/>
          </p:cNvSpPr>
          <p:nvPr>
            <p:ph type="body" idx="1"/>
          </p:nvPr>
        </p:nvSpPr>
        <p:spPr>
          <a:noFill/>
        </p:spPr>
        <p:txBody>
          <a:bodyPr/>
          <a:lstStyle/>
          <a:p>
            <a:endParaRPr lang="en-US" altLang="en-US"/>
          </a:p>
        </p:txBody>
      </p:sp>
      <p:sp>
        <p:nvSpPr>
          <p:cNvPr id="40964" name="Date Placeholder 3">
            <a:extLst>
              <a:ext uri="{FF2B5EF4-FFF2-40B4-BE49-F238E27FC236}">
                <a16:creationId xmlns:a16="http://schemas.microsoft.com/office/drawing/2014/main" id="{54CEFA0A-6C79-A50E-F3ED-5853F6C36053}"/>
              </a:ext>
            </a:extLst>
          </p:cNvPr>
          <p:cNvSpPr>
            <a:spLocks noGrp="1"/>
          </p:cNvSpPr>
          <p:nvPr>
            <p:ph type="dt" sz="quarter" idx="1"/>
          </p:nvPr>
        </p:nvSpPr>
        <p:spPr>
          <a:noFill/>
        </p:spPr>
        <p:txBody>
          <a:bodyPr/>
          <a:lstStyle>
            <a:lvl1pPr defTabSz="911225">
              <a:defRPr>
                <a:solidFill>
                  <a:schemeClr val="tx1"/>
                </a:solidFill>
                <a:latin typeface="Arial" panose="020B0604020202020204" pitchFamily="34" charset="0"/>
              </a:defRPr>
            </a:lvl1pPr>
            <a:lvl2pPr marL="742950" indent="-285750" defTabSz="911225">
              <a:defRPr>
                <a:solidFill>
                  <a:schemeClr val="tx1"/>
                </a:solidFill>
                <a:latin typeface="Arial" panose="020B0604020202020204" pitchFamily="34" charset="0"/>
              </a:defRPr>
            </a:lvl2pPr>
            <a:lvl3pPr marL="1143000" indent="-228600" defTabSz="911225">
              <a:defRPr>
                <a:solidFill>
                  <a:schemeClr val="tx1"/>
                </a:solidFill>
                <a:latin typeface="Arial" panose="020B0604020202020204" pitchFamily="34" charset="0"/>
              </a:defRPr>
            </a:lvl3pPr>
            <a:lvl4pPr marL="1600200" indent="-228600" defTabSz="911225">
              <a:defRPr>
                <a:solidFill>
                  <a:schemeClr val="tx1"/>
                </a:solidFill>
                <a:latin typeface="Arial" panose="020B0604020202020204" pitchFamily="34" charset="0"/>
              </a:defRPr>
            </a:lvl4pPr>
            <a:lvl5pPr marL="2057400" indent="-228600" defTabSz="911225">
              <a:defRPr>
                <a:solidFill>
                  <a:schemeClr val="tx1"/>
                </a:solidFill>
                <a:latin typeface="Arial" panose="020B0604020202020204" pitchFamily="34" charset="0"/>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defRPr>
            </a:lvl9pPr>
          </a:lstStyle>
          <a:p>
            <a:fld id="{1E829FF4-016D-3347-9369-084F31F3EE6F}"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40965" name="Footer Placeholder 4">
            <a:extLst>
              <a:ext uri="{FF2B5EF4-FFF2-40B4-BE49-F238E27FC236}">
                <a16:creationId xmlns:a16="http://schemas.microsoft.com/office/drawing/2014/main" id="{3719F2B6-F990-65BF-2B5C-360A489C2B4A}"/>
              </a:ext>
            </a:extLst>
          </p:cNvPr>
          <p:cNvSpPr>
            <a:spLocks noGrp="1"/>
          </p:cNvSpPr>
          <p:nvPr>
            <p:ph type="ftr" sz="quarter" idx="4"/>
          </p:nvPr>
        </p:nvSpPr>
        <p:spPr>
          <a:noFill/>
        </p:spPr>
        <p:txBody>
          <a:bodyPr/>
          <a:lstStyle>
            <a:lvl1pPr defTabSz="911225">
              <a:defRPr>
                <a:solidFill>
                  <a:schemeClr val="tx1"/>
                </a:solidFill>
                <a:latin typeface="Arial" panose="020B0604020202020204" pitchFamily="34" charset="0"/>
              </a:defRPr>
            </a:lvl1pPr>
            <a:lvl2pPr marL="742950" indent="-285750" defTabSz="911225">
              <a:defRPr>
                <a:solidFill>
                  <a:schemeClr val="tx1"/>
                </a:solidFill>
                <a:latin typeface="Arial" panose="020B0604020202020204" pitchFamily="34" charset="0"/>
              </a:defRPr>
            </a:lvl2pPr>
            <a:lvl3pPr marL="1143000" indent="-228600" defTabSz="911225">
              <a:defRPr>
                <a:solidFill>
                  <a:schemeClr val="tx1"/>
                </a:solidFill>
                <a:latin typeface="Arial" panose="020B0604020202020204" pitchFamily="34" charset="0"/>
              </a:defRPr>
            </a:lvl3pPr>
            <a:lvl4pPr marL="1600200" indent="-228600" defTabSz="911225">
              <a:defRPr>
                <a:solidFill>
                  <a:schemeClr val="tx1"/>
                </a:solidFill>
                <a:latin typeface="Arial" panose="020B0604020202020204" pitchFamily="34" charset="0"/>
              </a:defRPr>
            </a:lvl4pPr>
            <a:lvl5pPr marL="2057400" indent="-228600" defTabSz="911225">
              <a:defRPr>
                <a:solidFill>
                  <a:schemeClr val="tx1"/>
                </a:solidFill>
                <a:latin typeface="Arial" panose="020B0604020202020204" pitchFamily="34" charset="0"/>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40966" name="Slide Number Placeholder 5">
            <a:extLst>
              <a:ext uri="{FF2B5EF4-FFF2-40B4-BE49-F238E27FC236}">
                <a16:creationId xmlns:a16="http://schemas.microsoft.com/office/drawing/2014/main" id="{A5EF0F88-60D4-7246-6BC9-31D19AE598EE}"/>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42950" indent="-285750" defTabSz="909638">
              <a:defRPr>
                <a:solidFill>
                  <a:schemeClr val="tx1"/>
                </a:solidFill>
                <a:latin typeface="Arial" panose="020B0604020202020204" pitchFamily="34" charset="0"/>
              </a:defRPr>
            </a:lvl2pPr>
            <a:lvl3pPr marL="1143000" indent="-228600" defTabSz="909638">
              <a:defRPr>
                <a:solidFill>
                  <a:schemeClr val="tx1"/>
                </a:solidFill>
                <a:latin typeface="Arial" panose="020B0604020202020204" pitchFamily="34" charset="0"/>
              </a:defRPr>
            </a:lvl3pPr>
            <a:lvl4pPr marL="1600200" indent="-228600" defTabSz="909638">
              <a:defRPr>
                <a:solidFill>
                  <a:schemeClr val="tx1"/>
                </a:solidFill>
                <a:latin typeface="Arial" panose="020B0604020202020204" pitchFamily="34" charset="0"/>
              </a:defRPr>
            </a:lvl4pPr>
            <a:lvl5pPr marL="2057400" indent="-228600" defTabSz="909638">
              <a:defRPr>
                <a:solidFill>
                  <a:schemeClr val="tx1"/>
                </a:solidFill>
                <a:latin typeface="Arial" panose="020B0604020202020204" pitchFamily="34" charset="0"/>
              </a:defRPr>
            </a:lvl5pPr>
            <a:lvl6pPr marL="2514600" indent="-228600" defTabSz="909638" eaLnBrk="0" fontAlgn="base" hangingPunct="0">
              <a:spcBef>
                <a:spcPct val="0"/>
              </a:spcBef>
              <a:spcAft>
                <a:spcPct val="0"/>
              </a:spcAft>
              <a:defRPr>
                <a:solidFill>
                  <a:schemeClr val="tx1"/>
                </a:solidFill>
                <a:latin typeface="Arial" panose="020B0604020202020204" pitchFamily="34" charset="0"/>
              </a:defRPr>
            </a:lvl6pPr>
            <a:lvl7pPr marL="2971800" indent="-228600" defTabSz="909638" eaLnBrk="0" fontAlgn="base" hangingPunct="0">
              <a:spcBef>
                <a:spcPct val="0"/>
              </a:spcBef>
              <a:spcAft>
                <a:spcPct val="0"/>
              </a:spcAft>
              <a:defRPr>
                <a:solidFill>
                  <a:schemeClr val="tx1"/>
                </a:solidFill>
                <a:latin typeface="Arial" panose="020B0604020202020204" pitchFamily="34" charset="0"/>
              </a:defRPr>
            </a:lvl7pPr>
            <a:lvl8pPr marL="3429000" indent="-228600" defTabSz="909638" eaLnBrk="0" fontAlgn="base" hangingPunct="0">
              <a:spcBef>
                <a:spcPct val="0"/>
              </a:spcBef>
              <a:spcAft>
                <a:spcPct val="0"/>
              </a:spcAft>
              <a:defRPr>
                <a:solidFill>
                  <a:schemeClr val="tx1"/>
                </a:solidFill>
                <a:latin typeface="Arial" panose="020B0604020202020204" pitchFamily="34" charset="0"/>
              </a:defRPr>
            </a:lvl8pPr>
            <a:lvl9pPr marL="3886200" indent="-228600" defTabSz="909638" eaLnBrk="0" fontAlgn="base" hangingPunct="0">
              <a:spcBef>
                <a:spcPct val="0"/>
              </a:spcBef>
              <a:spcAft>
                <a:spcPct val="0"/>
              </a:spcAft>
              <a:defRPr>
                <a:solidFill>
                  <a:schemeClr val="tx1"/>
                </a:solidFill>
                <a:latin typeface="Arial" panose="020B0604020202020204" pitchFamily="34" charset="0"/>
              </a:defRPr>
            </a:lvl9pPr>
          </a:lstStyle>
          <a:p>
            <a:fld id="{6ECF1483-7464-8B48-BC90-41FB062A0A0D}" type="slidenum">
              <a:rPr lang="en-US" altLang="en-US">
                <a:latin typeface="Times New Roman" panose="02020603050405020304" pitchFamily="18" charset="0"/>
              </a:rPr>
              <a:t>35</a:t>
            </a:fld>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570DFD95-A9F0-C881-C72B-368F5320DB1E}"/>
              </a:ext>
            </a:extLst>
          </p:cNvPr>
          <p:cNvSpPr>
            <a:spLocks noGrp="1" noRot="1" noChangeAspect="1" noChangeArrowheads="1" noTextEdit="1"/>
          </p:cNvSpPr>
          <p:nvPr>
            <p:ph type="sldImg"/>
          </p:nvPr>
        </p:nvSpPr>
        <p:spPr>
          <a:xfrm>
            <a:off x="290513" y="685800"/>
            <a:ext cx="6249987" cy="3516313"/>
          </a:xfrm>
          <a:ln/>
        </p:spPr>
      </p:sp>
      <p:sp>
        <p:nvSpPr>
          <p:cNvPr id="43011" name="Notes Placeholder 2">
            <a:extLst>
              <a:ext uri="{FF2B5EF4-FFF2-40B4-BE49-F238E27FC236}">
                <a16:creationId xmlns:a16="http://schemas.microsoft.com/office/drawing/2014/main" id="{7C6C12C9-5DE6-7CD9-9845-782068744C89}"/>
              </a:ext>
            </a:extLst>
          </p:cNvPr>
          <p:cNvSpPr>
            <a:spLocks noGrp="1" noChangeArrowheads="1"/>
          </p:cNvSpPr>
          <p:nvPr>
            <p:ph type="body" idx="1"/>
          </p:nvPr>
        </p:nvSpPr>
        <p:spPr>
          <a:noFill/>
        </p:spPr>
        <p:txBody>
          <a:bodyPr/>
          <a:lstStyle/>
          <a:p>
            <a:r>
              <a:rPr lang="en-US" altLang="en-US"/>
              <a:t>"Les participants potentiels peuvent se sentir intimidés par les "figures d'autorité". L'établissement d'une relation de confiance est essentiel au processus de consentement."</a:t>
            </a:r>
          </a:p>
          <a:p>
            <a:endParaRPr lang="en-US" altLang="en-US"/>
          </a:p>
          <a:p>
            <a:r>
              <a:rPr lang="en-US" altLang="en-US"/>
              <a:t>======</a:t>
            </a:r>
          </a:p>
          <a:p>
            <a:endParaRPr lang="en-US" altLang="en-US"/>
          </a:p>
          <a:p>
            <a:r>
              <a:rPr lang="en-US" altLang="en-US" b="1" i="1"/>
              <a:t>Conseils aux présentateurs </a:t>
            </a:r>
            <a:r>
              <a:rPr lang="en-US" altLang="en-US"/>
              <a:t>: Faites le lien avec les problèmes qui peuvent être rencontrés avec la population à recruter (par exemple, le contexte culturel, la présence ou non d'un parent/tuteur lors du recrutement d'adolescents). </a:t>
            </a:r>
          </a:p>
          <a:p>
            <a:endParaRPr lang="en-US" altLang="en-US"/>
          </a:p>
        </p:txBody>
      </p:sp>
      <p:sp>
        <p:nvSpPr>
          <p:cNvPr id="43012" name="Date Placeholder 3">
            <a:extLst>
              <a:ext uri="{FF2B5EF4-FFF2-40B4-BE49-F238E27FC236}">
                <a16:creationId xmlns:a16="http://schemas.microsoft.com/office/drawing/2014/main" id="{3FB6B436-7E54-2EC5-58D1-17F067428BF1}"/>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A4770D47-19BD-3648-88F3-6A47513F5F95}"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43013" name="Footer Placeholder 4">
            <a:extLst>
              <a:ext uri="{FF2B5EF4-FFF2-40B4-BE49-F238E27FC236}">
                <a16:creationId xmlns:a16="http://schemas.microsoft.com/office/drawing/2014/main" id="{D4E75549-A10B-5C5F-12F1-F5C48801C7DF}"/>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43014" name="Slide Number Placeholder 5">
            <a:extLst>
              <a:ext uri="{FF2B5EF4-FFF2-40B4-BE49-F238E27FC236}">
                <a16:creationId xmlns:a16="http://schemas.microsoft.com/office/drawing/2014/main" id="{2A8BEE94-248B-34C1-6FA8-17F1FE67A5E6}"/>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AEC248FB-28BC-C243-BFC2-D9869D8674A0}" type="slidenum">
              <a:rPr lang="en-US" altLang="en-US">
                <a:latin typeface="Times New Roman" panose="02020603050405020304" pitchFamily="18" charset="0"/>
              </a:rPr>
              <a:t>36</a:t>
            </a:fld>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8F600BDE-08A2-A42F-D756-DB95E6E7C621}"/>
              </a:ext>
            </a:extLst>
          </p:cNvPr>
          <p:cNvSpPr>
            <a:spLocks noGrp="1" noRot="1" noChangeAspect="1" noChangeArrowheads="1" noTextEdit="1"/>
          </p:cNvSpPr>
          <p:nvPr>
            <p:ph type="sldImg"/>
          </p:nvPr>
        </p:nvSpPr>
        <p:spPr>
          <a:xfrm>
            <a:off x="290513" y="685800"/>
            <a:ext cx="6249987" cy="3516313"/>
          </a:xfrm>
          <a:ln/>
        </p:spPr>
      </p:sp>
      <p:sp>
        <p:nvSpPr>
          <p:cNvPr id="47107" name="Notes Placeholder 2">
            <a:extLst>
              <a:ext uri="{FF2B5EF4-FFF2-40B4-BE49-F238E27FC236}">
                <a16:creationId xmlns:a16="http://schemas.microsoft.com/office/drawing/2014/main" id="{B34DD5E0-B2BA-0B0F-FB9F-27CABD4723D0}"/>
              </a:ext>
            </a:extLst>
          </p:cNvPr>
          <p:cNvSpPr>
            <a:spLocks noGrp="1" noChangeArrowheads="1"/>
          </p:cNvSpPr>
          <p:nvPr>
            <p:ph type="body" idx="1"/>
          </p:nvPr>
        </p:nvSpPr>
        <p:spPr>
          <a:noFill/>
        </p:spPr>
        <p:txBody>
          <a:bodyPr/>
          <a:lstStyle/>
          <a:p>
            <a:endParaRPr lang="en-US" altLang="en-US"/>
          </a:p>
          <a:p>
            <a:endParaRPr lang="en-US" altLang="en-US"/>
          </a:p>
          <a:p>
            <a:endParaRPr lang="en-US" altLang="en-US"/>
          </a:p>
          <a:p>
            <a:endParaRPr lang="en-US" altLang="en-US"/>
          </a:p>
        </p:txBody>
      </p:sp>
      <p:sp>
        <p:nvSpPr>
          <p:cNvPr id="47108" name="Date Placeholder 3">
            <a:extLst>
              <a:ext uri="{FF2B5EF4-FFF2-40B4-BE49-F238E27FC236}">
                <a16:creationId xmlns:a16="http://schemas.microsoft.com/office/drawing/2014/main" id="{418B5A73-26B0-F0A0-430D-66AEB522888A}"/>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fld id="{8918ABA6-6BC8-7846-AF9B-CE5D9718A018}"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47109" name="Footer Placeholder 4">
            <a:extLst>
              <a:ext uri="{FF2B5EF4-FFF2-40B4-BE49-F238E27FC236}">
                <a16:creationId xmlns:a16="http://schemas.microsoft.com/office/drawing/2014/main" id="{4483693A-01F5-22E9-F7D0-8FF5F11D2AEC}"/>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47110" name="Slide Number Placeholder 5">
            <a:extLst>
              <a:ext uri="{FF2B5EF4-FFF2-40B4-BE49-F238E27FC236}">
                <a16:creationId xmlns:a16="http://schemas.microsoft.com/office/drawing/2014/main" id="{AC08481E-967E-9D04-597B-3368E590EA56}"/>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fld id="{40A5A6D9-D8F4-A94E-8E5D-C13507CF5D12}" type="slidenum">
              <a:rPr lang="en-US" altLang="en-US">
                <a:latin typeface="Times New Roman" panose="02020603050405020304" pitchFamily="18" charset="0"/>
              </a:rPr>
              <a:t>37</a:t>
            </a:fld>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36C3638E-42D4-051C-9A20-258604845396}"/>
              </a:ext>
            </a:extLst>
          </p:cNvPr>
          <p:cNvSpPr>
            <a:spLocks noGrp="1" noRot="1" noChangeAspect="1" noChangeArrowheads="1" noTextEdit="1"/>
          </p:cNvSpPr>
          <p:nvPr>
            <p:ph type="sldImg"/>
          </p:nvPr>
        </p:nvSpPr>
        <p:spPr>
          <a:xfrm>
            <a:off x="290513" y="685800"/>
            <a:ext cx="6249987" cy="3516313"/>
          </a:xfrm>
          <a:ln/>
        </p:spPr>
      </p:sp>
      <p:sp>
        <p:nvSpPr>
          <p:cNvPr id="49155" name="Notes Placeholder 2">
            <a:extLst>
              <a:ext uri="{FF2B5EF4-FFF2-40B4-BE49-F238E27FC236}">
                <a16:creationId xmlns:a16="http://schemas.microsoft.com/office/drawing/2014/main" id="{C204A94E-E13F-842A-CC4F-9FC8344F7E63}"/>
              </a:ext>
            </a:extLst>
          </p:cNvPr>
          <p:cNvSpPr>
            <a:spLocks noGrp="1" noChangeArrowheads="1"/>
          </p:cNvSpPr>
          <p:nvPr>
            <p:ph type="body" idx="1"/>
          </p:nvPr>
        </p:nvSpPr>
        <p:spPr>
          <a:noFill/>
        </p:spPr>
        <p:txBody>
          <a:bodyPr/>
          <a:lstStyle/>
          <a:p>
            <a:r>
              <a:rPr lang="en-US" altLang="en-US"/>
              <a:t>"Les sujets potentiels doivent savoir qu'il s'agit d'une </a:t>
            </a:r>
            <a:r>
              <a:rPr lang="en-US" altLang="en-US" i="1"/>
              <a:t>étude de recherche</a:t>
            </a:r>
            <a:r>
              <a:rPr lang="en-US" altLang="en-US"/>
              <a:t>. La nature volontaire de toute recherche signifie que les volontaires de l'étude sont libres d'ignorer toute question à laquelle ils préfèrent ne pas répondre, et de mettre fin à leur participation à tout moment sans pénalité."   </a:t>
            </a:r>
          </a:p>
          <a:p>
            <a:endParaRPr lang="en-US" altLang="en-US"/>
          </a:p>
          <a:p>
            <a:r>
              <a:rPr lang="en-US" altLang="en-US"/>
              <a:t>========</a:t>
            </a:r>
          </a:p>
          <a:p>
            <a:endParaRPr lang="en-US" altLang="en-US"/>
          </a:p>
          <a:p>
            <a:r>
              <a:rPr lang="en-US" altLang="en-US" b="1" i="1"/>
              <a:t>Conseils aux présentateurs : </a:t>
            </a:r>
          </a:p>
          <a:p>
            <a:r>
              <a:rPr lang="en-US" altLang="en-US">
                <a:solidFill>
                  <a:srgbClr val="00B0F0"/>
                </a:solidFill>
              </a:rPr>
              <a:t>-Minimisez ou évitez la possibilité de </a:t>
            </a:r>
            <a:r>
              <a:rPr lang="en-US" altLang="en-US" b="1">
                <a:solidFill>
                  <a:srgbClr val="00B0F0"/>
                </a:solidFill>
              </a:rPr>
              <a:t>coercition ou d'influence indue</a:t>
            </a:r>
            <a:r>
              <a:rPr lang="en-US" altLang="en-US">
                <a:solidFill>
                  <a:srgbClr val="00B0F0"/>
                </a:solidFill>
              </a:rPr>
              <a:t>. Veillez à ne pas faire pression sur les sujets pour qu'ils participent.</a:t>
            </a:r>
            <a:endParaRPr lang="en-US" altLang="en-US"/>
          </a:p>
          <a:p>
            <a:r>
              <a:rPr lang="en-US" altLang="en-US"/>
              <a:t>-Selon le contexte de la recherche, les participants potentiels peuvent ne pas savoir ce qui constitue un </a:t>
            </a:r>
            <a:r>
              <a:rPr lang="en-US" altLang="en-US" i="1"/>
              <a:t>traitement médical </a:t>
            </a:r>
            <a:r>
              <a:rPr lang="en-US" altLang="en-US"/>
              <a:t>et ce qui relève de la </a:t>
            </a:r>
            <a:r>
              <a:rPr lang="en-US" altLang="en-US" i="1"/>
              <a:t>recherche</a:t>
            </a:r>
            <a:r>
              <a:rPr lang="en-US" altLang="en-US"/>
              <a:t>. Si la recherche se déroule dans un tel contexte (par exemple, dans une clinique où les participants reçoivent leurs soins de routine), veillez à inclure ce point dans la discussion. Examinez comment les membres de l'équipe de l'étude peuvent aider les participants à faire la distinction entre traitement et recherche, et demandez-leur s'ils ont bien compris. </a:t>
            </a:r>
            <a:r>
              <a:rPr lang="en-US" altLang="en-US">
                <a:solidFill>
                  <a:srgbClr val="00B0F0"/>
                </a:solidFill>
              </a:rPr>
              <a:t>Évitez les </a:t>
            </a:r>
            <a:r>
              <a:rPr lang="en-US" altLang="en-US" b="1">
                <a:solidFill>
                  <a:srgbClr val="00B0F0"/>
                </a:solidFill>
              </a:rPr>
              <a:t>idées fausses sur les traitements - Si </a:t>
            </a:r>
            <a:r>
              <a:rPr lang="en-US" altLang="en-US">
                <a:solidFill>
                  <a:srgbClr val="00B0F0"/>
                </a:solidFill>
              </a:rPr>
              <a:t>l'étude implique des procédures cliniques, veillez à informer les sujets si un traitement fera partie ou non de l'étude. </a:t>
            </a:r>
          </a:p>
          <a:p>
            <a:endParaRPr lang="en-US" altLang="en-US">
              <a:solidFill>
                <a:srgbClr val="00B0F0"/>
              </a:solidFill>
            </a:endParaRPr>
          </a:p>
          <a:p>
            <a:r>
              <a:rPr lang="en-US" altLang="en-US" b="1">
                <a:solidFill>
                  <a:srgbClr val="00B0F0"/>
                </a:solidFill>
              </a:rPr>
              <a:t>Définitions :</a:t>
            </a:r>
          </a:p>
          <a:p>
            <a:r>
              <a:rPr lang="en-US" altLang="en-US"/>
              <a:t>Il y a </a:t>
            </a:r>
            <a:r>
              <a:rPr lang="en-US" altLang="en-US" b="1"/>
              <a:t>coercition </a:t>
            </a:r>
            <a:r>
              <a:rPr lang="en-US" altLang="en-US"/>
              <a:t>lorsqu'une personne présente intentionnellement à une autre une menace explicite ou implicite de préjudice afin d'obtenir son consentement. Par exemple, un enquêteur peut dire à un sujet potentiel qu'il perdra l'accès à certains services de santé s'il ne participe pas à la recherche.</a:t>
            </a:r>
          </a:p>
          <a:p>
            <a:endParaRPr lang="en-US" altLang="en-US"/>
          </a:p>
          <a:p>
            <a:r>
              <a:rPr lang="en-US" altLang="en-US"/>
              <a:t>En revanche, l'</a:t>
            </a:r>
            <a:r>
              <a:rPr lang="en-US" altLang="en-US" b="1"/>
              <a:t>influence indue </a:t>
            </a:r>
            <a:r>
              <a:rPr lang="en-US" altLang="en-US"/>
              <a:t>se manifeste souvent par l'offre d'une récompense excessive ou inappropriée ou d'une autre ouverture dans le but d'obtenir la conformité. Par exemple, un enquêteur peut promettre à des étudiants un crédit supplémentaire s'ils participent à la recherche. Si c'est la seule façon pour un étudiant de gagner des points supplémentaires, alors l'enquêteur influence indûment les sujets potentiels. </a:t>
            </a:r>
          </a:p>
          <a:p>
            <a:endParaRPr lang="en-US" altLang="en-US"/>
          </a:p>
          <a:p>
            <a:r>
              <a:rPr lang="en-US" altLang="en-US" b="1"/>
              <a:t>L'erreur thérapeutique </a:t>
            </a:r>
            <a:r>
              <a:rPr lang="en-US" altLang="en-US"/>
              <a:t>se produit lorsque les sujets croient à tort qu'ils recevront un traitement/une thérapie comme avantage de leur participation à la recherche. </a:t>
            </a:r>
            <a:endParaRPr lang="en-US" altLang="en-US" b="1"/>
          </a:p>
          <a:p>
            <a:endParaRPr lang="en-US" altLang="en-US">
              <a:solidFill>
                <a:srgbClr val="00B0F0"/>
              </a:solidFill>
            </a:endParaRPr>
          </a:p>
          <a:p>
            <a:endParaRPr lang="en-US" altLang="en-US"/>
          </a:p>
        </p:txBody>
      </p:sp>
      <p:sp>
        <p:nvSpPr>
          <p:cNvPr id="49156" name="Date Placeholder 3">
            <a:extLst>
              <a:ext uri="{FF2B5EF4-FFF2-40B4-BE49-F238E27FC236}">
                <a16:creationId xmlns:a16="http://schemas.microsoft.com/office/drawing/2014/main" id="{826F2654-0018-7976-3C77-517D951F2FA5}"/>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BB1D4F0C-E752-B749-B668-D619E4F4A866}"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49157" name="Footer Placeholder 4">
            <a:extLst>
              <a:ext uri="{FF2B5EF4-FFF2-40B4-BE49-F238E27FC236}">
                <a16:creationId xmlns:a16="http://schemas.microsoft.com/office/drawing/2014/main" id="{573C5FC2-A2AB-5C0A-8B5E-5A9FA601621D}"/>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49158" name="Slide Number Placeholder 5">
            <a:extLst>
              <a:ext uri="{FF2B5EF4-FFF2-40B4-BE49-F238E27FC236}">
                <a16:creationId xmlns:a16="http://schemas.microsoft.com/office/drawing/2014/main" id="{17904258-5FD6-87C4-99BB-9F72A1770B3C}"/>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48279C8A-5CD6-4544-A6D3-CC2C925040F1}" type="slidenum">
              <a:rPr lang="en-US" altLang="en-US">
                <a:latin typeface="Times New Roman" panose="02020603050405020304" pitchFamily="18" charset="0"/>
              </a:rPr>
              <a:t>38</a:t>
            </a:fld>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A60F0982-B5CD-52DC-14FA-5AFF5ADABFFA}"/>
              </a:ext>
            </a:extLst>
          </p:cNvPr>
          <p:cNvSpPr>
            <a:spLocks noGrp="1" noRot="1" noChangeAspect="1" noChangeArrowheads="1" noTextEdit="1"/>
          </p:cNvSpPr>
          <p:nvPr>
            <p:ph type="sldImg"/>
          </p:nvPr>
        </p:nvSpPr>
        <p:spPr>
          <a:xfrm>
            <a:off x="290513" y="685800"/>
            <a:ext cx="6249987" cy="3516313"/>
          </a:xfrm>
          <a:ln/>
        </p:spPr>
      </p:sp>
      <p:sp>
        <p:nvSpPr>
          <p:cNvPr id="8195" name="Notes Placeholder 2">
            <a:extLst>
              <a:ext uri="{FF2B5EF4-FFF2-40B4-BE49-F238E27FC236}">
                <a16:creationId xmlns:a16="http://schemas.microsoft.com/office/drawing/2014/main" id="{E961C69F-D25F-EB7F-571F-DDA47DDAE49C}"/>
              </a:ext>
            </a:extLst>
          </p:cNvPr>
          <p:cNvSpPr>
            <a:spLocks noGrp="1" noChangeArrowheads="1"/>
          </p:cNvSpPr>
          <p:nvPr>
            <p:ph type="body" idx="1"/>
          </p:nvPr>
        </p:nvSpPr>
        <p:spPr>
          <a:noFill/>
        </p:spPr>
        <p:txBody>
          <a:bodyPr/>
          <a:lstStyle/>
          <a:p>
            <a:r>
              <a:rPr lang="en-US" altLang="en-US"/>
              <a:t>"Nous sommes ici aujourd'hui pour parler de la manière dont nous allons interagir avec les personnes qui pourraient vouloir participer à notre étude de recherche.  Comment les aider à comprendre en quoi consiste l'étude ? Comment nous assurer qu'ils disposent des informations dont ils ont besoin pour peser le pour et le contre de leur participation ? Comment garder la "bonne distance" dans nos interactions avec les volontaires potentiels de l'étude ? Nous nous pencherons sur ces questions et sur d'autres en examinant les diapositives. J'aimerais que cette session soit aussi interactive que possible, alors n'hésitez pas à poser des questions et à partager vos propres expériences à tout moment."  </a:t>
            </a:r>
          </a:p>
          <a:p>
            <a:endParaRPr lang="en-US" altLang="en-US" b="1" i="1"/>
          </a:p>
          <a:p>
            <a:r>
              <a:rPr lang="en-US" altLang="en-US" b="1" i="1"/>
              <a:t>=======</a:t>
            </a:r>
          </a:p>
          <a:p>
            <a:endParaRPr lang="en-US" altLang="en-US" b="1" i="1"/>
          </a:p>
          <a:p>
            <a:r>
              <a:rPr lang="en-US" altLang="en-US" b="1" i="1"/>
              <a:t>Pour les présentateurs - À propos de ce matériel. </a:t>
            </a:r>
            <a:r>
              <a:rPr lang="en-US" altLang="en-US"/>
              <a:t>Ce tutoriel est une ressource que vous pouvez utiliser avec votre équipe de recherche et/ou vos collaborateurs. Personnalisez cette présentation en ajoutant des exemples et des situations que le personnel de recherche est susceptible de rencontrer en travaillant sur votre étude.  Adoptez/adaptez les informations suggérées entre guillemets, telles qu'identifiées dans les pages de notes, en fonction de la base de connaissances de votre public et en tenant compte du contexte culturel dans lequel la recherche se déroulera. </a:t>
            </a:r>
            <a:endParaRPr lang="en-US" altLang="en-US" b="1"/>
          </a:p>
        </p:txBody>
      </p:sp>
      <p:sp>
        <p:nvSpPr>
          <p:cNvPr id="8196" name="Date Placeholder 3">
            <a:extLst>
              <a:ext uri="{FF2B5EF4-FFF2-40B4-BE49-F238E27FC236}">
                <a16:creationId xmlns:a16="http://schemas.microsoft.com/office/drawing/2014/main" id="{D7A0D48C-1A9D-F2FC-BAB3-99C198C20551}"/>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01824F26-99F1-3B47-8BBA-3782B4A1A847}"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8197" name="Footer Placeholder 4">
            <a:extLst>
              <a:ext uri="{FF2B5EF4-FFF2-40B4-BE49-F238E27FC236}">
                <a16:creationId xmlns:a16="http://schemas.microsoft.com/office/drawing/2014/main" id="{BB039FC3-B7F4-1787-86A5-4383440B2719}"/>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8198" name="Slide Number Placeholder 5">
            <a:extLst>
              <a:ext uri="{FF2B5EF4-FFF2-40B4-BE49-F238E27FC236}">
                <a16:creationId xmlns:a16="http://schemas.microsoft.com/office/drawing/2014/main" id="{39A8F136-BE23-DA6B-2E09-698124EAC02E}"/>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283E5FE7-4E4C-A247-968C-67E8FAA9F862}" type="slidenum">
              <a:rPr lang="en-US" altLang="en-US">
                <a:latin typeface="Times New Roman" panose="02020603050405020304" pitchFamily="18" charset="0"/>
              </a:rPr>
              <a:t>21</a:t>
            </a:fld>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CA7BF1F2-B6C0-7F23-EB65-7DF2F65A884F}"/>
              </a:ext>
            </a:extLst>
          </p:cNvPr>
          <p:cNvSpPr>
            <a:spLocks noGrp="1" noRot="1" noChangeAspect="1" noChangeArrowheads="1" noTextEdit="1"/>
          </p:cNvSpPr>
          <p:nvPr>
            <p:ph type="sldImg"/>
          </p:nvPr>
        </p:nvSpPr>
        <p:spPr>
          <a:xfrm>
            <a:off x="290513" y="685800"/>
            <a:ext cx="6249987" cy="3516313"/>
          </a:xfrm>
          <a:ln/>
        </p:spPr>
      </p:sp>
      <p:sp>
        <p:nvSpPr>
          <p:cNvPr id="51203" name="Notes Placeholder 2">
            <a:extLst>
              <a:ext uri="{FF2B5EF4-FFF2-40B4-BE49-F238E27FC236}">
                <a16:creationId xmlns:a16="http://schemas.microsoft.com/office/drawing/2014/main" id="{CCBFCB26-D8E9-1E16-3D26-7D51DD5D352A}"/>
              </a:ext>
            </a:extLst>
          </p:cNvPr>
          <p:cNvSpPr>
            <a:spLocks noGrp="1" noChangeArrowheads="1"/>
          </p:cNvSpPr>
          <p:nvPr>
            <p:ph type="body" idx="1"/>
          </p:nvPr>
        </p:nvSpPr>
        <p:spPr>
          <a:noFill/>
        </p:spPr>
        <p:txBody>
          <a:bodyPr/>
          <a:lstStyle/>
          <a:p>
            <a:r>
              <a:rPr lang="en-US" altLang="en-US"/>
              <a:t>"Apprenez à connaître le participant ; quelles pourraient être ses préoccupations ?"</a:t>
            </a:r>
          </a:p>
        </p:txBody>
      </p:sp>
      <p:sp>
        <p:nvSpPr>
          <p:cNvPr id="51204" name="Date Placeholder 3">
            <a:extLst>
              <a:ext uri="{FF2B5EF4-FFF2-40B4-BE49-F238E27FC236}">
                <a16:creationId xmlns:a16="http://schemas.microsoft.com/office/drawing/2014/main" id="{D557F098-2D80-797E-0DE9-E543C7DC3599}"/>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8A897096-E3D4-474F-B4D5-979AAEE8ADB0}"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51205" name="Footer Placeholder 4">
            <a:extLst>
              <a:ext uri="{FF2B5EF4-FFF2-40B4-BE49-F238E27FC236}">
                <a16:creationId xmlns:a16="http://schemas.microsoft.com/office/drawing/2014/main" id="{40CFDE4B-557E-302B-7556-86B8B9189193}"/>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51206" name="Slide Number Placeholder 5">
            <a:extLst>
              <a:ext uri="{FF2B5EF4-FFF2-40B4-BE49-F238E27FC236}">
                <a16:creationId xmlns:a16="http://schemas.microsoft.com/office/drawing/2014/main" id="{F565EC3D-AEEF-F45A-F1FD-2D77FA464D99}"/>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018736C9-EA04-D543-89F7-B18BE9DF6B20}" type="slidenum">
              <a:rPr lang="en-US" altLang="en-US">
                <a:latin typeface="Times New Roman" panose="02020603050405020304" pitchFamily="18" charset="0"/>
              </a:rPr>
              <a:t>39</a:t>
            </a:fld>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96437BEE-6385-2D77-3198-FDDAB1C4F57C}"/>
              </a:ext>
            </a:extLst>
          </p:cNvPr>
          <p:cNvSpPr>
            <a:spLocks noGrp="1" noRot="1" noChangeAspect="1" noChangeArrowheads="1" noTextEdit="1"/>
          </p:cNvSpPr>
          <p:nvPr>
            <p:ph type="sldImg"/>
          </p:nvPr>
        </p:nvSpPr>
        <p:spPr>
          <a:xfrm>
            <a:off x="290513" y="685800"/>
            <a:ext cx="6249987" cy="3516313"/>
          </a:xfrm>
          <a:ln/>
        </p:spPr>
      </p:sp>
      <p:sp>
        <p:nvSpPr>
          <p:cNvPr id="53251" name="Notes Placeholder 2">
            <a:extLst>
              <a:ext uri="{FF2B5EF4-FFF2-40B4-BE49-F238E27FC236}">
                <a16:creationId xmlns:a16="http://schemas.microsoft.com/office/drawing/2014/main" id="{9FA309E6-3D2E-4BAF-5C4E-D0A0EB16C33F}"/>
              </a:ext>
            </a:extLst>
          </p:cNvPr>
          <p:cNvSpPr>
            <a:spLocks noGrp="1" noChangeArrowheads="1"/>
          </p:cNvSpPr>
          <p:nvPr>
            <p:ph type="body" idx="1"/>
          </p:nvPr>
        </p:nvSpPr>
        <p:spPr>
          <a:xfrm>
            <a:off x="900113" y="4462463"/>
            <a:ext cx="5030787" cy="4202112"/>
          </a:xfrm>
          <a:noFill/>
        </p:spPr>
        <p:txBody>
          <a:bodyPr/>
          <a:lstStyle/>
          <a:p>
            <a:endParaRPr lang="en-US" altLang="en-US"/>
          </a:p>
          <a:p>
            <a:r>
              <a:rPr lang="en-US" altLang="en-US" b="1"/>
              <a:t>~~~~~~~</a:t>
            </a:r>
          </a:p>
          <a:p>
            <a:endParaRPr lang="en-US" altLang="en-US" b="1"/>
          </a:p>
          <a:p>
            <a:r>
              <a:rPr lang="en-US" altLang="en-US" b="1"/>
              <a:t>Conseils aux présentateurs :  </a:t>
            </a:r>
            <a:r>
              <a:rPr lang="en-US" altLang="en-US"/>
              <a:t>Dans le cadre de la règle commune révisée de 2018, les "informations clés" sont désormais requises au début des formulaires de consentement éclairé, ce qui permet aux participants de disposer d'informations concises pour mieux comprendre l'étude et les aider dans leur décision de participer ou non. </a:t>
            </a:r>
          </a:p>
        </p:txBody>
      </p:sp>
      <p:sp>
        <p:nvSpPr>
          <p:cNvPr id="53252" name="Date Placeholder 3">
            <a:extLst>
              <a:ext uri="{FF2B5EF4-FFF2-40B4-BE49-F238E27FC236}">
                <a16:creationId xmlns:a16="http://schemas.microsoft.com/office/drawing/2014/main" id="{1742CC0A-732C-52CB-025B-C36A59291C0C}"/>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fld id="{A960F5BB-B0AA-DF4D-B35A-374D650511C5}"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53253" name="Footer Placeholder 4">
            <a:extLst>
              <a:ext uri="{FF2B5EF4-FFF2-40B4-BE49-F238E27FC236}">
                <a16:creationId xmlns:a16="http://schemas.microsoft.com/office/drawing/2014/main" id="{292A4276-979E-AB4D-AFA8-9349B6C8040F}"/>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53254" name="Slide Number Placeholder 5">
            <a:extLst>
              <a:ext uri="{FF2B5EF4-FFF2-40B4-BE49-F238E27FC236}">
                <a16:creationId xmlns:a16="http://schemas.microsoft.com/office/drawing/2014/main" id="{8B2535D5-29C9-AAE3-A725-ED6C7A38415E}"/>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fld id="{6447EB4B-76B5-DF49-802E-F85DD15A3631}" type="slidenum">
              <a:rPr lang="en-US" altLang="en-US">
                <a:latin typeface="Times New Roman" panose="02020603050405020304" pitchFamily="18" charset="0"/>
              </a:rPr>
              <a:t>40</a:t>
            </a:fld>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F901165C-F440-E52A-35ED-1BD5236A8E49}"/>
              </a:ext>
            </a:extLst>
          </p:cNvPr>
          <p:cNvSpPr>
            <a:spLocks noGrp="1" noRot="1" noChangeAspect="1" noChangeArrowheads="1" noTextEdit="1"/>
          </p:cNvSpPr>
          <p:nvPr>
            <p:ph type="sldImg"/>
          </p:nvPr>
        </p:nvSpPr>
        <p:spPr>
          <a:xfrm>
            <a:off x="290513" y="685800"/>
            <a:ext cx="6249987" cy="3516313"/>
          </a:xfrm>
          <a:ln/>
        </p:spPr>
      </p:sp>
      <p:sp>
        <p:nvSpPr>
          <p:cNvPr id="55299" name="Notes Placeholder 2">
            <a:extLst>
              <a:ext uri="{FF2B5EF4-FFF2-40B4-BE49-F238E27FC236}">
                <a16:creationId xmlns:a16="http://schemas.microsoft.com/office/drawing/2014/main" id="{5323C649-B3F7-0185-5327-500853186513}"/>
              </a:ext>
            </a:extLst>
          </p:cNvPr>
          <p:cNvSpPr>
            <a:spLocks noGrp="1" noChangeArrowheads="1"/>
          </p:cNvSpPr>
          <p:nvPr>
            <p:ph type="body" idx="1"/>
          </p:nvPr>
        </p:nvSpPr>
        <p:spPr>
          <a:noFill/>
        </p:spPr>
        <p:txBody>
          <a:bodyPr/>
          <a:lstStyle/>
          <a:p>
            <a:r>
              <a:rPr lang="en-US" altLang="en-US">
                <a:solidFill>
                  <a:srgbClr val="00B0F0"/>
                </a:solidFill>
              </a:rPr>
              <a:t>" Le membre de l'équipe d'étude qui mène la discussion sur le consentement doit utiliser le document approuvé par la CISR. Si les documents de consentement initialement approuvés par la CISR sont modifiés et que ces modifications reçoivent l'approbation de la CISR, l'équipe chargée de l'étude doit s'assurer que ses membres n'ont accès qu'aux nouveaux documents de consentement révisés et utilisent les versions correctes.</a:t>
            </a:r>
          </a:p>
          <a:p>
            <a:endParaRPr lang="en-US" altLang="en-US"/>
          </a:p>
          <a:p>
            <a:r>
              <a:rPr lang="en-US" altLang="en-US"/>
              <a:t>Idéalement, les discussions sur le CI doivent avoir lieu en privé. Lorsque nous discutons de l'étude avec un participant potentiel, nous devons chercher à comprendre. Pour ce faire, nous pouvons encourager la personne à décrire les points clés de l'étude dans ses propres mots. Continuez à sonder, et assurez-vous d'essayer de clarifier tout malentendu."   </a:t>
            </a:r>
          </a:p>
          <a:p>
            <a:endParaRPr lang="en-US" altLang="en-US"/>
          </a:p>
          <a:p>
            <a:r>
              <a:rPr lang="en-US" altLang="en-US"/>
              <a:t>======</a:t>
            </a:r>
          </a:p>
          <a:p>
            <a:endParaRPr lang="en-US" altLang="en-US"/>
          </a:p>
          <a:p>
            <a:r>
              <a:rPr lang="en-US" altLang="en-US" b="1" i="1"/>
              <a:t>Conseils aux présentateurs </a:t>
            </a:r>
            <a:r>
              <a:rPr lang="en-US" altLang="en-US"/>
              <a:t>: Si le cadre du processus de CI n'est pas optimal (par exemple, s'il se déroule dans un établissement sans chambres privées), assurez-vous d'aborder les facteurs locaux, notamment la meilleure façon de protéger la vie privée des sujets.   </a:t>
            </a:r>
          </a:p>
        </p:txBody>
      </p:sp>
      <p:sp>
        <p:nvSpPr>
          <p:cNvPr id="55300" name="Date Placeholder 3">
            <a:extLst>
              <a:ext uri="{FF2B5EF4-FFF2-40B4-BE49-F238E27FC236}">
                <a16:creationId xmlns:a16="http://schemas.microsoft.com/office/drawing/2014/main" id="{9BFE8CFD-8942-D79B-FE0C-5CD1D30A5098}"/>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C575EFE2-52AE-4F45-9763-5B0DD7455E51}"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55301" name="Footer Placeholder 4">
            <a:extLst>
              <a:ext uri="{FF2B5EF4-FFF2-40B4-BE49-F238E27FC236}">
                <a16:creationId xmlns:a16="http://schemas.microsoft.com/office/drawing/2014/main" id="{7B189004-8F78-8DC0-3E7F-949046BC8F85}"/>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55302" name="Slide Number Placeholder 5">
            <a:extLst>
              <a:ext uri="{FF2B5EF4-FFF2-40B4-BE49-F238E27FC236}">
                <a16:creationId xmlns:a16="http://schemas.microsoft.com/office/drawing/2014/main" id="{779D3F24-0953-F565-DF09-A0D21B6A2B90}"/>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A582AD40-2539-F740-A5B2-C2D237AF0859}" type="slidenum">
              <a:rPr lang="en-US" altLang="en-US">
                <a:latin typeface="Times New Roman" panose="02020603050405020304" pitchFamily="18" charset="0"/>
              </a:rPr>
              <a:t>41</a:t>
            </a:fld>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4F30270A-DDC3-4DC9-E845-B3E273B018D9}"/>
              </a:ext>
            </a:extLst>
          </p:cNvPr>
          <p:cNvSpPr>
            <a:spLocks noGrp="1" noRot="1" noChangeAspect="1" noChangeArrowheads="1" noTextEdit="1"/>
          </p:cNvSpPr>
          <p:nvPr>
            <p:ph type="sldImg"/>
          </p:nvPr>
        </p:nvSpPr>
        <p:spPr>
          <a:xfrm>
            <a:off x="290513" y="685800"/>
            <a:ext cx="6249987" cy="3516313"/>
          </a:xfrm>
          <a:ln/>
        </p:spPr>
      </p:sp>
      <p:sp>
        <p:nvSpPr>
          <p:cNvPr id="57347" name="Notes Placeholder 2">
            <a:extLst>
              <a:ext uri="{FF2B5EF4-FFF2-40B4-BE49-F238E27FC236}">
                <a16:creationId xmlns:a16="http://schemas.microsoft.com/office/drawing/2014/main" id="{CCE034E3-25A7-CC21-11F8-383AC59450B6}"/>
              </a:ext>
            </a:extLst>
          </p:cNvPr>
          <p:cNvSpPr>
            <a:spLocks noGrp="1" noChangeArrowheads="1"/>
          </p:cNvSpPr>
          <p:nvPr>
            <p:ph type="body" idx="1"/>
          </p:nvPr>
        </p:nvSpPr>
        <p:spPr>
          <a:noFill/>
        </p:spPr>
        <p:txBody>
          <a:bodyPr/>
          <a:lstStyle/>
          <a:p>
            <a:endParaRPr lang="en-US" altLang="en-US"/>
          </a:p>
        </p:txBody>
      </p:sp>
      <p:sp>
        <p:nvSpPr>
          <p:cNvPr id="57348" name="Date Placeholder 3">
            <a:extLst>
              <a:ext uri="{FF2B5EF4-FFF2-40B4-BE49-F238E27FC236}">
                <a16:creationId xmlns:a16="http://schemas.microsoft.com/office/drawing/2014/main" id="{51B8245D-49DC-0859-3E44-50679D887C4F}"/>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fld id="{5F556BEE-BB36-9B49-8DA6-8F16D4D319B1}"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57349" name="Footer Placeholder 4">
            <a:extLst>
              <a:ext uri="{FF2B5EF4-FFF2-40B4-BE49-F238E27FC236}">
                <a16:creationId xmlns:a16="http://schemas.microsoft.com/office/drawing/2014/main" id="{87DAC6E4-1F1B-F486-5777-35A5830C6280}"/>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57350" name="Slide Number Placeholder 5">
            <a:extLst>
              <a:ext uri="{FF2B5EF4-FFF2-40B4-BE49-F238E27FC236}">
                <a16:creationId xmlns:a16="http://schemas.microsoft.com/office/drawing/2014/main" id="{E9530FD8-A81F-8036-0F36-8AB5D3AF00C2}"/>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fld id="{7D6439A8-C0A3-F148-AD64-B1A6655F36A1}" type="slidenum">
              <a:rPr lang="en-US" altLang="en-US">
                <a:latin typeface="Times New Roman" panose="02020603050405020304" pitchFamily="18" charset="0"/>
              </a:rPr>
              <a:t>42</a:t>
            </a:fld>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B22F41B2-2473-7338-4AEB-4EB03E211AAA}"/>
              </a:ext>
            </a:extLst>
          </p:cNvPr>
          <p:cNvSpPr>
            <a:spLocks noGrp="1" noRot="1" noChangeAspect="1" noChangeArrowheads="1" noTextEdit="1"/>
          </p:cNvSpPr>
          <p:nvPr>
            <p:ph type="sldImg"/>
          </p:nvPr>
        </p:nvSpPr>
        <p:spPr>
          <a:xfrm>
            <a:off x="290513" y="685800"/>
            <a:ext cx="6249987" cy="3516313"/>
          </a:xfrm>
          <a:ln/>
        </p:spPr>
      </p:sp>
      <p:sp>
        <p:nvSpPr>
          <p:cNvPr id="59395" name="Notes Placeholder 2">
            <a:extLst>
              <a:ext uri="{FF2B5EF4-FFF2-40B4-BE49-F238E27FC236}">
                <a16:creationId xmlns:a16="http://schemas.microsoft.com/office/drawing/2014/main" id="{18F49B7D-1C88-9F7F-9E40-40E305AF951A}"/>
              </a:ext>
            </a:extLst>
          </p:cNvPr>
          <p:cNvSpPr>
            <a:spLocks noGrp="1" noChangeArrowheads="1"/>
          </p:cNvSpPr>
          <p:nvPr>
            <p:ph type="body" idx="1"/>
          </p:nvPr>
        </p:nvSpPr>
        <p:spPr>
          <a:noFill/>
        </p:spPr>
        <p:txBody>
          <a:bodyPr/>
          <a:lstStyle/>
          <a:p>
            <a:r>
              <a:rPr lang="en-US" altLang="en-US"/>
              <a:t>"Il est très important de prendre votre temps lorsque vous discutez de l'étude avec des sujets potentiels, et de les encourager à faire de même." </a:t>
            </a:r>
          </a:p>
          <a:p>
            <a:endParaRPr lang="en-US" altLang="en-US"/>
          </a:p>
          <a:p>
            <a:r>
              <a:rPr lang="en-US" altLang="en-US"/>
              <a:t>===========</a:t>
            </a:r>
          </a:p>
          <a:p>
            <a:endParaRPr lang="en-US" altLang="en-US"/>
          </a:p>
          <a:p>
            <a:r>
              <a:rPr lang="en-US" altLang="en-US" b="1"/>
              <a:t>Conseils aux présentateurs : </a:t>
            </a:r>
            <a:r>
              <a:rPr lang="en-US" altLang="en-US"/>
              <a:t>Gardez à l'esprit que le personnel de l'étude se sent souvent obligé de "faire du bon travail" en recrutant le plus de sujets possible.  Il est facile de communiquer cette anxiété aux sujets potentiels.  L'investigateur principal ou le directeur de projet peut aider à compenser cette tendance en soulignant l'importance d'un processus de CI complet et respectueux.  </a:t>
            </a:r>
            <a:endParaRPr lang="en-US" altLang="en-US" b="1"/>
          </a:p>
        </p:txBody>
      </p:sp>
      <p:sp>
        <p:nvSpPr>
          <p:cNvPr id="59396" name="Date Placeholder 3">
            <a:extLst>
              <a:ext uri="{FF2B5EF4-FFF2-40B4-BE49-F238E27FC236}">
                <a16:creationId xmlns:a16="http://schemas.microsoft.com/office/drawing/2014/main" id="{0E0F2BF2-F719-B09E-4EEE-856BB43B236B}"/>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86909405-6DFF-0741-B0DE-2461C9FC8899}"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59397" name="Footer Placeholder 4">
            <a:extLst>
              <a:ext uri="{FF2B5EF4-FFF2-40B4-BE49-F238E27FC236}">
                <a16:creationId xmlns:a16="http://schemas.microsoft.com/office/drawing/2014/main" id="{A12C0B45-B097-13AE-0536-FF75E37EDC9C}"/>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59398" name="Slide Number Placeholder 5">
            <a:extLst>
              <a:ext uri="{FF2B5EF4-FFF2-40B4-BE49-F238E27FC236}">
                <a16:creationId xmlns:a16="http://schemas.microsoft.com/office/drawing/2014/main" id="{363FB0A4-F688-DD6C-F5B0-52F16DB91664}"/>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9E034111-2B19-C849-8D96-E204F5E5999D}" type="slidenum">
              <a:rPr lang="en-US" altLang="en-US">
                <a:latin typeface="Times New Roman" panose="02020603050405020304" pitchFamily="18" charset="0"/>
              </a:rPr>
              <a:t>43</a:t>
            </a:fld>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56A03A1C-43C7-2D1D-942B-C09AE4185691}"/>
              </a:ext>
            </a:extLst>
          </p:cNvPr>
          <p:cNvSpPr>
            <a:spLocks noGrp="1" noRot="1" noChangeAspect="1" noChangeArrowheads="1" noTextEdit="1"/>
          </p:cNvSpPr>
          <p:nvPr>
            <p:ph type="sldImg"/>
          </p:nvPr>
        </p:nvSpPr>
        <p:spPr>
          <a:xfrm>
            <a:off x="290513" y="685800"/>
            <a:ext cx="6249987" cy="3516313"/>
          </a:xfrm>
          <a:ln/>
        </p:spPr>
      </p:sp>
      <p:sp>
        <p:nvSpPr>
          <p:cNvPr id="61443" name="Notes Placeholder 2">
            <a:extLst>
              <a:ext uri="{FF2B5EF4-FFF2-40B4-BE49-F238E27FC236}">
                <a16:creationId xmlns:a16="http://schemas.microsoft.com/office/drawing/2014/main" id="{D813E128-32EE-B674-3AEA-DC44D786365A}"/>
              </a:ext>
            </a:extLst>
          </p:cNvPr>
          <p:cNvSpPr>
            <a:spLocks noGrp="1" noChangeArrowheads="1"/>
          </p:cNvSpPr>
          <p:nvPr>
            <p:ph type="body" idx="1"/>
          </p:nvPr>
        </p:nvSpPr>
        <p:spPr>
          <a:noFill/>
        </p:spPr>
        <p:txBody>
          <a:bodyPr/>
          <a:lstStyle/>
          <a:p>
            <a:endParaRPr lang="en-US" altLang="en-US"/>
          </a:p>
        </p:txBody>
      </p:sp>
      <p:sp>
        <p:nvSpPr>
          <p:cNvPr id="61444" name="Date Placeholder 3">
            <a:extLst>
              <a:ext uri="{FF2B5EF4-FFF2-40B4-BE49-F238E27FC236}">
                <a16:creationId xmlns:a16="http://schemas.microsoft.com/office/drawing/2014/main" id="{D4F200F0-37D5-17EB-A1CB-D9877554EAA4}"/>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fld id="{54B2C8D0-0B62-094B-945E-323794A1AAC6}"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61445" name="Footer Placeholder 4">
            <a:extLst>
              <a:ext uri="{FF2B5EF4-FFF2-40B4-BE49-F238E27FC236}">
                <a16:creationId xmlns:a16="http://schemas.microsoft.com/office/drawing/2014/main" id="{7250FAAF-B356-5E14-1ECE-7CD6C35FD1F4}"/>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61446" name="Slide Number Placeholder 5">
            <a:extLst>
              <a:ext uri="{FF2B5EF4-FFF2-40B4-BE49-F238E27FC236}">
                <a16:creationId xmlns:a16="http://schemas.microsoft.com/office/drawing/2014/main" id="{DABB6526-B417-E092-E3C8-2A1CD2209787}"/>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fld id="{773E0779-6A59-FB42-9DDB-091A523D9DEF}" type="slidenum">
              <a:rPr lang="en-US" altLang="en-US">
                <a:latin typeface="Times New Roman" panose="02020603050405020304" pitchFamily="18" charset="0"/>
              </a:rPr>
              <a:t>44</a:t>
            </a:fld>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BD095AB3-8157-027A-52D8-1F9139E94D23}"/>
              </a:ext>
            </a:extLst>
          </p:cNvPr>
          <p:cNvSpPr>
            <a:spLocks noGrp="1" noRot="1" noChangeAspect="1" noChangeArrowheads="1" noTextEdit="1"/>
          </p:cNvSpPr>
          <p:nvPr>
            <p:ph type="sldImg"/>
          </p:nvPr>
        </p:nvSpPr>
        <p:spPr>
          <a:xfrm>
            <a:off x="290513" y="685800"/>
            <a:ext cx="6249987" cy="3516313"/>
          </a:xfrm>
          <a:ln/>
        </p:spPr>
      </p:sp>
      <p:sp>
        <p:nvSpPr>
          <p:cNvPr id="63491" name="Notes Placeholder 2">
            <a:extLst>
              <a:ext uri="{FF2B5EF4-FFF2-40B4-BE49-F238E27FC236}">
                <a16:creationId xmlns:a16="http://schemas.microsoft.com/office/drawing/2014/main" id="{2A26B2A7-D18B-0E97-3E85-42546FB207A1}"/>
              </a:ext>
            </a:extLst>
          </p:cNvPr>
          <p:cNvSpPr>
            <a:spLocks noGrp="1" noChangeArrowheads="1"/>
          </p:cNvSpPr>
          <p:nvPr>
            <p:ph type="body" idx="1"/>
          </p:nvPr>
        </p:nvSpPr>
        <p:spPr>
          <a:noFill/>
        </p:spPr>
        <p:txBody>
          <a:bodyPr/>
          <a:lstStyle/>
          <a:p>
            <a:endParaRPr lang="en-US" altLang="en-US"/>
          </a:p>
          <a:p>
            <a:r>
              <a:rPr lang="en-US" altLang="en-US"/>
              <a:t>Réponse : Vrai</a:t>
            </a:r>
          </a:p>
        </p:txBody>
      </p:sp>
      <p:sp>
        <p:nvSpPr>
          <p:cNvPr id="63492" name="Date Placeholder 3">
            <a:extLst>
              <a:ext uri="{FF2B5EF4-FFF2-40B4-BE49-F238E27FC236}">
                <a16:creationId xmlns:a16="http://schemas.microsoft.com/office/drawing/2014/main" id="{260E757C-0247-3CDF-0268-0E2470501EDD}"/>
              </a:ext>
            </a:extLst>
          </p:cNvPr>
          <p:cNvSpPr>
            <a:spLocks noGrp="1"/>
          </p:cNvSpPr>
          <p:nvPr>
            <p:ph type="dt" sz="quarter" idx="1"/>
          </p:nvPr>
        </p:nvSpPr>
        <p:spPr>
          <a:noFill/>
        </p:spPr>
        <p:txBody>
          <a:bodyPr/>
          <a:lstStyle>
            <a:lvl1pPr defTabSz="911225">
              <a:defRPr>
                <a:solidFill>
                  <a:schemeClr val="tx1"/>
                </a:solidFill>
                <a:latin typeface="Arial" panose="020B0604020202020204" pitchFamily="34" charset="0"/>
              </a:defRPr>
            </a:lvl1pPr>
            <a:lvl2pPr marL="742950" indent="-285750" defTabSz="911225">
              <a:defRPr>
                <a:solidFill>
                  <a:schemeClr val="tx1"/>
                </a:solidFill>
                <a:latin typeface="Arial" panose="020B0604020202020204" pitchFamily="34" charset="0"/>
              </a:defRPr>
            </a:lvl2pPr>
            <a:lvl3pPr marL="1143000" indent="-228600" defTabSz="911225">
              <a:defRPr>
                <a:solidFill>
                  <a:schemeClr val="tx1"/>
                </a:solidFill>
                <a:latin typeface="Arial" panose="020B0604020202020204" pitchFamily="34" charset="0"/>
              </a:defRPr>
            </a:lvl3pPr>
            <a:lvl4pPr marL="1600200" indent="-228600" defTabSz="911225">
              <a:defRPr>
                <a:solidFill>
                  <a:schemeClr val="tx1"/>
                </a:solidFill>
                <a:latin typeface="Arial" panose="020B0604020202020204" pitchFamily="34" charset="0"/>
              </a:defRPr>
            </a:lvl4pPr>
            <a:lvl5pPr marL="2057400" indent="-228600" defTabSz="911225">
              <a:defRPr>
                <a:solidFill>
                  <a:schemeClr val="tx1"/>
                </a:solidFill>
                <a:latin typeface="Arial" panose="020B0604020202020204" pitchFamily="34" charset="0"/>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defRPr>
            </a:lvl9pPr>
          </a:lstStyle>
          <a:p>
            <a:fld id="{3C94F901-6AFD-1448-928F-A463A5C0F720}"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63493" name="Footer Placeholder 4">
            <a:extLst>
              <a:ext uri="{FF2B5EF4-FFF2-40B4-BE49-F238E27FC236}">
                <a16:creationId xmlns:a16="http://schemas.microsoft.com/office/drawing/2014/main" id="{A95334BF-B8AA-7E28-492E-068C63BAB486}"/>
              </a:ext>
            </a:extLst>
          </p:cNvPr>
          <p:cNvSpPr>
            <a:spLocks noGrp="1"/>
          </p:cNvSpPr>
          <p:nvPr>
            <p:ph type="ftr" sz="quarter" idx="4"/>
          </p:nvPr>
        </p:nvSpPr>
        <p:spPr>
          <a:noFill/>
        </p:spPr>
        <p:txBody>
          <a:bodyPr/>
          <a:lstStyle>
            <a:lvl1pPr defTabSz="911225">
              <a:defRPr>
                <a:solidFill>
                  <a:schemeClr val="tx1"/>
                </a:solidFill>
                <a:latin typeface="Arial" panose="020B0604020202020204" pitchFamily="34" charset="0"/>
              </a:defRPr>
            </a:lvl1pPr>
            <a:lvl2pPr marL="742950" indent="-285750" defTabSz="911225">
              <a:defRPr>
                <a:solidFill>
                  <a:schemeClr val="tx1"/>
                </a:solidFill>
                <a:latin typeface="Arial" panose="020B0604020202020204" pitchFamily="34" charset="0"/>
              </a:defRPr>
            </a:lvl2pPr>
            <a:lvl3pPr marL="1143000" indent="-228600" defTabSz="911225">
              <a:defRPr>
                <a:solidFill>
                  <a:schemeClr val="tx1"/>
                </a:solidFill>
                <a:latin typeface="Arial" panose="020B0604020202020204" pitchFamily="34" charset="0"/>
              </a:defRPr>
            </a:lvl3pPr>
            <a:lvl4pPr marL="1600200" indent="-228600" defTabSz="911225">
              <a:defRPr>
                <a:solidFill>
                  <a:schemeClr val="tx1"/>
                </a:solidFill>
                <a:latin typeface="Arial" panose="020B0604020202020204" pitchFamily="34" charset="0"/>
              </a:defRPr>
            </a:lvl4pPr>
            <a:lvl5pPr marL="2057400" indent="-228600" defTabSz="911225">
              <a:defRPr>
                <a:solidFill>
                  <a:schemeClr val="tx1"/>
                </a:solidFill>
                <a:latin typeface="Arial" panose="020B0604020202020204" pitchFamily="34" charset="0"/>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63494" name="Slide Number Placeholder 5">
            <a:extLst>
              <a:ext uri="{FF2B5EF4-FFF2-40B4-BE49-F238E27FC236}">
                <a16:creationId xmlns:a16="http://schemas.microsoft.com/office/drawing/2014/main" id="{ABB253D8-7597-0EE3-6CD5-AF137840C87E}"/>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42950" indent="-285750" defTabSz="909638">
              <a:defRPr>
                <a:solidFill>
                  <a:schemeClr val="tx1"/>
                </a:solidFill>
                <a:latin typeface="Arial" panose="020B0604020202020204" pitchFamily="34" charset="0"/>
              </a:defRPr>
            </a:lvl2pPr>
            <a:lvl3pPr marL="1143000" indent="-228600" defTabSz="909638">
              <a:defRPr>
                <a:solidFill>
                  <a:schemeClr val="tx1"/>
                </a:solidFill>
                <a:latin typeface="Arial" panose="020B0604020202020204" pitchFamily="34" charset="0"/>
              </a:defRPr>
            </a:lvl3pPr>
            <a:lvl4pPr marL="1600200" indent="-228600" defTabSz="909638">
              <a:defRPr>
                <a:solidFill>
                  <a:schemeClr val="tx1"/>
                </a:solidFill>
                <a:latin typeface="Arial" panose="020B0604020202020204" pitchFamily="34" charset="0"/>
              </a:defRPr>
            </a:lvl4pPr>
            <a:lvl5pPr marL="2057400" indent="-228600" defTabSz="909638">
              <a:defRPr>
                <a:solidFill>
                  <a:schemeClr val="tx1"/>
                </a:solidFill>
                <a:latin typeface="Arial" panose="020B0604020202020204" pitchFamily="34" charset="0"/>
              </a:defRPr>
            </a:lvl5pPr>
            <a:lvl6pPr marL="2514600" indent="-228600" defTabSz="909638" eaLnBrk="0" fontAlgn="base" hangingPunct="0">
              <a:spcBef>
                <a:spcPct val="0"/>
              </a:spcBef>
              <a:spcAft>
                <a:spcPct val="0"/>
              </a:spcAft>
              <a:defRPr>
                <a:solidFill>
                  <a:schemeClr val="tx1"/>
                </a:solidFill>
                <a:latin typeface="Arial" panose="020B0604020202020204" pitchFamily="34" charset="0"/>
              </a:defRPr>
            </a:lvl6pPr>
            <a:lvl7pPr marL="2971800" indent="-228600" defTabSz="909638" eaLnBrk="0" fontAlgn="base" hangingPunct="0">
              <a:spcBef>
                <a:spcPct val="0"/>
              </a:spcBef>
              <a:spcAft>
                <a:spcPct val="0"/>
              </a:spcAft>
              <a:defRPr>
                <a:solidFill>
                  <a:schemeClr val="tx1"/>
                </a:solidFill>
                <a:latin typeface="Arial" panose="020B0604020202020204" pitchFamily="34" charset="0"/>
              </a:defRPr>
            </a:lvl7pPr>
            <a:lvl8pPr marL="3429000" indent="-228600" defTabSz="909638" eaLnBrk="0" fontAlgn="base" hangingPunct="0">
              <a:spcBef>
                <a:spcPct val="0"/>
              </a:spcBef>
              <a:spcAft>
                <a:spcPct val="0"/>
              </a:spcAft>
              <a:defRPr>
                <a:solidFill>
                  <a:schemeClr val="tx1"/>
                </a:solidFill>
                <a:latin typeface="Arial" panose="020B0604020202020204" pitchFamily="34" charset="0"/>
              </a:defRPr>
            </a:lvl8pPr>
            <a:lvl9pPr marL="3886200" indent="-228600" defTabSz="909638" eaLnBrk="0" fontAlgn="base" hangingPunct="0">
              <a:spcBef>
                <a:spcPct val="0"/>
              </a:spcBef>
              <a:spcAft>
                <a:spcPct val="0"/>
              </a:spcAft>
              <a:defRPr>
                <a:solidFill>
                  <a:schemeClr val="tx1"/>
                </a:solidFill>
                <a:latin typeface="Arial" panose="020B0604020202020204" pitchFamily="34" charset="0"/>
              </a:defRPr>
            </a:lvl9pPr>
          </a:lstStyle>
          <a:p>
            <a:fld id="{BBE42B24-7BB6-224C-B8AF-CA7BF6DDBDE7}" type="slidenum">
              <a:rPr lang="en-US" altLang="en-US">
                <a:latin typeface="Times New Roman" panose="02020603050405020304" pitchFamily="18" charset="0"/>
              </a:rPr>
              <a:t>45</a:t>
            </a:fld>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E0516B85-C581-E553-D560-9A112AD53C93}"/>
              </a:ext>
            </a:extLst>
          </p:cNvPr>
          <p:cNvSpPr>
            <a:spLocks noGrp="1" noRot="1" noChangeAspect="1" noChangeArrowheads="1" noTextEdit="1"/>
          </p:cNvSpPr>
          <p:nvPr>
            <p:ph type="sldImg"/>
          </p:nvPr>
        </p:nvSpPr>
        <p:spPr>
          <a:xfrm>
            <a:off x="290513" y="685800"/>
            <a:ext cx="6249987" cy="3516313"/>
          </a:xfrm>
          <a:ln/>
        </p:spPr>
      </p:sp>
      <p:sp>
        <p:nvSpPr>
          <p:cNvPr id="65539" name="Notes Placeholder 2">
            <a:extLst>
              <a:ext uri="{FF2B5EF4-FFF2-40B4-BE49-F238E27FC236}">
                <a16:creationId xmlns:a16="http://schemas.microsoft.com/office/drawing/2014/main" id="{B14DE544-04C6-7F35-1C36-B2D7FE862B23}"/>
              </a:ext>
            </a:extLst>
          </p:cNvPr>
          <p:cNvSpPr>
            <a:spLocks noGrp="1" noChangeArrowheads="1"/>
          </p:cNvSpPr>
          <p:nvPr>
            <p:ph type="body" idx="1"/>
          </p:nvPr>
        </p:nvSpPr>
        <p:spPr>
          <a:noFill/>
        </p:spPr>
        <p:txBody>
          <a:bodyPr/>
          <a:lstStyle/>
          <a:p>
            <a:endParaRPr lang="en-US" altLang="en-US"/>
          </a:p>
          <a:p>
            <a:endParaRPr lang="en-US" altLang="en-US"/>
          </a:p>
          <a:p>
            <a:r>
              <a:rPr lang="en-US" altLang="en-US"/>
              <a:t>"Il est très important que nous n'utilisions que les documents d'étude approuvés par l'IRB fournis par __________ [nom ; IP ou autre personne désignée].  Cela permet aux sujets de disposer des informations les plus précises et les plus récentes. En outre, notre étude ne sera pas conforme si des documents périmés ou non approuvés sont présentés."</a:t>
            </a:r>
          </a:p>
        </p:txBody>
      </p:sp>
      <p:sp>
        <p:nvSpPr>
          <p:cNvPr id="65540" name="Date Placeholder 3">
            <a:extLst>
              <a:ext uri="{FF2B5EF4-FFF2-40B4-BE49-F238E27FC236}">
                <a16:creationId xmlns:a16="http://schemas.microsoft.com/office/drawing/2014/main" id="{6E6810B3-130F-08BD-FCFE-C751251BEF15}"/>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D73121C4-35C9-ED4D-ACC9-EEA54D95EDFE}"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65541" name="Footer Placeholder 4">
            <a:extLst>
              <a:ext uri="{FF2B5EF4-FFF2-40B4-BE49-F238E27FC236}">
                <a16:creationId xmlns:a16="http://schemas.microsoft.com/office/drawing/2014/main" id="{A29F8D6C-1A12-35A9-DA95-EBF5B2F0C392}"/>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65542" name="Slide Number Placeholder 5">
            <a:extLst>
              <a:ext uri="{FF2B5EF4-FFF2-40B4-BE49-F238E27FC236}">
                <a16:creationId xmlns:a16="http://schemas.microsoft.com/office/drawing/2014/main" id="{B89CAC1D-DEDD-184C-2DDC-2DB27DC18860}"/>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E94CA07F-F859-8442-BB8E-5E7E8ADC0146}" type="slidenum">
              <a:rPr lang="en-US" altLang="en-US">
                <a:latin typeface="Times New Roman" panose="02020603050405020304" pitchFamily="18" charset="0"/>
              </a:rPr>
              <a:t>46</a:t>
            </a:fld>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1235BA7B-9051-A8B9-D097-9DBC7F33490F}"/>
              </a:ext>
            </a:extLst>
          </p:cNvPr>
          <p:cNvSpPr>
            <a:spLocks noGrp="1" noRot="1" noChangeAspect="1" noChangeArrowheads="1" noTextEdit="1"/>
          </p:cNvSpPr>
          <p:nvPr>
            <p:ph type="sldImg"/>
          </p:nvPr>
        </p:nvSpPr>
        <p:spPr>
          <a:xfrm>
            <a:off x="290513" y="685800"/>
            <a:ext cx="6249987" cy="3516313"/>
          </a:xfrm>
          <a:ln/>
        </p:spPr>
      </p:sp>
      <p:sp>
        <p:nvSpPr>
          <p:cNvPr id="67587" name="Notes Placeholder 2">
            <a:extLst>
              <a:ext uri="{FF2B5EF4-FFF2-40B4-BE49-F238E27FC236}">
                <a16:creationId xmlns:a16="http://schemas.microsoft.com/office/drawing/2014/main" id="{59FE241E-0218-F730-1CFC-312D148BC2EA}"/>
              </a:ext>
            </a:extLst>
          </p:cNvPr>
          <p:cNvSpPr>
            <a:spLocks noGrp="1" noChangeArrowheads="1"/>
          </p:cNvSpPr>
          <p:nvPr>
            <p:ph type="body" idx="1"/>
          </p:nvPr>
        </p:nvSpPr>
        <p:spPr>
          <a:noFill/>
        </p:spPr>
        <p:txBody>
          <a:bodyPr/>
          <a:lstStyle/>
          <a:p>
            <a:r>
              <a:rPr lang="en-US" altLang="en-US"/>
              <a:t>"Il est important que les informations recueillies, enregistrées et stockées par le personnel de terrain/collecteur de données soient exactes. Si des erreurs sont commises par inadvertance, informez-en rapidement le PI/désigné UCB, car les données collectées pourraient ne pas être conservées ou utilisées pour l'analyse."</a:t>
            </a:r>
          </a:p>
        </p:txBody>
      </p:sp>
      <p:sp>
        <p:nvSpPr>
          <p:cNvPr id="67588" name="Date Placeholder 3">
            <a:extLst>
              <a:ext uri="{FF2B5EF4-FFF2-40B4-BE49-F238E27FC236}">
                <a16:creationId xmlns:a16="http://schemas.microsoft.com/office/drawing/2014/main" id="{F6DBDAED-FDF0-878F-E22A-22272557A160}"/>
              </a:ext>
            </a:extLst>
          </p:cNvPr>
          <p:cNvSpPr>
            <a:spLocks noGrp="1"/>
          </p:cNvSpPr>
          <p:nvPr>
            <p:ph type="dt" sz="quarter" idx="1"/>
          </p:nvPr>
        </p:nvSpPr>
        <p:spPr>
          <a:noFill/>
        </p:spPr>
        <p:txBody>
          <a:bodyPr/>
          <a:lstStyle>
            <a:lvl1pPr defTabSz="911225">
              <a:defRPr>
                <a:solidFill>
                  <a:schemeClr val="tx1"/>
                </a:solidFill>
                <a:latin typeface="Arial" panose="020B0604020202020204" pitchFamily="34" charset="0"/>
              </a:defRPr>
            </a:lvl1pPr>
            <a:lvl2pPr marL="742950" indent="-285750" defTabSz="911225">
              <a:defRPr>
                <a:solidFill>
                  <a:schemeClr val="tx1"/>
                </a:solidFill>
                <a:latin typeface="Arial" panose="020B0604020202020204" pitchFamily="34" charset="0"/>
              </a:defRPr>
            </a:lvl2pPr>
            <a:lvl3pPr marL="1143000" indent="-228600" defTabSz="911225">
              <a:defRPr>
                <a:solidFill>
                  <a:schemeClr val="tx1"/>
                </a:solidFill>
                <a:latin typeface="Arial" panose="020B0604020202020204" pitchFamily="34" charset="0"/>
              </a:defRPr>
            </a:lvl3pPr>
            <a:lvl4pPr marL="1600200" indent="-228600" defTabSz="911225">
              <a:defRPr>
                <a:solidFill>
                  <a:schemeClr val="tx1"/>
                </a:solidFill>
                <a:latin typeface="Arial" panose="020B0604020202020204" pitchFamily="34" charset="0"/>
              </a:defRPr>
            </a:lvl4pPr>
            <a:lvl5pPr marL="2057400" indent="-228600" defTabSz="911225">
              <a:defRPr>
                <a:solidFill>
                  <a:schemeClr val="tx1"/>
                </a:solidFill>
                <a:latin typeface="Arial" panose="020B0604020202020204" pitchFamily="34" charset="0"/>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defRPr>
            </a:lvl9pPr>
          </a:lstStyle>
          <a:p>
            <a:fld id="{727E7340-90E3-9247-B48F-61178B62B26E}"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67589" name="Footer Placeholder 4">
            <a:extLst>
              <a:ext uri="{FF2B5EF4-FFF2-40B4-BE49-F238E27FC236}">
                <a16:creationId xmlns:a16="http://schemas.microsoft.com/office/drawing/2014/main" id="{2EFDBA66-A15D-FA8E-5402-29714CA858DF}"/>
              </a:ext>
            </a:extLst>
          </p:cNvPr>
          <p:cNvSpPr>
            <a:spLocks noGrp="1"/>
          </p:cNvSpPr>
          <p:nvPr>
            <p:ph type="ftr" sz="quarter" idx="4"/>
          </p:nvPr>
        </p:nvSpPr>
        <p:spPr>
          <a:noFill/>
        </p:spPr>
        <p:txBody>
          <a:bodyPr/>
          <a:lstStyle>
            <a:lvl1pPr defTabSz="911225">
              <a:defRPr>
                <a:solidFill>
                  <a:schemeClr val="tx1"/>
                </a:solidFill>
                <a:latin typeface="Arial" panose="020B0604020202020204" pitchFamily="34" charset="0"/>
              </a:defRPr>
            </a:lvl1pPr>
            <a:lvl2pPr marL="742950" indent="-285750" defTabSz="911225">
              <a:defRPr>
                <a:solidFill>
                  <a:schemeClr val="tx1"/>
                </a:solidFill>
                <a:latin typeface="Arial" panose="020B0604020202020204" pitchFamily="34" charset="0"/>
              </a:defRPr>
            </a:lvl2pPr>
            <a:lvl3pPr marL="1143000" indent="-228600" defTabSz="911225">
              <a:defRPr>
                <a:solidFill>
                  <a:schemeClr val="tx1"/>
                </a:solidFill>
                <a:latin typeface="Arial" panose="020B0604020202020204" pitchFamily="34" charset="0"/>
              </a:defRPr>
            </a:lvl3pPr>
            <a:lvl4pPr marL="1600200" indent="-228600" defTabSz="911225">
              <a:defRPr>
                <a:solidFill>
                  <a:schemeClr val="tx1"/>
                </a:solidFill>
                <a:latin typeface="Arial" panose="020B0604020202020204" pitchFamily="34" charset="0"/>
              </a:defRPr>
            </a:lvl4pPr>
            <a:lvl5pPr marL="2057400" indent="-228600" defTabSz="911225">
              <a:defRPr>
                <a:solidFill>
                  <a:schemeClr val="tx1"/>
                </a:solidFill>
                <a:latin typeface="Arial" panose="020B0604020202020204" pitchFamily="34" charset="0"/>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67590" name="Slide Number Placeholder 5">
            <a:extLst>
              <a:ext uri="{FF2B5EF4-FFF2-40B4-BE49-F238E27FC236}">
                <a16:creationId xmlns:a16="http://schemas.microsoft.com/office/drawing/2014/main" id="{B1D16CB4-C43F-A42D-2B29-4AC1EC82B679}"/>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42950" indent="-285750" defTabSz="909638">
              <a:defRPr>
                <a:solidFill>
                  <a:schemeClr val="tx1"/>
                </a:solidFill>
                <a:latin typeface="Arial" panose="020B0604020202020204" pitchFamily="34" charset="0"/>
              </a:defRPr>
            </a:lvl2pPr>
            <a:lvl3pPr marL="1143000" indent="-228600" defTabSz="909638">
              <a:defRPr>
                <a:solidFill>
                  <a:schemeClr val="tx1"/>
                </a:solidFill>
                <a:latin typeface="Arial" panose="020B0604020202020204" pitchFamily="34" charset="0"/>
              </a:defRPr>
            </a:lvl3pPr>
            <a:lvl4pPr marL="1600200" indent="-228600" defTabSz="909638">
              <a:defRPr>
                <a:solidFill>
                  <a:schemeClr val="tx1"/>
                </a:solidFill>
                <a:latin typeface="Arial" panose="020B0604020202020204" pitchFamily="34" charset="0"/>
              </a:defRPr>
            </a:lvl4pPr>
            <a:lvl5pPr marL="2057400" indent="-228600" defTabSz="909638">
              <a:defRPr>
                <a:solidFill>
                  <a:schemeClr val="tx1"/>
                </a:solidFill>
                <a:latin typeface="Arial" panose="020B0604020202020204" pitchFamily="34" charset="0"/>
              </a:defRPr>
            </a:lvl5pPr>
            <a:lvl6pPr marL="2514600" indent="-228600" defTabSz="909638" eaLnBrk="0" fontAlgn="base" hangingPunct="0">
              <a:spcBef>
                <a:spcPct val="0"/>
              </a:spcBef>
              <a:spcAft>
                <a:spcPct val="0"/>
              </a:spcAft>
              <a:defRPr>
                <a:solidFill>
                  <a:schemeClr val="tx1"/>
                </a:solidFill>
                <a:latin typeface="Arial" panose="020B0604020202020204" pitchFamily="34" charset="0"/>
              </a:defRPr>
            </a:lvl6pPr>
            <a:lvl7pPr marL="2971800" indent="-228600" defTabSz="909638" eaLnBrk="0" fontAlgn="base" hangingPunct="0">
              <a:spcBef>
                <a:spcPct val="0"/>
              </a:spcBef>
              <a:spcAft>
                <a:spcPct val="0"/>
              </a:spcAft>
              <a:defRPr>
                <a:solidFill>
                  <a:schemeClr val="tx1"/>
                </a:solidFill>
                <a:latin typeface="Arial" panose="020B0604020202020204" pitchFamily="34" charset="0"/>
              </a:defRPr>
            </a:lvl7pPr>
            <a:lvl8pPr marL="3429000" indent="-228600" defTabSz="909638" eaLnBrk="0" fontAlgn="base" hangingPunct="0">
              <a:spcBef>
                <a:spcPct val="0"/>
              </a:spcBef>
              <a:spcAft>
                <a:spcPct val="0"/>
              </a:spcAft>
              <a:defRPr>
                <a:solidFill>
                  <a:schemeClr val="tx1"/>
                </a:solidFill>
                <a:latin typeface="Arial" panose="020B0604020202020204" pitchFamily="34" charset="0"/>
              </a:defRPr>
            </a:lvl8pPr>
            <a:lvl9pPr marL="3886200" indent="-228600" defTabSz="909638" eaLnBrk="0" fontAlgn="base" hangingPunct="0">
              <a:spcBef>
                <a:spcPct val="0"/>
              </a:spcBef>
              <a:spcAft>
                <a:spcPct val="0"/>
              </a:spcAft>
              <a:defRPr>
                <a:solidFill>
                  <a:schemeClr val="tx1"/>
                </a:solidFill>
                <a:latin typeface="Arial" panose="020B0604020202020204" pitchFamily="34" charset="0"/>
              </a:defRPr>
            </a:lvl9pPr>
          </a:lstStyle>
          <a:p>
            <a:fld id="{338A4F89-4891-6B43-A112-AB873B96D219}" type="slidenum">
              <a:rPr lang="en-US" altLang="en-US">
                <a:latin typeface="Times New Roman" panose="02020603050405020304" pitchFamily="18" charset="0"/>
              </a:rPr>
              <a:t>47</a:t>
            </a:fld>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E1EB0373-F9DE-59EF-A944-B7B6EF7E5F16}"/>
              </a:ext>
            </a:extLst>
          </p:cNvPr>
          <p:cNvSpPr>
            <a:spLocks noGrp="1" noRot="1" noChangeAspect="1" noChangeArrowheads="1" noTextEdit="1"/>
          </p:cNvSpPr>
          <p:nvPr>
            <p:ph type="sldImg"/>
          </p:nvPr>
        </p:nvSpPr>
        <p:spPr>
          <a:xfrm>
            <a:off x="290513" y="685800"/>
            <a:ext cx="6249987" cy="3516313"/>
          </a:xfrm>
          <a:ln/>
        </p:spPr>
      </p:sp>
      <p:sp>
        <p:nvSpPr>
          <p:cNvPr id="69635" name="Notes Placeholder 2">
            <a:extLst>
              <a:ext uri="{FF2B5EF4-FFF2-40B4-BE49-F238E27FC236}">
                <a16:creationId xmlns:a16="http://schemas.microsoft.com/office/drawing/2014/main" id="{717ADB62-B7C5-4190-625C-BBBF53B2E6D8}"/>
              </a:ext>
            </a:extLst>
          </p:cNvPr>
          <p:cNvSpPr>
            <a:spLocks noGrp="1" noChangeArrowheads="1"/>
          </p:cNvSpPr>
          <p:nvPr>
            <p:ph type="body" idx="1"/>
          </p:nvPr>
        </p:nvSpPr>
        <p:spPr>
          <a:noFill/>
        </p:spPr>
        <p:txBody>
          <a:bodyPr/>
          <a:lstStyle/>
          <a:p>
            <a:r>
              <a:rPr lang="en-US" altLang="en-US">
                <a:solidFill>
                  <a:srgbClr val="000000"/>
                </a:solidFill>
              </a:rPr>
              <a:t>"La vie privée et la confidentialité sont souvent confondues ou utilisées de manière interchangeable. La vie privée concerne une personne. Par exemple, lorsque nous interrogeons des sujets dans un endroit discret, nous protégeons leur vie privée."</a:t>
            </a:r>
            <a:endParaRPr lang="en-US" altLang="en-US"/>
          </a:p>
        </p:txBody>
      </p:sp>
      <p:sp>
        <p:nvSpPr>
          <p:cNvPr id="69636" name="Date Placeholder 3">
            <a:extLst>
              <a:ext uri="{FF2B5EF4-FFF2-40B4-BE49-F238E27FC236}">
                <a16:creationId xmlns:a16="http://schemas.microsoft.com/office/drawing/2014/main" id="{295603D8-E771-4A43-8589-E7E0183A337D}"/>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DCF2009C-BC67-8F40-935D-6CE1131B267C}"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69637" name="Footer Placeholder 4">
            <a:extLst>
              <a:ext uri="{FF2B5EF4-FFF2-40B4-BE49-F238E27FC236}">
                <a16:creationId xmlns:a16="http://schemas.microsoft.com/office/drawing/2014/main" id="{707B7851-35BB-DF62-60C3-2AF4EB083739}"/>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69638" name="Slide Number Placeholder 5">
            <a:extLst>
              <a:ext uri="{FF2B5EF4-FFF2-40B4-BE49-F238E27FC236}">
                <a16:creationId xmlns:a16="http://schemas.microsoft.com/office/drawing/2014/main" id="{C4FBB481-C558-441B-5421-434C68AC4611}"/>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88231C63-967A-CC41-B637-C2C1083D42E8}" type="slidenum">
              <a:rPr lang="en-US" altLang="en-US">
                <a:latin typeface="Times New Roman" panose="02020603050405020304" pitchFamily="18" charset="0"/>
              </a:rPr>
              <a:t>48</a:t>
            </a:fld>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1B5F7018-273C-085A-B063-DAC940CD951C}"/>
              </a:ext>
            </a:extLst>
          </p:cNvPr>
          <p:cNvSpPr>
            <a:spLocks noGrp="1" noRot="1" noChangeAspect="1" noChangeArrowheads="1" noTextEdit="1"/>
          </p:cNvSpPr>
          <p:nvPr>
            <p:ph type="sldImg"/>
          </p:nvPr>
        </p:nvSpPr>
        <p:spPr>
          <a:xfrm>
            <a:off x="290513" y="685800"/>
            <a:ext cx="6249987" cy="3516313"/>
          </a:xfrm>
          <a:ln/>
        </p:spPr>
      </p:sp>
      <p:sp>
        <p:nvSpPr>
          <p:cNvPr id="10243" name="Notes Placeholder 2">
            <a:extLst>
              <a:ext uri="{FF2B5EF4-FFF2-40B4-BE49-F238E27FC236}">
                <a16:creationId xmlns:a16="http://schemas.microsoft.com/office/drawing/2014/main" id="{DEF91924-5293-DE62-8472-D81CB721C4D8}"/>
              </a:ext>
            </a:extLst>
          </p:cNvPr>
          <p:cNvSpPr>
            <a:spLocks noGrp="1" noChangeArrowheads="1"/>
          </p:cNvSpPr>
          <p:nvPr>
            <p:ph type="body" idx="1"/>
          </p:nvPr>
        </p:nvSpPr>
        <p:spPr>
          <a:noFill/>
        </p:spPr>
        <p:txBody>
          <a:bodyPr/>
          <a:lstStyle/>
          <a:p>
            <a:r>
              <a:rPr lang="en-US" altLang="en-US">
                <a:solidFill>
                  <a:srgbClr val="000000"/>
                </a:solidFill>
              </a:rPr>
              <a:t>"Voici nos objectifs d'apprentissage pour aujourd'hui. Y a-t-il quelque chose en particulier sur lequel vous voulez en savoir plus ?"</a:t>
            </a:r>
            <a:endParaRPr lang="en-US" altLang="en-US"/>
          </a:p>
          <a:p>
            <a:r>
              <a:rPr lang="en-US" altLang="en-US" b="1" i="1"/>
              <a:t>=======</a:t>
            </a:r>
          </a:p>
          <a:p>
            <a:r>
              <a:rPr lang="en-US" altLang="en-US" b="1" i="1"/>
              <a:t>Conseils aux présentateurs </a:t>
            </a:r>
            <a:r>
              <a:rPr lang="en-US" altLang="en-US" b="1"/>
              <a:t>: </a:t>
            </a:r>
            <a:r>
              <a:rPr lang="en-US" altLang="en-US"/>
              <a:t>(1) Au début de la présentation, sondez l'expérience et les connaissances des participants en matière de travail avec des sujets humains ; présentez vos messages clés en conséquence. (2) Faites participer les participants en leur posant des questions telles que : "Qu'est-ce que cela signifie pour vous ?", "Est-ce une bonne idée ?", "Comment devrions-nous procéder ?".  </a:t>
            </a:r>
          </a:p>
          <a:p>
            <a:endParaRPr lang="en-US" altLang="en-US"/>
          </a:p>
        </p:txBody>
      </p:sp>
      <p:sp>
        <p:nvSpPr>
          <p:cNvPr id="10244" name="Date Placeholder 3">
            <a:extLst>
              <a:ext uri="{FF2B5EF4-FFF2-40B4-BE49-F238E27FC236}">
                <a16:creationId xmlns:a16="http://schemas.microsoft.com/office/drawing/2014/main" id="{556B23BE-2AFC-1BD8-6DE0-4FFAF7D0DD45}"/>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CB3E83B4-47A8-A040-9900-5143C22EEBB6}"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10245" name="Footer Placeholder 4">
            <a:extLst>
              <a:ext uri="{FF2B5EF4-FFF2-40B4-BE49-F238E27FC236}">
                <a16:creationId xmlns:a16="http://schemas.microsoft.com/office/drawing/2014/main" id="{2EBBE8C8-5A3A-033C-E2CC-BA3A0AA746CE}"/>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10246" name="Slide Number Placeholder 5">
            <a:extLst>
              <a:ext uri="{FF2B5EF4-FFF2-40B4-BE49-F238E27FC236}">
                <a16:creationId xmlns:a16="http://schemas.microsoft.com/office/drawing/2014/main" id="{B671BEA5-3BE3-D69C-08DB-982B010DB063}"/>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26486A86-A5E0-3F4C-808C-954816001109}" type="slidenum">
              <a:rPr lang="en-US" altLang="en-US">
                <a:latin typeface="Times New Roman" panose="02020603050405020304" pitchFamily="18" charset="0"/>
              </a:rPr>
              <a:t>22</a:t>
            </a:fld>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8523E598-DBCB-6E37-8454-1C6E4D06E70C}"/>
              </a:ext>
            </a:extLst>
          </p:cNvPr>
          <p:cNvSpPr>
            <a:spLocks noGrp="1" noRot="1" noChangeAspect="1" noChangeArrowheads="1" noTextEdit="1"/>
          </p:cNvSpPr>
          <p:nvPr>
            <p:ph type="sldImg"/>
          </p:nvPr>
        </p:nvSpPr>
        <p:spPr>
          <a:xfrm>
            <a:off x="290513" y="685800"/>
            <a:ext cx="6249987" cy="3516313"/>
          </a:xfrm>
          <a:ln/>
        </p:spPr>
      </p:sp>
      <p:sp>
        <p:nvSpPr>
          <p:cNvPr id="71683" name="Notes Placeholder 2">
            <a:extLst>
              <a:ext uri="{FF2B5EF4-FFF2-40B4-BE49-F238E27FC236}">
                <a16:creationId xmlns:a16="http://schemas.microsoft.com/office/drawing/2014/main" id="{B5575E21-7139-29A9-DA88-A3C221D8E859}"/>
              </a:ext>
            </a:extLst>
          </p:cNvPr>
          <p:cNvSpPr>
            <a:spLocks noGrp="1" noChangeArrowheads="1"/>
          </p:cNvSpPr>
          <p:nvPr>
            <p:ph type="body" idx="1"/>
          </p:nvPr>
        </p:nvSpPr>
        <p:spPr>
          <a:noFill/>
        </p:spPr>
        <p:txBody>
          <a:bodyPr/>
          <a:lstStyle/>
          <a:p>
            <a:r>
              <a:rPr lang="en-US" altLang="en-US">
                <a:solidFill>
                  <a:srgbClr val="000000"/>
                </a:solidFill>
              </a:rPr>
              <a:t>"La confidentialité concerne les informations et/ou les données </a:t>
            </a:r>
            <a:r>
              <a:rPr lang="en-US" altLang="en-US" i="1">
                <a:solidFill>
                  <a:srgbClr val="000000"/>
                </a:solidFill>
              </a:rPr>
              <a:t>relatives à </a:t>
            </a:r>
            <a:r>
              <a:rPr lang="en-US" altLang="en-US">
                <a:solidFill>
                  <a:srgbClr val="000000"/>
                </a:solidFill>
              </a:rPr>
              <a:t>une personne.  Par exemple, lorsque nous discutons de la manière dont nous allons protéger les données de notre étude (par exemple, en ne les partageant qu'avec les membres de l'équipe d'étude et en sécurisant les dossiers de recherche), nous parlons de confidentialité." </a:t>
            </a:r>
          </a:p>
          <a:p>
            <a:endParaRPr lang="en-US" altLang="en-US"/>
          </a:p>
        </p:txBody>
      </p:sp>
      <p:sp>
        <p:nvSpPr>
          <p:cNvPr id="71684" name="Date Placeholder 3">
            <a:extLst>
              <a:ext uri="{FF2B5EF4-FFF2-40B4-BE49-F238E27FC236}">
                <a16:creationId xmlns:a16="http://schemas.microsoft.com/office/drawing/2014/main" id="{DBB0F550-93B7-7B8C-8A4B-105DF64DF367}"/>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fld id="{F83997A3-1FBB-1244-9938-0257216B1932}"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71685" name="Footer Placeholder 4">
            <a:extLst>
              <a:ext uri="{FF2B5EF4-FFF2-40B4-BE49-F238E27FC236}">
                <a16:creationId xmlns:a16="http://schemas.microsoft.com/office/drawing/2014/main" id="{3D90C865-F1F1-B0C0-06D0-927D27043849}"/>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71686" name="Slide Number Placeholder 5">
            <a:extLst>
              <a:ext uri="{FF2B5EF4-FFF2-40B4-BE49-F238E27FC236}">
                <a16:creationId xmlns:a16="http://schemas.microsoft.com/office/drawing/2014/main" id="{F6278137-0866-CC22-0CD5-7CF58A38CB95}"/>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fld id="{FF148190-830C-7343-9DD8-8F1661888369}" type="slidenum">
              <a:rPr lang="en-US" altLang="en-US">
                <a:latin typeface="Times New Roman" panose="02020603050405020304" pitchFamily="18" charset="0"/>
              </a:rPr>
              <a:t>49</a:t>
            </a:fld>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FE5F71D0-2040-EA43-DF22-2FF7DC41CDCC}"/>
              </a:ext>
            </a:extLst>
          </p:cNvPr>
          <p:cNvSpPr>
            <a:spLocks noGrp="1" noRot="1" noChangeAspect="1" noChangeArrowheads="1" noTextEdit="1"/>
          </p:cNvSpPr>
          <p:nvPr>
            <p:ph type="sldImg"/>
          </p:nvPr>
        </p:nvSpPr>
        <p:spPr>
          <a:xfrm>
            <a:off x="290513" y="685800"/>
            <a:ext cx="6249987" cy="3516313"/>
          </a:xfrm>
          <a:ln/>
        </p:spPr>
      </p:sp>
      <p:sp>
        <p:nvSpPr>
          <p:cNvPr id="73731" name="Notes Placeholder 2">
            <a:extLst>
              <a:ext uri="{FF2B5EF4-FFF2-40B4-BE49-F238E27FC236}">
                <a16:creationId xmlns:a16="http://schemas.microsoft.com/office/drawing/2014/main" id="{7981CD4A-CCCC-B947-4D2B-06DBB6042AB7}"/>
              </a:ext>
            </a:extLst>
          </p:cNvPr>
          <p:cNvSpPr>
            <a:spLocks noGrp="1" noChangeArrowheads="1"/>
          </p:cNvSpPr>
          <p:nvPr>
            <p:ph type="body" idx="1"/>
          </p:nvPr>
        </p:nvSpPr>
        <p:spPr>
          <a:noFill/>
        </p:spPr>
        <p:txBody>
          <a:bodyPr/>
          <a:lstStyle/>
          <a:p>
            <a:r>
              <a:rPr lang="en-US" altLang="en-US"/>
              <a:t>"Nous avons ici quelques exemples de mesures prises par les chercheurs pour protéger la vie privée des sujets. Pouvons-nous penser à d'autres moyens de le faire ?" </a:t>
            </a:r>
          </a:p>
          <a:p>
            <a:endParaRPr lang="en-US" altLang="en-US"/>
          </a:p>
          <a:p>
            <a:r>
              <a:rPr lang="en-US" altLang="en-US"/>
              <a:t>======</a:t>
            </a:r>
          </a:p>
          <a:p>
            <a:endParaRPr lang="en-US" altLang="en-US"/>
          </a:p>
          <a:p>
            <a:r>
              <a:rPr lang="en-US" altLang="en-US" b="1"/>
              <a:t>Conseils aux présentateurs : </a:t>
            </a:r>
            <a:r>
              <a:rPr lang="en-US" altLang="en-US"/>
              <a:t>Envisagez de fournir des exemples supplémentaires en rapport avec l'étude que vous êtes sur le point de mener, ou tirés de vos expériences antérieures en tant que chercheur.  </a:t>
            </a:r>
            <a:r>
              <a:rPr lang="en-US" altLang="en-US" i="1"/>
              <a:t> </a:t>
            </a:r>
            <a:endParaRPr lang="en-US" altLang="en-US"/>
          </a:p>
        </p:txBody>
      </p:sp>
      <p:sp>
        <p:nvSpPr>
          <p:cNvPr id="73732" name="Date Placeholder 3">
            <a:extLst>
              <a:ext uri="{FF2B5EF4-FFF2-40B4-BE49-F238E27FC236}">
                <a16:creationId xmlns:a16="http://schemas.microsoft.com/office/drawing/2014/main" id="{2AF9CE82-8F1F-9131-2D49-550F7ED2E7AD}"/>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B5703050-D47C-4A47-A0CE-B46E9858D50D}"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73733" name="Footer Placeholder 4">
            <a:extLst>
              <a:ext uri="{FF2B5EF4-FFF2-40B4-BE49-F238E27FC236}">
                <a16:creationId xmlns:a16="http://schemas.microsoft.com/office/drawing/2014/main" id="{DD09E36C-15C3-3828-494A-56367279AA14}"/>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73734" name="Slide Number Placeholder 5">
            <a:extLst>
              <a:ext uri="{FF2B5EF4-FFF2-40B4-BE49-F238E27FC236}">
                <a16:creationId xmlns:a16="http://schemas.microsoft.com/office/drawing/2014/main" id="{5D0F9376-7E12-28CD-6F78-3EEA1BDA88E1}"/>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E92D4754-EF65-484D-AEBF-FFC4276486DF}" type="slidenum">
              <a:rPr lang="en-US" altLang="en-US">
                <a:latin typeface="Times New Roman" panose="02020603050405020304" pitchFamily="18" charset="0"/>
              </a:rPr>
              <a:t>50</a:t>
            </a:fld>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DDFAA5E0-0D70-5CE0-F036-08B79F1F89EF}"/>
              </a:ext>
            </a:extLst>
          </p:cNvPr>
          <p:cNvSpPr>
            <a:spLocks noGrp="1" noRot="1" noChangeAspect="1" noChangeArrowheads="1" noTextEdit="1"/>
          </p:cNvSpPr>
          <p:nvPr>
            <p:ph type="sldImg"/>
          </p:nvPr>
        </p:nvSpPr>
        <p:spPr>
          <a:xfrm>
            <a:off x="290513" y="685800"/>
            <a:ext cx="6249987" cy="3516313"/>
          </a:xfrm>
          <a:ln/>
        </p:spPr>
      </p:sp>
      <p:sp>
        <p:nvSpPr>
          <p:cNvPr id="75779" name="Notes Placeholder 2">
            <a:extLst>
              <a:ext uri="{FF2B5EF4-FFF2-40B4-BE49-F238E27FC236}">
                <a16:creationId xmlns:a16="http://schemas.microsoft.com/office/drawing/2014/main" id="{84FA0E6F-E265-4A84-85A3-FEBF5BAACC06}"/>
              </a:ext>
            </a:extLst>
          </p:cNvPr>
          <p:cNvSpPr>
            <a:spLocks noGrp="1" noChangeArrowheads="1"/>
          </p:cNvSpPr>
          <p:nvPr>
            <p:ph type="body" idx="1"/>
          </p:nvPr>
        </p:nvSpPr>
        <p:spPr>
          <a:noFill/>
        </p:spPr>
        <p:txBody>
          <a:bodyPr/>
          <a:lstStyle/>
          <a:p>
            <a:endParaRPr lang="en-US" altLang="en-US"/>
          </a:p>
          <a:p>
            <a:endParaRPr lang="en-US" altLang="en-US"/>
          </a:p>
          <a:p>
            <a:r>
              <a:rPr lang="en-US" altLang="en-US">
                <a:solidFill>
                  <a:srgbClr val="7030A0"/>
                </a:solidFill>
              </a:rPr>
              <a:t>Autres problèmes de confidentialité :</a:t>
            </a:r>
          </a:p>
          <a:p>
            <a:endParaRPr lang="en-US" altLang="en-US">
              <a:solidFill>
                <a:srgbClr val="7030A0"/>
              </a:solidFill>
            </a:endParaRPr>
          </a:p>
          <a:p>
            <a:r>
              <a:rPr lang="en-US" altLang="en-US">
                <a:solidFill>
                  <a:srgbClr val="7030A0"/>
                </a:solidFill>
              </a:rPr>
              <a:t>-Lorsque vous travaillez avec des populations de sujets différents et dans un cadre international, tenez compte des coutumes culturelles qui peuvent affecter la perception individuelle ou collective de la vie privée.</a:t>
            </a:r>
          </a:p>
          <a:p>
            <a:r>
              <a:rPr lang="en-US" altLang="en-US">
                <a:solidFill>
                  <a:srgbClr val="7030A0"/>
                </a:solidFill>
              </a:rPr>
              <a:t>- Si d'autres personnes ou des observateurs (par exemple, des traducteurs ou des interprètes) seront présents, quelles seront les protections mises en place pour garantir la confidentialité pendant le processus de consentement et l'inscription. </a:t>
            </a:r>
          </a:p>
        </p:txBody>
      </p:sp>
      <p:sp>
        <p:nvSpPr>
          <p:cNvPr id="75780" name="Date Placeholder 3">
            <a:extLst>
              <a:ext uri="{FF2B5EF4-FFF2-40B4-BE49-F238E27FC236}">
                <a16:creationId xmlns:a16="http://schemas.microsoft.com/office/drawing/2014/main" id="{2B96CE25-6B0B-E51B-B668-6660595AC930}"/>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fld id="{FF1A705A-CB4F-0B44-89E8-675ADE68E56C}"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75781" name="Footer Placeholder 4">
            <a:extLst>
              <a:ext uri="{FF2B5EF4-FFF2-40B4-BE49-F238E27FC236}">
                <a16:creationId xmlns:a16="http://schemas.microsoft.com/office/drawing/2014/main" id="{FF2F4D9B-5E37-B209-A28B-2BFCCFA3303D}"/>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75782" name="Slide Number Placeholder 5">
            <a:extLst>
              <a:ext uri="{FF2B5EF4-FFF2-40B4-BE49-F238E27FC236}">
                <a16:creationId xmlns:a16="http://schemas.microsoft.com/office/drawing/2014/main" id="{36B08F5B-144F-9316-CBB2-82AAF8A61D33}"/>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fld id="{EDC654C5-62E4-3F44-8AE5-F795FBBBA785}" type="slidenum">
              <a:rPr lang="en-US" altLang="en-US">
                <a:latin typeface="Times New Roman" panose="02020603050405020304" pitchFamily="18" charset="0"/>
              </a:rPr>
              <a:t>51</a:t>
            </a:fld>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0DC0D40D-743C-054A-AAD2-F5279AFB970E}"/>
              </a:ext>
            </a:extLst>
          </p:cNvPr>
          <p:cNvSpPr>
            <a:spLocks noGrp="1" noRot="1" noChangeAspect="1" noChangeArrowheads="1" noTextEdit="1"/>
          </p:cNvSpPr>
          <p:nvPr>
            <p:ph type="sldImg"/>
          </p:nvPr>
        </p:nvSpPr>
        <p:spPr>
          <a:xfrm>
            <a:off x="290513" y="685800"/>
            <a:ext cx="6249987" cy="3516313"/>
          </a:xfrm>
          <a:ln/>
        </p:spPr>
      </p:sp>
      <p:sp>
        <p:nvSpPr>
          <p:cNvPr id="77827" name="Notes Placeholder 2">
            <a:extLst>
              <a:ext uri="{FF2B5EF4-FFF2-40B4-BE49-F238E27FC236}">
                <a16:creationId xmlns:a16="http://schemas.microsoft.com/office/drawing/2014/main" id="{9A2948D9-60F8-5D60-3449-69D50AB67D8A}"/>
              </a:ext>
            </a:extLst>
          </p:cNvPr>
          <p:cNvSpPr>
            <a:spLocks noGrp="1" noChangeArrowheads="1"/>
          </p:cNvSpPr>
          <p:nvPr>
            <p:ph type="body" idx="1"/>
          </p:nvPr>
        </p:nvSpPr>
        <p:spPr>
          <a:noFill/>
        </p:spPr>
        <p:txBody>
          <a:bodyPr/>
          <a:lstStyle/>
          <a:p>
            <a:r>
              <a:rPr lang="en-US" altLang="en-US"/>
              <a:t>"Il est crucial que nous sécurisions les données de recherche de nos sujets. Voici quelques exemples de la manière dont les chercheurs s'y prennent. Je vais vous distribuer le plan de confidentialité que nous allons suivre pour notre étude. Avez-vous des questions à ce sujet ? Voyez-vous autre chose que nous devrions faire ? Assurez-vous de suivre les procédures de l'étude et consultez _________________ </a:t>
            </a:r>
            <a:r>
              <a:rPr lang="en-US" altLang="en-US" i="1"/>
              <a:t>[PI ou personne désignée</a:t>
            </a:r>
            <a:r>
              <a:rPr lang="en-US" altLang="en-US"/>
              <a:t>] si vous avez des questions.</a:t>
            </a:r>
          </a:p>
          <a:p>
            <a:endParaRPr lang="en-US" altLang="en-US"/>
          </a:p>
          <a:p>
            <a:r>
              <a:rPr lang="en-US" altLang="en-US"/>
              <a:t>=======</a:t>
            </a:r>
          </a:p>
          <a:p>
            <a:endParaRPr lang="en-US" altLang="en-US"/>
          </a:p>
          <a:p>
            <a:r>
              <a:rPr lang="en-US" altLang="en-US" b="1"/>
              <a:t>Conseils aux présentateurs </a:t>
            </a:r>
            <a:r>
              <a:rPr lang="en-US" altLang="en-US"/>
              <a:t>: Il est fortement recommandé de partager le plan de confidentialité de l'étude avec l'équipe. Veillez à expliquer à chaque membre de l'équipe comment il/elle s'intègre et ce qu'on attend de lui/elle. Fournissez des exemples supplémentaires qui sont pertinents pour votre étude.</a:t>
            </a:r>
          </a:p>
          <a:p>
            <a:r>
              <a:rPr lang="en-US" altLang="en-US"/>
              <a:t> </a:t>
            </a:r>
            <a:endParaRPr lang="en-US" altLang="en-US" i="1"/>
          </a:p>
          <a:p>
            <a:endParaRPr lang="en-US" altLang="en-US"/>
          </a:p>
        </p:txBody>
      </p:sp>
      <p:sp>
        <p:nvSpPr>
          <p:cNvPr id="77828" name="Date Placeholder 3">
            <a:extLst>
              <a:ext uri="{FF2B5EF4-FFF2-40B4-BE49-F238E27FC236}">
                <a16:creationId xmlns:a16="http://schemas.microsoft.com/office/drawing/2014/main" id="{B3A98CE7-8CB1-6A4B-BFE8-5E4FEF591D45}"/>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84596865-2589-1D47-A8FF-FF63E25A906A}"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77829" name="Footer Placeholder 4">
            <a:extLst>
              <a:ext uri="{FF2B5EF4-FFF2-40B4-BE49-F238E27FC236}">
                <a16:creationId xmlns:a16="http://schemas.microsoft.com/office/drawing/2014/main" id="{157496AE-3027-EDF6-7224-8A412A9E7F22}"/>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77830" name="Slide Number Placeholder 5">
            <a:extLst>
              <a:ext uri="{FF2B5EF4-FFF2-40B4-BE49-F238E27FC236}">
                <a16:creationId xmlns:a16="http://schemas.microsoft.com/office/drawing/2014/main" id="{7E4A1CC8-F9C8-482D-D16E-C5486B9F19D8}"/>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5CAAEEEC-E359-CE41-BDFD-3796F73C63A7}" type="slidenum">
              <a:rPr lang="en-US" altLang="en-US">
                <a:latin typeface="Times New Roman" panose="02020603050405020304" pitchFamily="18" charset="0"/>
              </a:rPr>
              <a:t>52</a:t>
            </a:fld>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6CEF6738-FEC8-9BF5-6B01-DE24F0C985A7}"/>
              </a:ext>
            </a:extLst>
          </p:cNvPr>
          <p:cNvSpPr>
            <a:spLocks noGrp="1" noRot="1" noChangeAspect="1" noChangeArrowheads="1" noTextEdit="1"/>
          </p:cNvSpPr>
          <p:nvPr>
            <p:ph type="sldImg"/>
          </p:nvPr>
        </p:nvSpPr>
        <p:spPr>
          <a:xfrm>
            <a:off x="290513" y="685800"/>
            <a:ext cx="6249987" cy="3516313"/>
          </a:xfrm>
          <a:ln/>
        </p:spPr>
      </p:sp>
      <p:sp>
        <p:nvSpPr>
          <p:cNvPr id="79875" name="Notes Placeholder 2">
            <a:extLst>
              <a:ext uri="{FF2B5EF4-FFF2-40B4-BE49-F238E27FC236}">
                <a16:creationId xmlns:a16="http://schemas.microsoft.com/office/drawing/2014/main" id="{2F416F6A-18A4-93C6-81E6-D8136C308C9F}"/>
              </a:ext>
            </a:extLst>
          </p:cNvPr>
          <p:cNvSpPr>
            <a:spLocks noGrp="1" noChangeArrowheads="1"/>
          </p:cNvSpPr>
          <p:nvPr>
            <p:ph type="body" idx="1"/>
          </p:nvPr>
        </p:nvSpPr>
        <p:spPr>
          <a:noFill/>
        </p:spPr>
        <p:txBody>
          <a:bodyPr/>
          <a:lstStyle/>
          <a:p>
            <a:endParaRPr lang="en-US" altLang="en-US"/>
          </a:p>
          <a:p>
            <a:endParaRPr lang="en-US" altLang="en-US"/>
          </a:p>
          <a:p>
            <a:r>
              <a:rPr lang="en-US" altLang="en-US"/>
              <a:t>======</a:t>
            </a:r>
          </a:p>
          <a:p>
            <a:endParaRPr lang="en-US" altLang="en-US"/>
          </a:p>
          <a:p>
            <a:r>
              <a:rPr lang="en-US" altLang="en-US" b="1"/>
              <a:t>Conseils aux présentateurs : </a:t>
            </a:r>
            <a:r>
              <a:rPr lang="en-US" altLang="en-US">
                <a:cs typeface="Times New Roman" panose="02020603050405020304" pitchFamily="18" charset="0"/>
              </a:rPr>
              <a:t>Pensez à ouvrir le lien du CPHS vers les FAQ sur le GDPR. </a:t>
            </a:r>
          </a:p>
          <a:p>
            <a:r>
              <a:rPr lang="en-US" altLang="en-US">
                <a:hlinkClick r:id="rId3"/>
              </a:rPr>
              <a:t>https://cphs.berkeley.edu/guide/gdpr.html</a:t>
            </a:r>
            <a:endParaRPr lang="en-US" altLang="en-US">
              <a:cs typeface="Times New Roman" panose="02020603050405020304" pitchFamily="18" charset="0"/>
            </a:endParaRPr>
          </a:p>
        </p:txBody>
      </p:sp>
      <p:sp>
        <p:nvSpPr>
          <p:cNvPr id="79876" name="Date Placeholder 3">
            <a:extLst>
              <a:ext uri="{FF2B5EF4-FFF2-40B4-BE49-F238E27FC236}">
                <a16:creationId xmlns:a16="http://schemas.microsoft.com/office/drawing/2014/main" id="{478F473A-964E-0D66-A5CB-CED8B9711FAB}"/>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fld id="{33DBCC69-0F53-5143-8269-47F74923113E}"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79877" name="Footer Placeholder 4">
            <a:extLst>
              <a:ext uri="{FF2B5EF4-FFF2-40B4-BE49-F238E27FC236}">
                <a16:creationId xmlns:a16="http://schemas.microsoft.com/office/drawing/2014/main" id="{ED0EDA34-7D0F-D8BD-051F-6984AEE864D6}"/>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79878" name="Slide Number Placeholder 5">
            <a:extLst>
              <a:ext uri="{FF2B5EF4-FFF2-40B4-BE49-F238E27FC236}">
                <a16:creationId xmlns:a16="http://schemas.microsoft.com/office/drawing/2014/main" id="{0FD0ED82-13B8-5D87-B907-CDA67E3E3BC1}"/>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fld id="{7254559B-65D8-AB43-A445-1ACBEFA09F6D}" type="slidenum">
              <a:rPr lang="en-US" altLang="en-US">
                <a:latin typeface="Times New Roman" panose="02020603050405020304" pitchFamily="18" charset="0"/>
              </a:rPr>
              <a:t>53</a:t>
            </a:fld>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E801C46B-02DD-EC4B-04D2-94CE264AC9F0}"/>
              </a:ext>
            </a:extLst>
          </p:cNvPr>
          <p:cNvSpPr>
            <a:spLocks noGrp="1" noRot="1" noChangeAspect="1" noChangeArrowheads="1" noTextEdit="1"/>
          </p:cNvSpPr>
          <p:nvPr>
            <p:ph type="sldImg"/>
          </p:nvPr>
        </p:nvSpPr>
        <p:spPr>
          <a:xfrm>
            <a:off x="290513" y="685800"/>
            <a:ext cx="6249987" cy="3516313"/>
          </a:xfrm>
          <a:ln/>
        </p:spPr>
      </p:sp>
      <p:sp>
        <p:nvSpPr>
          <p:cNvPr id="47107" name="Notes Placeholder 2">
            <a:extLst>
              <a:ext uri="{FF2B5EF4-FFF2-40B4-BE49-F238E27FC236}">
                <a16:creationId xmlns:a16="http://schemas.microsoft.com/office/drawing/2014/main" id="{BC88AA6A-4D57-DE44-A74A-184B9BF3D29C}"/>
              </a:ext>
            </a:extLst>
          </p:cNvPr>
          <p:cNvSpPr>
            <a:spLocks noGrp="1"/>
          </p:cNvSpPr>
          <p:nvPr>
            <p:ph type="body" idx="1"/>
          </p:nvPr>
        </p:nvSpPr>
        <p:spPr>
          <a:xfrm>
            <a:off x="900113" y="4430713"/>
            <a:ext cx="5030787" cy="4408487"/>
          </a:xfrm>
        </p:spPr>
        <p:txBody>
          <a:bodyPr/>
          <a:lstStyle/>
          <a:p>
            <a:pPr>
              <a:defRPr/>
            </a:pPr>
            <a:r>
              <a:rPr lang="en-US" altLang="en-US"/>
              <a:t>"Je veux que vous vous familiarisiez tous avec les pratiques en matière de vie privée et de confidentialité décrites dans les documents de consentement.  Encore une fois, nous sommes tous responsables de veiller à ce qu'elles soient appliquées. Pour ceux d'entre vous qui examineront les documents de consentement avec des sujets potentiels, assurez-vous d'examiner attentivement les sections sur la vie privée et la confidentialité dans le cadre du processus de consentement. Veillez à suivre les procédures décrites dans votre travail quotidien sur l'étude.  Des violations de la confidentialité peuvent se produire (par exemple, le vol d'un ordinateur portable laissé dans une voiture), alors soyez prudents."    </a:t>
            </a:r>
          </a:p>
          <a:p>
            <a:pPr>
              <a:defRPr/>
            </a:pPr>
            <a:r>
              <a:rPr lang="en-US" altLang="en-US"/>
              <a:t>=======</a:t>
            </a:r>
          </a:p>
          <a:p>
            <a:pPr>
              <a:defRPr/>
            </a:pPr>
            <a:r>
              <a:rPr lang="en-US" altLang="en-US" b="1" i="1"/>
              <a:t>Conseils aux présentateurs : </a:t>
            </a:r>
          </a:p>
          <a:p>
            <a:pPr marL="226793" indent="-226793">
              <a:buFontTx/>
              <a:buAutoNum type="arabicPeriod"/>
              <a:defRPr/>
            </a:pPr>
            <a:r>
              <a:rPr lang="en-US" altLang="en-US"/>
              <a:t>Adaptez les informations aux besoins de votre étude.  Insistez sur le fait qu'il est important que le personnel ne se contente pas d'examiner les pratiques en matière de confidentialité, mais qu'il prenne également connaissance de toutes les </a:t>
            </a:r>
            <a:r>
              <a:rPr lang="en-US" altLang="en-US" i="1"/>
              <a:t>exceptions </a:t>
            </a:r>
            <a:r>
              <a:rPr lang="en-US" altLang="en-US"/>
              <a:t>applicables en matière de confidentialité, comme le signalement des cas de maltraitance d'enfants, et des institutions qui peuvent avoir accès aux dossiers (par exemple, la FDA pour les études réglementées par la FDA ; les contrôleurs des essais cliniques).  </a:t>
            </a:r>
          </a:p>
          <a:p>
            <a:pPr marL="226793" indent="-226793">
              <a:buFontTx/>
              <a:buAutoNum type="arabicPeriod"/>
              <a:defRPr/>
            </a:pPr>
            <a:r>
              <a:rPr lang="en-US" altLang="en-US">
                <a:solidFill>
                  <a:srgbClr val="000000"/>
                </a:solidFill>
              </a:rPr>
              <a:t>Une autre exception à la confidentialité s'applique aux interventions de l'étude qui se déroulent dans un cadre collectif (par exemple, un groupe de discussion). Les membres du groupe doivent savoir que si les chercheurs préservent la confidentialité, ils ne peuvent pas promettre que les autres membres du groupe feront de même. Le personnel de l'étude qui anime les groupes doit rappeler aux participants de respecter la vie privée des autres en ne discutant pas en dehors du groupe de ce qui a été partagé pendant le groupe. </a:t>
            </a:r>
          </a:p>
          <a:p>
            <a:pPr marL="226793" indent="-226793">
              <a:buFontTx/>
              <a:buAutoNum type="arabicPeriod"/>
              <a:defRPr/>
            </a:pPr>
            <a:endParaRPr lang="en-US" altLang="en-US"/>
          </a:p>
          <a:p>
            <a:pPr>
              <a:defRPr/>
            </a:pPr>
            <a:endParaRPr lang="en-US" altLang="en-US"/>
          </a:p>
        </p:txBody>
      </p:sp>
      <p:sp>
        <p:nvSpPr>
          <p:cNvPr id="81924" name="Date Placeholder 3">
            <a:extLst>
              <a:ext uri="{FF2B5EF4-FFF2-40B4-BE49-F238E27FC236}">
                <a16:creationId xmlns:a16="http://schemas.microsoft.com/office/drawing/2014/main" id="{0D528BB7-B8D6-5D70-94D8-275110688AFA}"/>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738BB1B8-0577-5047-AE7C-47B2BE98F940}"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81925" name="Footer Placeholder 4">
            <a:extLst>
              <a:ext uri="{FF2B5EF4-FFF2-40B4-BE49-F238E27FC236}">
                <a16:creationId xmlns:a16="http://schemas.microsoft.com/office/drawing/2014/main" id="{C63D6B07-111B-4B8D-4B55-4BD2C0864AFA}"/>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81926" name="Slide Number Placeholder 5">
            <a:extLst>
              <a:ext uri="{FF2B5EF4-FFF2-40B4-BE49-F238E27FC236}">
                <a16:creationId xmlns:a16="http://schemas.microsoft.com/office/drawing/2014/main" id="{4C9456EA-4757-E2D8-D4FA-97236ED36663}"/>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230A3F57-995C-834D-AEBE-E2B58C41E749}" type="slidenum">
              <a:rPr lang="en-US" altLang="en-US">
                <a:latin typeface="Times New Roman" panose="02020603050405020304" pitchFamily="18" charset="0"/>
              </a:rPr>
              <a:t>54</a:t>
            </a:fld>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680CCA3C-A325-7887-424B-EB9E975D8872}"/>
              </a:ext>
            </a:extLst>
          </p:cNvPr>
          <p:cNvSpPr>
            <a:spLocks noGrp="1" noRot="1" noChangeAspect="1" noChangeArrowheads="1" noTextEdit="1"/>
          </p:cNvSpPr>
          <p:nvPr>
            <p:ph type="sldImg"/>
          </p:nvPr>
        </p:nvSpPr>
        <p:spPr>
          <a:xfrm>
            <a:off x="290513" y="685800"/>
            <a:ext cx="6249987" cy="3516313"/>
          </a:xfrm>
          <a:ln/>
        </p:spPr>
      </p:sp>
      <p:sp>
        <p:nvSpPr>
          <p:cNvPr id="83971" name="Notes Placeholder 2">
            <a:extLst>
              <a:ext uri="{FF2B5EF4-FFF2-40B4-BE49-F238E27FC236}">
                <a16:creationId xmlns:a16="http://schemas.microsoft.com/office/drawing/2014/main" id="{4876FD97-D4CD-2D45-540C-D1D49B8FA0EE}"/>
              </a:ext>
            </a:extLst>
          </p:cNvPr>
          <p:cNvSpPr>
            <a:spLocks noGrp="1" noChangeArrowheads="1"/>
          </p:cNvSpPr>
          <p:nvPr>
            <p:ph type="body" idx="1"/>
          </p:nvPr>
        </p:nvSpPr>
        <p:spPr>
          <a:noFill/>
        </p:spPr>
        <p:txBody>
          <a:bodyPr/>
          <a:lstStyle/>
          <a:p>
            <a:r>
              <a:rPr lang="en-US" altLang="en-US"/>
              <a:t>" Il est particulièrement important d'éviter les garanties de confidentialité lorsque les données de l'étude sont collectées sur Internet (par exemple, une étude en ligne ; des données collectées à l'aide de tablettes). Par exemple, un serveur web qui collecte des données sur ses visiteurs pourrait être piraté. Ces types de problèmes sont hors du contrôle de l'équipe de recherche. C'est pourquoi nous incluons des informations sur cette limitation de confidentialité dans les documents de consentement."</a:t>
            </a:r>
          </a:p>
          <a:p>
            <a:endParaRPr lang="en-US" altLang="en-US"/>
          </a:p>
          <a:p>
            <a:r>
              <a:rPr lang="en-US" altLang="en-US"/>
              <a:t>==========</a:t>
            </a:r>
          </a:p>
          <a:p>
            <a:endParaRPr lang="en-US" altLang="en-US"/>
          </a:p>
          <a:p>
            <a:r>
              <a:rPr lang="en-US" altLang="en-US" b="1"/>
              <a:t>Conseils aux présentateurs : </a:t>
            </a:r>
            <a:r>
              <a:rPr lang="en-US" altLang="en-US"/>
              <a:t>Pour obtenir des conseils sur les questions de sécurité des données, consultez les lignes directrices et la matrice de sécurité des données du CPHS (voir http://cphs.berkeley.edu/datasecurity.pdf).</a:t>
            </a:r>
            <a:endParaRPr lang="en-US" altLang="en-US" b="1"/>
          </a:p>
        </p:txBody>
      </p:sp>
      <p:sp>
        <p:nvSpPr>
          <p:cNvPr id="83972" name="Date Placeholder 3">
            <a:extLst>
              <a:ext uri="{FF2B5EF4-FFF2-40B4-BE49-F238E27FC236}">
                <a16:creationId xmlns:a16="http://schemas.microsoft.com/office/drawing/2014/main" id="{830D7E31-8BCF-6795-267D-CF6AA1F2D58D}"/>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fld id="{01204AB3-2EAC-D54A-BA30-BA82DDF7E5C5}"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83973" name="Footer Placeholder 4">
            <a:extLst>
              <a:ext uri="{FF2B5EF4-FFF2-40B4-BE49-F238E27FC236}">
                <a16:creationId xmlns:a16="http://schemas.microsoft.com/office/drawing/2014/main" id="{5CA4545E-F6B9-D5BB-66F1-90E2B29826D6}"/>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83974" name="Slide Number Placeholder 5">
            <a:extLst>
              <a:ext uri="{FF2B5EF4-FFF2-40B4-BE49-F238E27FC236}">
                <a16:creationId xmlns:a16="http://schemas.microsoft.com/office/drawing/2014/main" id="{65D91109-27D1-98C6-FF7A-E313F5B1E601}"/>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fld id="{05CF34B9-1A9D-6449-8521-266A321CD509}" type="slidenum">
              <a:rPr lang="en-US" altLang="en-US">
                <a:latin typeface="Times New Roman" panose="02020603050405020304" pitchFamily="18" charset="0"/>
              </a:rPr>
              <a:t>55</a:t>
            </a:fld>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42FBA77B-E529-46BC-C88D-68D011E6A9E8}"/>
              </a:ext>
            </a:extLst>
          </p:cNvPr>
          <p:cNvSpPr>
            <a:spLocks noGrp="1" noRot="1" noChangeAspect="1" noChangeArrowheads="1" noTextEdit="1"/>
          </p:cNvSpPr>
          <p:nvPr>
            <p:ph type="sldImg"/>
          </p:nvPr>
        </p:nvSpPr>
        <p:spPr>
          <a:xfrm>
            <a:off x="290513" y="685800"/>
            <a:ext cx="6249987" cy="3516313"/>
          </a:xfrm>
          <a:ln/>
        </p:spPr>
      </p:sp>
      <p:sp>
        <p:nvSpPr>
          <p:cNvPr id="88067" name="Notes Placeholder 2">
            <a:extLst>
              <a:ext uri="{FF2B5EF4-FFF2-40B4-BE49-F238E27FC236}">
                <a16:creationId xmlns:a16="http://schemas.microsoft.com/office/drawing/2014/main" id="{0F2A74C3-446D-66AF-3D04-05B7BF61A01E}"/>
              </a:ext>
            </a:extLst>
          </p:cNvPr>
          <p:cNvSpPr>
            <a:spLocks noGrp="1" noChangeArrowheads="1"/>
          </p:cNvSpPr>
          <p:nvPr>
            <p:ph type="body" idx="1"/>
          </p:nvPr>
        </p:nvSpPr>
        <p:spPr>
          <a:noFill/>
        </p:spPr>
        <p:txBody>
          <a:bodyPr/>
          <a:lstStyle/>
          <a:p>
            <a:endParaRPr lang="en-US" altLang="en-US"/>
          </a:p>
          <a:p>
            <a:r>
              <a:rPr lang="en-US" altLang="en-US"/>
              <a:t>"Il arrive qu'un collecteur de données commette une erreur ou doive poursuivre certains aspects de la recherche pendant un délai d'approbation afin de protéger les participants (par exemple, une intervention clinique entre deux visites d'étude). Les déviations et les non-conformités au protocole peuvent modifier le rapport risques/avantages pour les participants ou compromettre d'une manière ou d'une autre la sécurité, les droits et le bien-être des sujets. Ils peuvent également signifier que les données recueillies sont inexactes. Quelle qu'en soit la raison, toutes les déviations et non-conformités du protocole doivent être rapidement signalées au CP et au CPHS."</a:t>
            </a:r>
          </a:p>
          <a:p>
            <a:endParaRPr lang="en-US" altLang="en-US"/>
          </a:p>
          <a:p>
            <a:r>
              <a:rPr lang="en-US" altLang="en-US"/>
              <a:t>----------</a:t>
            </a:r>
          </a:p>
          <a:p>
            <a:r>
              <a:rPr lang="en-US" altLang="en-US" b="1" i="1"/>
              <a:t>Conseils aux présentateurs </a:t>
            </a:r>
            <a:r>
              <a:rPr lang="en-US" altLang="en-US"/>
              <a:t>: Personnalisez, avec des exemples appropriés pour cette étude. Passez en revue les attentes en matière de communications liées à l'étude.  Pour des conseils sur le signalement des déviations et des non-conformités du protocole, consultez le guide du CPHS, </a:t>
            </a:r>
          </a:p>
          <a:p>
            <a:r>
              <a:rPr lang="en-US" altLang="en-US">
                <a:hlinkClick r:id="rId3"/>
              </a:rPr>
              <a:t>https://cphs.berkeley.edu/protocol_deviations_noncompliances.pdf</a:t>
            </a:r>
            <a:endParaRPr lang="en-US" altLang="en-US"/>
          </a:p>
          <a:p>
            <a:endParaRPr lang="en-US" altLang="en-US"/>
          </a:p>
          <a:p>
            <a:endParaRPr lang="en-US" altLang="en-US"/>
          </a:p>
          <a:p>
            <a:endParaRPr lang="en-US" altLang="en-US"/>
          </a:p>
          <a:p>
            <a:endParaRPr lang="en-US" altLang="en-US"/>
          </a:p>
        </p:txBody>
      </p:sp>
      <p:sp>
        <p:nvSpPr>
          <p:cNvPr id="88068" name="Date Placeholder 3">
            <a:extLst>
              <a:ext uri="{FF2B5EF4-FFF2-40B4-BE49-F238E27FC236}">
                <a16:creationId xmlns:a16="http://schemas.microsoft.com/office/drawing/2014/main" id="{258EF7A7-1FDD-B2E6-606C-A4B1AED8CEE1}"/>
              </a:ext>
            </a:extLst>
          </p:cNvPr>
          <p:cNvSpPr>
            <a:spLocks noGrp="1"/>
          </p:cNvSpPr>
          <p:nvPr>
            <p:ph type="dt" sz="quarter" idx="1"/>
          </p:nvPr>
        </p:nvSpPr>
        <p:spPr>
          <a:noFill/>
        </p:spPr>
        <p:txBody>
          <a:bodyPr/>
          <a:lstStyle>
            <a:lvl1pPr defTabSz="911225">
              <a:defRPr>
                <a:solidFill>
                  <a:schemeClr val="tx1"/>
                </a:solidFill>
                <a:latin typeface="Arial" panose="020B0604020202020204" pitchFamily="34" charset="0"/>
              </a:defRPr>
            </a:lvl1pPr>
            <a:lvl2pPr marL="742950" indent="-285750" defTabSz="911225">
              <a:defRPr>
                <a:solidFill>
                  <a:schemeClr val="tx1"/>
                </a:solidFill>
                <a:latin typeface="Arial" panose="020B0604020202020204" pitchFamily="34" charset="0"/>
              </a:defRPr>
            </a:lvl2pPr>
            <a:lvl3pPr marL="1143000" indent="-228600" defTabSz="911225">
              <a:defRPr>
                <a:solidFill>
                  <a:schemeClr val="tx1"/>
                </a:solidFill>
                <a:latin typeface="Arial" panose="020B0604020202020204" pitchFamily="34" charset="0"/>
              </a:defRPr>
            </a:lvl3pPr>
            <a:lvl4pPr marL="1600200" indent="-228600" defTabSz="911225">
              <a:defRPr>
                <a:solidFill>
                  <a:schemeClr val="tx1"/>
                </a:solidFill>
                <a:latin typeface="Arial" panose="020B0604020202020204" pitchFamily="34" charset="0"/>
              </a:defRPr>
            </a:lvl4pPr>
            <a:lvl5pPr marL="2057400" indent="-228600" defTabSz="911225">
              <a:defRPr>
                <a:solidFill>
                  <a:schemeClr val="tx1"/>
                </a:solidFill>
                <a:latin typeface="Arial" panose="020B0604020202020204" pitchFamily="34" charset="0"/>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defRPr>
            </a:lvl9pPr>
          </a:lstStyle>
          <a:p>
            <a:fld id="{E324EA68-1795-DC4C-A786-27D79BA00DB8}"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88069" name="Footer Placeholder 4">
            <a:extLst>
              <a:ext uri="{FF2B5EF4-FFF2-40B4-BE49-F238E27FC236}">
                <a16:creationId xmlns:a16="http://schemas.microsoft.com/office/drawing/2014/main" id="{5AEA9409-C19E-E2E6-630A-454C06CE531D}"/>
              </a:ext>
            </a:extLst>
          </p:cNvPr>
          <p:cNvSpPr>
            <a:spLocks noGrp="1"/>
          </p:cNvSpPr>
          <p:nvPr>
            <p:ph type="ftr" sz="quarter" idx="4"/>
          </p:nvPr>
        </p:nvSpPr>
        <p:spPr>
          <a:noFill/>
        </p:spPr>
        <p:txBody>
          <a:bodyPr/>
          <a:lstStyle>
            <a:lvl1pPr defTabSz="911225">
              <a:defRPr>
                <a:solidFill>
                  <a:schemeClr val="tx1"/>
                </a:solidFill>
                <a:latin typeface="Arial" panose="020B0604020202020204" pitchFamily="34" charset="0"/>
              </a:defRPr>
            </a:lvl1pPr>
            <a:lvl2pPr marL="742950" indent="-285750" defTabSz="911225">
              <a:defRPr>
                <a:solidFill>
                  <a:schemeClr val="tx1"/>
                </a:solidFill>
                <a:latin typeface="Arial" panose="020B0604020202020204" pitchFamily="34" charset="0"/>
              </a:defRPr>
            </a:lvl2pPr>
            <a:lvl3pPr marL="1143000" indent="-228600" defTabSz="911225">
              <a:defRPr>
                <a:solidFill>
                  <a:schemeClr val="tx1"/>
                </a:solidFill>
                <a:latin typeface="Arial" panose="020B0604020202020204" pitchFamily="34" charset="0"/>
              </a:defRPr>
            </a:lvl3pPr>
            <a:lvl4pPr marL="1600200" indent="-228600" defTabSz="911225">
              <a:defRPr>
                <a:solidFill>
                  <a:schemeClr val="tx1"/>
                </a:solidFill>
                <a:latin typeface="Arial" panose="020B0604020202020204" pitchFamily="34" charset="0"/>
              </a:defRPr>
            </a:lvl4pPr>
            <a:lvl5pPr marL="2057400" indent="-228600" defTabSz="911225">
              <a:defRPr>
                <a:solidFill>
                  <a:schemeClr val="tx1"/>
                </a:solidFill>
                <a:latin typeface="Arial" panose="020B0604020202020204" pitchFamily="34" charset="0"/>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88070" name="Slide Number Placeholder 5">
            <a:extLst>
              <a:ext uri="{FF2B5EF4-FFF2-40B4-BE49-F238E27FC236}">
                <a16:creationId xmlns:a16="http://schemas.microsoft.com/office/drawing/2014/main" id="{B3F839B7-7638-87A8-B546-E4E28DFFA212}"/>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42950" indent="-285750" defTabSz="909638">
              <a:defRPr>
                <a:solidFill>
                  <a:schemeClr val="tx1"/>
                </a:solidFill>
                <a:latin typeface="Arial" panose="020B0604020202020204" pitchFamily="34" charset="0"/>
              </a:defRPr>
            </a:lvl2pPr>
            <a:lvl3pPr marL="1143000" indent="-228600" defTabSz="909638">
              <a:defRPr>
                <a:solidFill>
                  <a:schemeClr val="tx1"/>
                </a:solidFill>
                <a:latin typeface="Arial" panose="020B0604020202020204" pitchFamily="34" charset="0"/>
              </a:defRPr>
            </a:lvl3pPr>
            <a:lvl4pPr marL="1600200" indent="-228600" defTabSz="909638">
              <a:defRPr>
                <a:solidFill>
                  <a:schemeClr val="tx1"/>
                </a:solidFill>
                <a:latin typeface="Arial" panose="020B0604020202020204" pitchFamily="34" charset="0"/>
              </a:defRPr>
            </a:lvl4pPr>
            <a:lvl5pPr marL="2057400" indent="-228600" defTabSz="909638">
              <a:defRPr>
                <a:solidFill>
                  <a:schemeClr val="tx1"/>
                </a:solidFill>
                <a:latin typeface="Arial" panose="020B0604020202020204" pitchFamily="34" charset="0"/>
              </a:defRPr>
            </a:lvl5pPr>
            <a:lvl6pPr marL="2514600" indent="-228600" defTabSz="909638" eaLnBrk="0" fontAlgn="base" hangingPunct="0">
              <a:spcBef>
                <a:spcPct val="0"/>
              </a:spcBef>
              <a:spcAft>
                <a:spcPct val="0"/>
              </a:spcAft>
              <a:defRPr>
                <a:solidFill>
                  <a:schemeClr val="tx1"/>
                </a:solidFill>
                <a:latin typeface="Arial" panose="020B0604020202020204" pitchFamily="34" charset="0"/>
              </a:defRPr>
            </a:lvl6pPr>
            <a:lvl7pPr marL="2971800" indent="-228600" defTabSz="909638" eaLnBrk="0" fontAlgn="base" hangingPunct="0">
              <a:spcBef>
                <a:spcPct val="0"/>
              </a:spcBef>
              <a:spcAft>
                <a:spcPct val="0"/>
              </a:spcAft>
              <a:defRPr>
                <a:solidFill>
                  <a:schemeClr val="tx1"/>
                </a:solidFill>
                <a:latin typeface="Arial" panose="020B0604020202020204" pitchFamily="34" charset="0"/>
              </a:defRPr>
            </a:lvl7pPr>
            <a:lvl8pPr marL="3429000" indent="-228600" defTabSz="909638" eaLnBrk="0" fontAlgn="base" hangingPunct="0">
              <a:spcBef>
                <a:spcPct val="0"/>
              </a:spcBef>
              <a:spcAft>
                <a:spcPct val="0"/>
              </a:spcAft>
              <a:defRPr>
                <a:solidFill>
                  <a:schemeClr val="tx1"/>
                </a:solidFill>
                <a:latin typeface="Arial" panose="020B0604020202020204" pitchFamily="34" charset="0"/>
              </a:defRPr>
            </a:lvl8pPr>
            <a:lvl9pPr marL="3886200" indent="-228600" defTabSz="909638" eaLnBrk="0" fontAlgn="base" hangingPunct="0">
              <a:spcBef>
                <a:spcPct val="0"/>
              </a:spcBef>
              <a:spcAft>
                <a:spcPct val="0"/>
              </a:spcAft>
              <a:defRPr>
                <a:solidFill>
                  <a:schemeClr val="tx1"/>
                </a:solidFill>
                <a:latin typeface="Arial" panose="020B0604020202020204" pitchFamily="34" charset="0"/>
              </a:defRPr>
            </a:lvl9pPr>
          </a:lstStyle>
          <a:p>
            <a:fld id="{79E8F0D4-8C62-5A4E-A464-8A731D263214}" type="slidenum">
              <a:rPr lang="en-US" altLang="en-US">
                <a:latin typeface="Times New Roman" panose="02020603050405020304" pitchFamily="18" charset="0"/>
              </a:rPr>
              <a:t>56</a:t>
            </a:fld>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A45D82DD-D96F-1C1E-4C55-72C658A820F9}"/>
              </a:ext>
            </a:extLst>
          </p:cNvPr>
          <p:cNvSpPr>
            <a:spLocks noGrp="1" noRot="1" noChangeAspect="1" noChangeArrowheads="1" noTextEdit="1"/>
          </p:cNvSpPr>
          <p:nvPr>
            <p:ph type="sldImg"/>
          </p:nvPr>
        </p:nvSpPr>
        <p:spPr>
          <a:xfrm>
            <a:off x="290513" y="685800"/>
            <a:ext cx="6249987" cy="3516313"/>
          </a:xfrm>
          <a:ln/>
        </p:spPr>
      </p:sp>
      <p:sp>
        <p:nvSpPr>
          <p:cNvPr id="90115" name="Notes Placeholder 2">
            <a:extLst>
              <a:ext uri="{FF2B5EF4-FFF2-40B4-BE49-F238E27FC236}">
                <a16:creationId xmlns:a16="http://schemas.microsoft.com/office/drawing/2014/main" id="{D1E0C41D-3D2C-19D7-9EA9-96FDCB734695}"/>
              </a:ext>
            </a:extLst>
          </p:cNvPr>
          <p:cNvSpPr>
            <a:spLocks noGrp="1" noChangeArrowheads="1"/>
          </p:cNvSpPr>
          <p:nvPr>
            <p:ph type="body" idx="1"/>
          </p:nvPr>
        </p:nvSpPr>
        <p:spPr>
          <a:noFill/>
        </p:spPr>
        <p:txBody>
          <a:bodyPr/>
          <a:lstStyle/>
          <a:p>
            <a:r>
              <a:rPr lang="en-US" altLang="en-US"/>
              <a:t>"Tout problème imprévu que vous rencontrez en travaillant avec les sujets de l'étude doit être signalé à ___________________ [préciser le nom] dès que possible. Si _________________ [préciser le nom] n'est pas disponible, contactez _____________ [préciser le nom]." </a:t>
            </a:r>
          </a:p>
          <a:p>
            <a:endParaRPr lang="en-US" altLang="en-US" b="1" i="1"/>
          </a:p>
          <a:p>
            <a:r>
              <a:rPr lang="en-US" altLang="en-US" b="1" i="1"/>
              <a:t>========</a:t>
            </a:r>
          </a:p>
          <a:p>
            <a:endParaRPr lang="en-US" altLang="en-US" b="1" i="1"/>
          </a:p>
          <a:p>
            <a:r>
              <a:rPr lang="en-US" altLang="en-US" b="1" i="1"/>
              <a:t>Conseils aux présentateurs </a:t>
            </a:r>
            <a:r>
              <a:rPr lang="en-US" altLang="en-US"/>
              <a:t>: Personnalisez, avec des exemples appropriés pour cette étude. Passez en revue les attentes concernant les communications liées à l'étude. </a:t>
            </a:r>
          </a:p>
        </p:txBody>
      </p:sp>
      <p:sp>
        <p:nvSpPr>
          <p:cNvPr id="90116" name="Date Placeholder 3">
            <a:extLst>
              <a:ext uri="{FF2B5EF4-FFF2-40B4-BE49-F238E27FC236}">
                <a16:creationId xmlns:a16="http://schemas.microsoft.com/office/drawing/2014/main" id="{F8DB48F7-70A5-C85B-E5B3-BC7C3040DE30}"/>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BE879E17-CB8E-2245-81DA-5D9F79A276AC}"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90117" name="Footer Placeholder 4">
            <a:extLst>
              <a:ext uri="{FF2B5EF4-FFF2-40B4-BE49-F238E27FC236}">
                <a16:creationId xmlns:a16="http://schemas.microsoft.com/office/drawing/2014/main" id="{7847473C-D06E-C442-A8C0-99519C004D0E}"/>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90118" name="Slide Number Placeholder 5">
            <a:extLst>
              <a:ext uri="{FF2B5EF4-FFF2-40B4-BE49-F238E27FC236}">
                <a16:creationId xmlns:a16="http://schemas.microsoft.com/office/drawing/2014/main" id="{6912B4BD-A47E-0517-851E-73BEB1EC3CC6}"/>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573B743B-FB3D-F047-AA16-FAC74A64B0D3}" type="slidenum">
              <a:rPr lang="en-US" altLang="en-US">
                <a:latin typeface="Times New Roman" panose="02020603050405020304" pitchFamily="18" charset="0"/>
              </a:rPr>
              <a:t>57</a:t>
            </a:fld>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48A1CDF0-3D23-9B83-B255-A1BA776F6191}"/>
              </a:ext>
            </a:extLst>
          </p:cNvPr>
          <p:cNvSpPr>
            <a:spLocks noGrp="1" noRot="1" noChangeAspect="1" noChangeArrowheads="1" noTextEdit="1"/>
          </p:cNvSpPr>
          <p:nvPr>
            <p:ph type="sldImg"/>
          </p:nvPr>
        </p:nvSpPr>
        <p:spPr>
          <a:xfrm>
            <a:off x="290513" y="685800"/>
            <a:ext cx="6249987" cy="3516313"/>
          </a:xfrm>
          <a:ln/>
        </p:spPr>
      </p:sp>
      <p:sp>
        <p:nvSpPr>
          <p:cNvPr id="92163" name="Notes Placeholder 2">
            <a:extLst>
              <a:ext uri="{FF2B5EF4-FFF2-40B4-BE49-F238E27FC236}">
                <a16:creationId xmlns:a16="http://schemas.microsoft.com/office/drawing/2014/main" id="{0BBBC4E1-56AB-126D-76D1-984426A5F807}"/>
              </a:ext>
            </a:extLst>
          </p:cNvPr>
          <p:cNvSpPr>
            <a:spLocks noGrp="1" noChangeArrowheads="1"/>
          </p:cNvSpPr>
          <p:nvPr>
            <p:ph type="body" idx="1"/>
          </p:nvPr>
        </p:nvSpPr>
        <p:spPr>
          <a:noFill/>
        </p:spPr>
        <p:txBody>
          <a:bodyPr/>
          <a:lstStyle/>
          <a:p>
            <a:endParaRPr lang="en-US" altLang="en-US"/>
          </a:p>
          <a:p>
            <a:endParaRPr lang="en-US" altLang="en-US"/>
          </a:p>
          <a:p>
            <a:endParaRPr lang="en-US" altLang="en-US"/>
          </a:p>
          <a:p>
            <a:r>
              <a:rPr lang="en-US" altLang="en-US"/>
              <a:t>--------------------</a:t>
            </a:r>
          </a:p>
          <a:p>
            <a:r>
              <a:rPr lang="en-US" altLang="en-US" b="1"/>
              <a:t>Conseils aux présentateurs : </a:t>
            </a:r>
            <a:r>
              <a:rPr lang="en-US" altLang="en-US"/>
              <a:t>Pour obtenir des conseils sur le signalement des problèmes imprévus et des événements indésirables, consultez le guide du CPHS (https://cphs.Berkeley.edu/unanticipated_problems_adverse_events.pdf).</a:t>
            </a:r>
          </a:p>
          <a:p>
            <a:endParaRPr lang="en-US" altLang="en-US"/>
          </a:p>
        </p:txBody>
      </p:sp>
      <p:sp>
        <p:nvSpPr>
          <p:cNvPr id="92164" name="Date Placeholder 3">
            <a:extLst>
              <a:ext uri="{FF2B5EF4-FFF2-40B4-BE49-F238E27FC236}">
                <a16:creationId xmlns:a16="http://schemas.microsoft.com/office/drawing/2014/main" id="{BDFA8FAA-AF36-94DE-E137-D08480FD0691}"/>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fld id="{C57BCD77-BD2A-1A4E-80A5-47A0572F620C}"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92165" name="Footer Placeholder 4">
            <a:extLst>
              <a:ext uri="{FF2B5EF4-FFF2-40B4-BE49-F238E27FC236}">
                <a16:creationId xmlns:a16="http://schemas.microsoft.com/office/drawing/2014/main" id="{50A48DBD-0440-B7F1-C3F3-CE982114F53B}"/>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92166" name="Slide Number Placeholder 5">
            <a:extLst>
              <a:ext uri="{FF2B5EF4-FFF2-40B4-BE49-F238E27FC236}">
                <a16:creationId xmlns:a16="http://schemas.microsoft.com/office/drawing/2014/main" id="{2FE136A7-B61B-31AE-2912-50CE3D1F9943}"/>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fld id="{56AEB90D-3C3D-364B-B3E9-2DE7756650A8}" type="slidenum">
              <a:rPr lang="en-US" altLang="en-US">
                <a:latin typeface="Times New Roman" panose="02020603050405020304" pitchFamily="18" charset="0"/>
              </a:rPr>
              <a:t>58</a:t>
            </a:fld>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88ACAD92-8918-951D-2125-106A6C3FCA19}"/>
              </a:ext>
            </a:extLst>
          </p:cNvPr>
          <p:cNvSpPr>
            <a:spLocks noGrp="1" noRot="1" noChangeAspect="1" noChangeArrowheads="1" noTextEdit="1"/>
          </p:cNvSpPr>
          <p:nvPr>
            <p:ph type="sldImg"/>
          </p:nvPr>
        </p:nvSpPr>
        <p:spPr>
          <a:xfrm>
            <a:off x="290513" y="685800"/>
            <a:ext cx="6249987" cy="3516313"/>
          </a:xfrm>
          <a:ln/>
        </p:spPr>
      </p:sp>
      <p:sp>
        <p:nvSpPr>
          <p:cNvPr id="12291" name="Notes Placeholder 2">
            <a:extLst>
              <a:ext uri="{FF2B5EF4-FFF2-40B4-BE49-F238E27FC236}">
                <a16:creationId xmlns:a16="http://schemas.microsoft.com/office/drawing/2014/main" id="{70A4C922-22B9-EAA1-613E-6AF52735D4F3}"/>
              </a:ext>
            </a:extLst>
          </p:cNvPr>
          <p:cNvSpPr>
            <a:spLocks noGrp="1" noChangeArrowheads="1"/>
          </p:cNvSpPr>
          <p:nvPr>
            <p:ph type="body" idx="1"/>
          </p:nvPr>
        </p:nvSpPr>
        <p:spPr>
          <a:noFill/>
        </p:spPr>
        <p:txBody>
          <a:bodyPr/>
          <a:lstStyle/>
          <a:p>
            <a:endParaRPr lang="en-US" altLang="en-US"/>
          </a:p>
        </p:txBody>
      </p:sp>
      <p:sp>
        <p:nvSpPr>
          <p:cNvPr id="12292" name="Date Placeholder 3">
            <a:extLst>
              <a:ext uri="{FF2B5EF4-FFF2-40B4-BE49-F238E27FC236}">
                <a16:creationId xmlns:a16="http://schemas.microsoft.com/office/drawing/2014/main" id="{9949CE54-152C-CE9F-D2C7-7B5F755664E8}"/>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fld id="{67AF1F52-E2DF-DD4F-898D-8705197DFC92}"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12293" name="Footer Placeholder 4">
            <a:extLst>
              <a:ext uri="{FF2B5EF4-FFF2-40B4-BE49-F238E27FC236}">
                <a16:creationId xmlns:a16="http://schemas.microsoft.com/office/drawing/2014/main" id="{67D1A83A-35F9-52A4-FA26-3B3F1A627781}"/>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12294" name="Slide Number Placeholder 5">
            <a:extLst>
              <a:ext uri="{FF2B5EF4-FFF2-40B4-BE49-F238E27FC236}">
                <a16:creationId xmlns:a16="http://schemas.microsoft.com/office/drawing/2014/main" id="{950065DC-EB3B-821A-C528-543A544C6986}"/>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50888" indent="-287338" defTabSz="909638">
              <a:defRPr>
                <a:solidFill>
                  <a:schemeClr val="tx1"/>
                </a:solidFill>
                <a:latin typeface="Arial" panose="020B0604020202020204" pitchFamily="34" charset="0"/>
              </a:defRPr>
            </a:lvl2pPr>
            <a:lvl3pPr marL="1154113" indent="-230188" defTabSz="909638">
              <a:defRPr>
                <a:solidFill>
                  <a:schemeClr val="tx1"/>
                </a:solidFill>
                <a:latin typeface="Arial" panose="020B0604020202020204" pitchFamily="34" charset="0"/>
              </a:defRPr>
            </a:lvl3pPr>
            <a:lvl4pPr marL="1617663" indent="-230188" defTabSz="909638">
              <a:defRPr>
                <a:solidFill>
                  <a:schemeClr val="tx1"/>
                </a:solidFill>
                <a:latin typeface="Arial" panose="020B0604020202020204" pitchFamily="34" charset="0"/>
              </a:defRPr>
            </a:lvl4pPr>
            <a:lvl5pPr marL="2079625" indent="-230188" defTabSz="909638">
              <a:defRPr>
                <a:solidFill>
                  <a:schemeClr val="tx1"/>
                </a:solidFill>
                <a:latin typeface="Arial" panose="020B0604020202020204" pitchFamily="34" charset="0"/>
              </a:defRPr>
            </a:lvl5pPr>
            <a:lvl6pPr marL="2536825" indent="-230188" defTabSz="909638" eaLnBrk="0" fontAlgn="base" hangingPunct="0">
              <a:spcBef>
                <a:spcPct val="0"/>
              </a:spcBef>
              <a:spcAft>
                <a:spcPct val="0"/>
              </a:spcAft>
              <a:defRPr>
                <a:solidFill>
                  <a:schemeClr val="tx1"/>
                </a:solidFill>
                <a:latin typeface="Arial" panose="020B0604020202020204" pitchFamily="34" charset="0"/>
              </a:defRPr>
            </a:lvl6pPr>
            <a:lvl7pPr marL="2994025" indent="-230188" defTabSz="909638" eaLnBrk="0" fontAlgn="base" hangingPunct="0">
              <a:spcBef>
                <a:spcPct val="0"/>
              </a:spcBef>
              <a:spcAft>
                <a:spcPct val="0"/>
              </a:spcAft>
              <a:defRPr>
                <a:solidFill>
                  <a:schemeClr val="tx1"/>
                </a:solidFill>
                <a:latin typeface="Arial" panose="020B0604020202020204" pitchFamily="34" charset="0"/>
              </a:defRPr>
            </a:lvl7pPr>
            <a:lvl8pPr marL="3451225" indent="-230188" defTabSz="909638" eaLnBrk="0" fontAlgn="base" hangingPunct="0">
              <a:spcBef>
                <a:spcPct val="0"/>
              </a:spcBef>
              <a:spcAft>
                <a:spcPct val="0"/>
              </a:spcAft>
              <a:defRPr>
                <a:solidFill>
                  <a:schemeClr val="tx1"/>
                </a:solidFill>
                <a:latin typeface="Arial" panose="020B0604020202020204" pitchFamily="34" charset="0"/>
              </a:defRPr>
            </a:lvl8pPr>
            <a:lvl9pPr marL="3908425" indent="-230188" defTabSz="909638" eaLnBrk="0" fontAlgn="base" hangingPunct="0">
              <a:spcBef>
                <a:spcPct val="0"/>
              </a:spcBef>
              <a:spcAft>
                <a:spcPct val="0"/>
              </a:spcAft>
              <a:defRPr>
                <a:solidFill>
                  <a:schemeClr val="tx1"/>
                </a:solidFill>
                <a:latin typeface="Arial" panose="020B0604020202020204" pitchFamily="34" charset="0"/>
              </a:defRPr>
            </a:lvl9pPr>
          </a:lstStyle>
          <a:p>
            <a:fld id="{CF1C0FD1-0864-5342-A5FA-4DAEF836D605}" type="slidenum">
              <a:rPr lang="en-US" altLang="en-US">
                <a:latin typeface="Times New Roman" panose="02020603050405020304" pitchFamily="18" charset="0"/>
              </a:rPr>
              <a:t>23</a:t>
            </a:fld>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5D40A748-AA9C-2731-66B8-15C2C3AD95A8}"/>
              </a:ext>
            </a:extLst>
          </p:cNvPr>
          <p:cNvSpPr>
            <a:spLocks noGrp="1" noRot="1" noChangeAspect="1" noChangeArrowheads="1" noTextEdit="1"/>
          </p:cNvSpPr>
          <p:nvPr>
            <p:ph type="sldImg"/>
          </p:nvPr>
        </p:nvSpPr>
        <p:spPr>
          <a:xfrm>
            <a:off x="290513" y="685800"/>
            <a:ext cx="6249987" cy="3516313"/>
          </a:xfrm>
          <a:ln/>
        </p:spPr>
      </p:sp>
      <p:sp>
        <p:nvSpPr>
          <p:cNvPr id="100355" name="Notes Placeholder 2">
            <a:extLst>
              <a:ext uri="{FF2B5EF4-FFF2-40B4-BE49-F238E27FC236}">
                <a16:creationId xmlns:a16="http://schemas.microsoft.com/office/drawing/2014/main" id="{B6941E6C-A9AD-9200-D350-7CF530A77AD7}"/>
              </a:ext>
            </a:extLst>
          </p:cNvPr>
          <p:cNvSpPr>
            <a:spLocks noGrp="1" noChangeArrowheads="1"/>
          </p:cNvSpPr>
          <p:nvPr>
            <p:ph type="body" idx="1"/>
          </p:nvPr>
        </p:nvSpPr>
        <p:spPr>
          <a:noFill/>
        </p:spPr>
        <p:txBody>
          <a:bodyPr/>
          <a:lstStyle/>
          <a:p>
            <a:endParaRPr lang="en-US" altLang="en-US"/>
          </a:p>
          <a:p>
            <a:endParaRPr lang="en-US" altLang="en-US"/>
          </a:p>
          <a:p>
            <a:r>
              <a:rPr lang="en-US" altLang="en-US" b="1"/>
              <a:t>Présentateurs : </a:t>
            </a:r>
            <a:r>
              <a:rPr lang="en-US" altLang="en-US"/>
              <a:t>Si vous avez des questions sur ce matériel, veuillez contacter l'OPHS au (510) 642-7461 ou par e-mail à ophs@berkeley.edu. Nous vous invitons à nous faire part de vos commentaires et de toute expérience que vous souhaitez partager concernant l'utilisation de ce modèle de présentation. Merci pour votre engagement à protéger les sujets humains dans la recherche !</a:t>
            </a:r>
            <a:endParaRPr lang="en-US" altLang="en-US" b="1"/>
          </a:p>
        </p:txBody>
      </p:sp>
      <p:sp>
        <p:nvSpPr>
          <p:cNvPr id="100356" name="Date Placeholder 3">
            <a:extLst>
              <a:ext uri="{FF2B5EF4-FFF2-40B4-BE49-F238E27FC236}">
                <a16:creationId xmlns:a16="http://schemas.microsoft.com/office/drawing/2014/main" id="{2F7D8A13-EF1F-2C1E-58D1-5A7C8D3F1310}"/>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51A94A99-86B3-5E4D-8F4C-8EDEF6DAC974}"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100357" name="Footer Placeholder 4">
            <a:extLst>
              <a:ext uri="{FF2B5EF4-FFF2-40B4-BE49-F238E27FC236}">
                <a16:creationId xmlns:a16="http://schemas.microsoft.com/office/drawing/2014/main" id="{F59E8E1E-3BCD-27A7-D868-6EAEEDAFF8C3}"/>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100358" name="Slide Number Placeholder 5">
            <a:extLst>
              <a:ext uri="{FF2B5EF4-FFF2-40B4-BE49-F238E27FC236}">
                <a16:creationId xmlns:a16="http://schemas.microsoft.com/office/drawing/2014/main" id="{071B6E68-D96C-239B-7B41-B5DF59463499}"/>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69A3422C-A11C-A040-8C3F-3D4589B0CE2C}" type="slidenum">
              <a:rPr lang="en-US" altLang="en-US">
                <a:latin typeface="Times New Roman" panose="02020603050405020304" pitchFamily="18" charset="0"/>
              </a:rPr>
              <a:t>59</a:t>
            </a:fld>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three key learning objectives: </a:t>
            </a:r>
          </a:p>
          <a:p>
            <a:endParaRPr lang="en-US"/>
          </a:p>
          <a:p>
            <a:pPr marL="228600" indent="-228600">
              <a:buAutoNum type="arabicPeriod"/>
            </a:pPr>
            <a:r>
              <a:rPr lang="en-US"/>
              <a:t>Gain high-level understanding of network survival method</a:t>
            </a:r>
          </a:p>
          <a:p>
            <a:pPr marL="228600" indent="-228600">
              <a:buAutoNum type="arabicPeriod"/>
            </a:pPr>
            <a:r>
              <a:rPr lang="en-US"/>
              <a:t>Understand motivation for network survival method </a:t>
            </a:r>
          </a:p>
          <a:p>
            <a:pPr marL="228600" indent="-228600">
              <a:buAutoNum type="arabicPeriod"/>
            </a:pPr>
            <a:r>
              <a:rPr lang="en-US"/>
              <a:t>Discuss key considerations for the network survival method </a:t>
            </a:r>
          </a:p>
          <a:p>
            <a:endParaRPr lang="en-US"/>
          </a:p>
          <a:p>
            <a:r>
              <a:rPr lang="en-US"/>
              <a:t>Some of these topics will be technical and complicated. Please ask lots of questions! </a:t>
            </a:r>
            <a:br>
              <a:rPr lang="en-US"/>
            </a:br>
            <a:br>
              <a:rPr lang="en-US"/>
            </a:br>
            <a:endParaRPr lang="en-US"/>
          </a:p>
        </p:txBody>
      </p:sp>
      <p:sp>
        <p:nvSpPr>
          <p:cNvPr id="4" name="Slide Number Placeholder 3"/>
          <p:cNvSpPr>
            <a:spLocks noGrp="1"/>
          </p:cNvSpPr>
          <p:nvPr>
            <p:ph type="sldNum" sz="quarter" idx="5"/>
          </p:nvPr>
        </p:nvSpPr>
        <p:spPr/>
        <p:txBody>
          <a:bodyPr/>
          <a:lstStyle/>
          <a:p>
            <a:fld id="{EFA983E7-D28A-4706-8458-A091F9D026DF}" type="slidenum">
              <a:rPr lang="en-US"/>
              <a:t>84</a:t>
            </a:fld>
            <a:endParaRPr lang="en-US"/>
          </a:p>
        </p:txBody>
      </p:sp>
    </p:spTree>
    <p:extLst>
      <p:ext uri="{BB962C8B-B14F-4D97-AF65-F5344CB8AC3E}">
        <p14:creationId xmlns:p14="http://schemas.microsoft.com/office/powerpoint/2010/main" val="2796697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study, we're interested in the performance of a new method for estimating mortality rates: the network survival method. This method surveys respondents and asks them to report about their personal network. A personal network is the set of all people you have some connection with. We can define connection several different ways — acquaintances, people you've had a meal with, etc. </a:t>
            </a:r>
            <a:br>
              <a:rPr lang="en-US"/>
            </a:br>
            <a:br>
              <a:rPr lang="en-US"/>
            </a:br>
            <a:r>
              <a:rPr lang="en-US"/>
              <a:t>The network survival method collects information on both the size of the personal network (how many people you've had a meal with) and how many people in your personal network that have died in the past 6 months. We combine this information to estimate a mortality rate. </a:t>
            </a:r>
          </a:p>
          <a:p>
            <a:endParaRPr lang="en-US"/>
          </a:p>
          <a:p>
            <a:r>
              <a:rPr lang="en-US"/>
              <a:t>In this study, we want to compare the estimates of this new network survival method against a gold-standard household survey. </a:t>
            </a:r>
          </a:p>
        </p:txBody>
      </p:sp>
      <p:sp>
        <p:nvSpPr>
          <p:cNvPr id="4" name="Slide Number Placeholder 3"/>
          <p:cNvSpPr>
            <a:spLocks noGrp="1"/>
          </p:cNvSpPr>
          <p:nvPr>
            <p:ph type="sldNum" sz="quarter" idx="5"/>
          </p:nvPr>
        </p:nvSpPr>
        <p:spPr/>
        <p:txBody>
          <a:bodyPr/>
          <a:lstStyle/>
          <a:p>
            <a:fld id="{EFA983E7-D28A-4706-8458-A091F9D026DF}" type="slidenum">
              <a:rPr lang="en-US"/>
              <a:t>85</a:t>
            </a:fld>
            <a:endParaRPr lang="en-US"/>
          </a:p>
        </p:txBody>
      </p:sp>
    </p:spTree>
    <p:extLst>
      <p:ext uri="{BB962C8B-B14F-4D97-AF65-F5344CB8AC3E}">
        <p14:creationId xmlns:p14="http://schemas.microsoft.com/office/powerpoint/2010/main" val="41498025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network survival method has two key advantages. First, respondents are asked to report about all the people in their social network. For example, a respondent might report on the 30 people they have in their personal network. This means that we're learning about lots of people with each interview. </a:t>
            </a:r>
            <a:br>
              <a:rPr lang="en-US">
                <a:cs typeface="+mn-lt"/>
              </a:rPr>
            </a:br>
            <a:br>
              <a:rPr lang="en-US">
                <a:cs typeface="+mn-lt"/>
              </a:rPr>
            </a:br>
            <a:r>
              <a:rPr lang="en-US"/>
              <a:t>Second, we can use the network survival method remotely. That is, we can ask people who traveled to Kalemie to learn about mortality in the village that they come from. </a:t>
            </a:r>
          </a:p>
        </p:txBody>
      </p:sp>
      <p:sp>
        <p:nvSpPr>
          <p:cNvPr id="4" name="Slide Number Placeholder 3"/>
          <p:cNvSpPr>
            <a:spLocks noGrp="1"/>
          </p:cNvSpPr>
          <p:nvPr>
            <p:ph type="sldNum" sz="quarter" idx="5"/>
          </p:nvPr>
        </p:nvSpPr>
        <p:spPr/>
        <p:txBody>
          <a:bodyPr/>
          <a:lstStyle/>
          <a:p>
            <a:fld id="{EFA983E7-D28A-4706-8458-A091F9D026DF}" type="slidenum">
              <a:rPr lang="en-US"/>
              <a:t>86</a:t>
            </a:fld>
            <a:endParaRPr lang="en-US"/>
          </a:p>
        </p:txBody>
      </p:sp>
    </p:spTree>
    <p:extLst>
      <p:ext uri="{BB962C8B-B14F-4D97-AF65-F5344CB8AC3E}">
        <p14:creationId xmlns:p14="http://schemas.microsoft.com/office/powerpoint/2010/main" val="1144350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Social Network</a:t>
            </a:r>
            <a:r>
              <a:rPr lang="en-US"/>
              <a:t>: a</a:t>
            </a:r>
            <a:r>
              <a:rPr lang="en-US" b="1"/>
              <a:t> </a:t>
            </a:r>
            <a:r>
              <a:rPr lang="en-US"/>
              <a:t>network of individuals (such as friends, acquaintances, and coworkers) connected by interpersonal relationships. We will be asking respondents to report on deaths in their social network. Everyone — including you — has a social network. </a:t>
            </a:r>
          </a:p>
          <a:p>
            <a:endParaRPr lang="en-US">
              <a:cs typeface="Calibri"/>
            </a:endParaRPr>
          </a:p>
        </p:txBody>
      </p:sp>
      <p:sp>
        <p:nvSpPr>
          <p:cNvPr id="4" name="Slide Number Placeholder 3"/>
          <p:cNvSpPr>
            <a:spLocks noGrp="1"/>
          </p:cNvSpPr>
          <p:nvPr>
            <p:ph type="sldNum" sz="quarter" idx="5"/>
          </p:nvPr>
        </p:nvSpPr>
        <p:spPr/>
        <p:txBody>
          <a:bodyPr/>
          <a:lstStyle/>
          <a:p>
            <a:fld id="{EFA983E7-D28A-4706-8458-A091F9D026DF}" type="slidenum">
              <a:rPr lang="en-US"/>
              <a:t>87</a:t>
            </a:fld>
            <a:endParaRPr lang="en-US"/>
          </a:p>
        </p:txBody>
      </p:sp>
    </p:spTree>
    <p:extLst>
      <p:ext uri="{BB962C8B-B14F-4D97-AF65-F5344CB8AC3E}">
        <p14:creationId xmlns:p14="http://schemas.microsoft.com/office/powerpoint/2010/main" val="33163049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Imagine we are interviewing the red person. The red X means a death. How many deaths? How many people were they connect to in total? </a:t>
            </a:r>
          </a:p>
          <a:p>
            <a:endParaRPr lang="en-US"/>
          </a:p>
          <a:p>
            <a:r>
              <a:rPr lang="en-US"/>
              <a:t>We can use this information to estimate a mortality rate. </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FA983E7-D28A-4706-8458-A091F9D026DF}" type="slidenum">
              <a:rPr lang="en-US"/>
              <a:t>88</a:t>
            </a:fld>
            <a:endParaRPr lang="en-US"/>
          </a:p>
        </p:txBody>
      </p:sp>
    </p:spTree>
    <p:extLst>
      <p:ext uri="{BB962C8B-B14F-4D97-AF65-F5344CB8AC3E}">
        <p14:creationId xmlns:p14="http://schemas.microsoft.com/office/powerpoint/2010/main" val="28820184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tie definition is the type of social connection we're going to be asking about. These people will be the people that respondents can report about accurately with respect to their mortality or health status. For example, we might as people to report about people who live in the same zone de </a:t>
            </a:r>
            <a:r>
              <a:rPr lang="en-US" err="1"/>
              <a:t>sante</a:t>
            </a:r>
            <a:r>
              <a:rPr lang="en-US"/>
              <a:t>, people they know by sight and name and who know them by sight and name, people you have had a meal or beverage with since January 1st, 2023 or children of people you had a meal of beverage with since January 1st, 2023. </a:t>
            </a:r>
            <a:br>
              <a:rPr lang="en-US">
                <a:cs typeface="+mn-lt"/>
              </a:rPr>
            </a:br>
            <a:br>
              <a:rPr lang="en-US">
                <a:cs typeface="+mn-lt"/>
              </a:rPr>
            </a:br>
            <a:r>
              <a:rPr lang="en-US"/>
              <a:t>It's very important that respondents understand the exact type of people we are asking them to report about. It is very important that respondents understand the exact network we are asking them to report on.</a:t>
            </a:r>
          </a:p>
          <a:p>
            <a:endParaRPr lang="en-US">
              <a:cs typeface="Calibri"/>
            </a:endParaRPr>
          </a:p>
        </p:txBody>
      </p:sp>
      <p:sp>
        <p:nvSpPr>
          <p:cNvPr id="4" name="Slide Number Placeholder 3"/>
          <p:cNvSpPr>
            <a:spLocks noGrp="1"/>
          </p:cNvSpPr>
          <p:nvPr>
            <p:ph type="sldNum" sz="quarter" idx="5"/>
          </p:nvPr>
        </p:nvSpPr>
        <p:spPr/>
        <p:txBody>
          <a:bodyPr/>
          <a:lstStyle/>
          <a:p>
            <a:fld id="{EFA983E7-D28A-4706-8458-A091F9D026DF}" type="slidenum">
              <a:rPr lang="en-US"/>
              <a:t>89</a:t>
            </a:fld>
            <a:endParaRPr lang="en-US"/>
          </a:p>
        </p:txBody>
      </p:sp>
    </p:spTree>
    <p:extLst>
      <p:ext uri="{BB962C8B-B14F-4D97-AF65-F5344CB8AC3E}">
        <p14:creationId xmlns:p14="http://schemas.microsoft.com/office/powerpoint/2010/main" val="3344231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EFA983E7-D28A-4706-8458-A091F9D026DF}" type="slidenum">
              <a:rPr lang="en-US"/>
              <a:t>90</a:t>
            </a:fld>
            <a:endParaRPr lang="en-US"/>
          </a:p>
        </p:txBody>
      </p:sp>
    </p:spTree>
    <p:extLst>
      <p:ext uri="{BB962C8B-B14F-4D97-AF65-F5344CB8AC3E}">
        <p14:creationId xmlns:p14="http://schemas.microsoft.com/office/powerpoint/2010/main" val="1366332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Recall that to estimate the mortality rate, we need both the number of people in respondents personal network who have died and the number of people total in a person's personal network. </a:t>
            </a:r>
            <a:br>
              <a:rPr lang="en-US"/>
            </a:br>
            <a:br>
              <a:rPr lang="en-US"/>
            </a:br>
            <a:r>
              <a:rPr lang="en-US"/>
              <a:t>Estimating the size of a personal network directly can be hard, especially for people with little education. Some people won't be able to report how many people live in their household. </a:t>
            </a:r>
          </a:p>
          <a:p>
            <a:endParaRPr lang="en-US"/>
          </a:p>
          <a:p>
            <a:r>
              <a:rPr lang="en-US"/>
              <a:t>To help people count, we can ask people about smaller groups (e.g., women over 18, women 5-18, women under 5) and sum them up. This is known as the summation method. </a:t>
            </a:r>
          </a:p>
          <a:p>
            <a:endParaRPr lang="en-US">
              <a:cs typeface="Calibri"/>
            </a:endParaRPr>
          </a:p>
        </p:txBody>
      </p:sp>
      <p:sp>
        <p:nvSpPr>
          <p:cNvPr id="4" name="Slide Number Placeholder 3"/>
          <p:cNvSpPr>
            <a:spLocks noGrp="1"/>
          </p:cNvSpPr>
          <p:nvPr>
            <p:ph type="sldNum" sz="quarter" idx="5"/>
          </p:nvPr>
        </p:nvSpPr>
        <p:spPr/>
        <p:txBody>
          <a:bodyPr/>
          <a:lstStyle/>
          <a:p>
            <a:fld id="{EFA983E7-D28A-4706-8458-A091F9D026DF}" type="slidenum">
              <a:rPr lang="en-US"/>
              <a:t>91</a:t>
            </a:fld>
            <a:endParaRPr lang="en-US"/>
          </a:p>
        </p:txBody>
      </p:sp>
    </p:spTree>
    <p:extLst>
      <p:ext uri="{BB962C8B-B14F-4D97-AF65-F5344CB8AC3E}">
        <p14:creationId xmlns:p14="http://schemas.microsoft.com/office/powerpoint/2010/main" val="8769374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EFA983E7-D28A-4706-8458-A091F9D026DF}" type="slidenum">
              <a:rPr lang="en-US"/>
              <a:t>92</a:t>
            </a:fld>
            <a:endParaRPr lang="en-US"/>
          </a:p>
        </p:txBody>
      </p:sp>
    </p:spTree>
    <p:extLst>
      <p:ext uri="{BB962C8B-B14F-4D97-AF65-F5344CB8AC3E}">
        <p14:creationId xmlns:p14="http://schemas.microsoft.com/office/powerpoint/2010/main" val="936858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CD1E5BC6-D71B-B743-5DD5-59151ACEE466}"/>
              </a:ext>
            </a:extLst>
          </p:cNvPr>
          <p:cNvSpPr>
            <a:spLocks noGrp="1" noRot="1" noChangeAspect="1" noChangeArrowheads="1" noTextEdit="1"/>
          </p:cNvSpPr>
          <p:nvPr>
            <p:ph type="sldImg"/>
          </p:nvPr>
        </p:nvSpPr>
        <p:spPr>
          <a:xfrm>
            <a:off x="290513" y="685800"/>
            <a:ext cx="6249987" cy="3516313"/>
          </a:xfrm>
          <a:ln/>
        </p:spPr>
      </p:sp>
      <p:sp>
        <p:nvSpPr>
          <p:cNvPr id="14339" name="Notes Placeholder 2">
            <a:extLst>
              <a:ext uri="{FF2B5EF4-FFF2-40B4-BE49-F238E27FC236}">
                <a16:creationId xmlns:a16="http://schemas.microsoft.com/office/drawing/2014/main" id="{EC333CCF-155F-527C-967C-3ADAD91C0319}"/>
              </a:ext>
            </a:extLst>
          </p:cNvPr>
          <p:cNvSpPr>
            <a:spLocks noGrp="1" noChangeArrowheads="1"/>
          </p:cNvSpPr>
          <p:nvPr>
            <p:ph type="body" idx="1"/>
          </p:nvPr>
        </p:nvSpPr>
        <p:spPr>
          <a:noFill/>
        </p:spPr>
        <p:txBody>
          <a:bodyPr/>
          <a:lstStyle/>
          <a:p>
            <a:endParaRPr lang="en-US" altLang="en-US"/>
          </a:p>
        </p:txBody>
      </p:sp>
      <p:sp>
        <p:nvSpPr>
          <p:cNvPr id="14340" name="Date Placeholder 3">
            <a:extLst>
              <a:ext uri="{FF2B5EF4-FFF2-40B4-BE49-F238E27FC236}">
                <a16:creationId xmlns:a16="http://schemas.microsoft.com/office/drawing/2014/main" id="{5772EADF-0CF1-F8E0-DF9F-5D4E9F577F4C}"/>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41650D21-4BA7-3142-B1AA-A74109A54347}"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14341" name="Footer Placeholder 4">
            <a:extLst>
              <a:ext uri="{FF2B5EF4-FFF2-40B4-BE49-F238E27FC236}">
                <a16:creationId xmlns:a16="http://schemas.microsoft.com/office/drawing/2014/main" id="{88013A9A-EF99-7DAF-8869-572C5EB55ED9}"/>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14342" name="Slide Number Placeholder 5">
            <a:extLst>
              <a:ext uri="{FF2B5EF4-FFF2-40B4-BE49-F238E27FC236}">
                <a16:creationId xmlns:a16="http://schemas.microsoft.com/office/drawing/2014/main" id="{391488DF-57A5-1298-44E3-8550DB96E5EF}"/>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ED943CEC-5882-D647-B40D-7F1CA571DB75}" type="slidenum">
              <a:rPr lang="en-US" altLang="en-US">
                <a:latin typeface="Times New Roman" panose="02020603050405020304" pitchFamily="18" charset="0"/>
              </a:rPr>
              <a:t>24</a:t>
            </a:fld>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EFA983E7-D28A-4706-8458-A091F9D026DF}" type="slidenum">
              <a:rPr lang="en-US"/>
              <a:t>93</a:t>
            </a:fld>
            <a:endParaRPr lang="en-US"/>
          </a:p>
        </p:txBody>
      </p:sp>
    </p:spTree>
    <p:extLst>
      <p:ext uri="{BB962C8B-B14F-4D97-AF65-F5344CB8AC3E}">
        <p14:creationId xmlns:p14="http://schemas.microsoft.com/office/powerpoint/2010/main" val="7625396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EFA983E7-D28A-4706-8458-A091F9D026DF}" type="slidenum">
              <a:rPr lang="en-US"/>
              <a:t>97</a:t>
            </a:fld>
            <a:endParaRPr lang="en-US"/>
          </a:p>
        </p:txBody>
      </p:sp>
    </p:spTree>
    <p:extLst>
      <p:ext uri="{BB962C8B-B14F-4D97-AF65-F5344CB8AC3E}">
        <p14:creationId xmlns:p14="http://schemas.microsoft.com/office/powerpoint/2010/main" val="34315459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3 key learning objectives:</a:t>
            </a:r>
            <a:br>
              <a:rPr lang="en-US">
                <a:cs typeface="+mn-lt"/>
              </a:rPr>
            </a:br>
            <a:endParaRPr lang="en-US"/>
          </a:p>
          <a:p>
            <a:r>
              <a:rPr lang="en-US"/>
              <a:t>(1) Understanding the different between a probability and a non-probability sample </a:t>
            </a:r>
            <a:br>
              <a:rPr lang="en-US">
                <a:cs typeface="+mn-lt"/>
              </a:rPr>
            </a:br>
            <a:r>
              <a:rPr lang="en-US"/>
              <a:t>(2) Understand challenges of non-probability sampling </a:t>
            </a:r>
            <a:br>
              <a:rPr lang="en-US">
                <a:cs typeface="+mn-lt"/>
              </a:rPr>
            </a:br>
            <a:r>
              <a:rPr lang="en-US"/>
              <a:t>(3) Provide high-level motivation for quota sampling </a:t>
            </a:r>
            <a:br>
              <a:rPr lang="en-US">
                <a:cs typeface="+mn-lt"/>
              </a:rPr>
            </a:br>
            <a:br>
              <a:rPr lang="en-US">
                <a:cs typeface="+mn-lt"/>
              </a:rPr>
            </a:br>
            <a:r>
              <a:rPr lang="en-US"/>
              <a:t>This is technical and challenging material! Please ask lots of questions; we understand that much of this may be new to you. </a:t>
            </a:r>
            <a:endParaRPr lang="en-US">
              <a:cs typeface="Calibri"/>
            </a:endParaRPr>
          </a:p>
        </p:txBody>
      </p:sp>
      <p:sp>
        <p:nvSpPr>
          <p:cNvPr id="4" name="Slide Number Placeholder 3"/>
          <p:cNvSpPr>
            <a:spLocks noGrp="1"/>
          </p:cNvSpPr>
          <p:nvPr>
            <p:ph type="sldNum" sz="quarter" idx="5"/>
          </p:nvPr>
        </p:nvSpPr>
        <p:spPr/>
        <p:txBody>
          <a:bodyPr/>
          <a:lstStyle/>
          <a:p>
            <a:fld id="{EFA983E7-D28A-4706-8458-A091F9D026DF}" type="slidenum">
              <a:rPr lang="en-US"/>
              <a:t>99</a:t>
            </a:fld>
            <a:endParaRPr lang="en-US"/>
          </a:p>
        </p:txBody>
      </p:sp>
    </p:spTree>
    <p:extLst>
      <p:ext uri="{BB962C8B-B14F-4D97-AF65-F5344CB8AC3E}">
        <p14:creationId xmlns:p14="http://schemas.microsoft.com/office/powerpoint/2010/main" val="35708845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learn about mortality in three zone de </a:t>
            </a:r>
            <a:r>
              <a:rPr lang="en-US" err="1"/>
              <a:t>santes</a:t>
            </a:r>
            <a:r>
              <a:rPr lang="en-US"/>
              <a:t>: Kalemie, </a:t>
            </a:r>
            <a:r>
              <a:rPr lang="en-US" err="1"/>
              <a:t>Nyunzu</a:t>
            </a:r>
            <a:r>
              <a:rPr lang="en-US"/>
              <a:t>, Nyemba. </a:t>
            </a:r>
            <a:br>
              <a:rPr lang="en-US">
                <a:cs typeface="+mn-lt"/>
              </a:rPr>
            </a:br>
            <a:br>
              <a:rPr lang="en-US">
                <a:cs typeface="+mn-lt"/>
              </a:rPr>
            </a:br>
            <a:r>
              <a:rPr lang="en-US"/>
              <a:t>We will use a non-probability sampling technique to screen and select respondents from service points or transportation hubs throughout Kalemie town. </a:t>
            </a:r>
          </a:p>
        </p:txBody>
      </p:sp>
      <p:sp>
        <p:nvSpPr>
          <p:cNvPr id="4" name="Slide Number Placeholder 3"/>
          <p:cNvSpPr>
            <a:spLocks noGrp="1"/>
          </p:cNvSpPr>
          <p:nvPr>
            <p:ph type="sldNum" sz="quarter" idx="5"/>
          </p:nvPr>
        </p:nvSpPr>
        <p:spPr/>
        <p:txBody>
          <a:bodyPr/>
          <a:lstStyle/>
          <a:p>
            <a:fld id="{EFA983E7-D28A-4706-8458-A091F9D026DF}" type="slidenum">
              <a:rPr lang="en-US"/>
              <a:t>100</a:t>
            </a:fld>
            <a:endParaRPr lang="en-US"/>
          </a:p>
        </p:txBody>
      </p:sp>
    </p:spTree>
    <p:extLst>
      <p:ext uri="{BB962C8B-B14F-4D97-AF65-F5344CB8AC3E}">
        <p14:creationId xmlns:p14="http://schemas.microsoft.com/office/powerpoint/2010/main" val="26636379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two different ways of gathering a sample. A sample is set of people we collect from the general population to learn about the population. We will talk about these two different methods in the next few slides. We are using a non-probability sample for our network survival method. However, we will be using a probability sample for our household survey.  </a:t>
            </a:r>
          </a:p>
          <a:p>
            <a:endParaRPr lang="en-US">
              <a:cs typeface="Calibri"/>
            </a:endParaRPr>
          </a:p>
        </p:txBody>
      </p:sp>
      <p:sp>
        <p:nvSpPr>
          <p:cNvPr id="4" name="Slide Number Placeholder 3"/>
          <p:cNvSpPr>
            <a:spLocks noGrp="1"/>
          </p:cNvSpPr>
          <p:nvPr>
            <p:ph type="sldNum" sz="quarter" idx="5"/>
          </p:nvPr>
        </p:nvSpPr>
        <p:spPr/>
        <p:txBody>
          <a:bodyPr/>
          <a:lstStyle/>
          <a:p>
            <a:fld id="{EFA983E7-D28A-4706-8458-A091F9D026DF}" type="slidenum">
              <a:rPr lang="en-US"/>
              <a:t>101</a:t>
            </a:fld>
            <a:endParaRPr lang="en-US"/>
          </a:p>
        </p:txBody>
      </p:sp>
    </p:spTree>
    <p:extLst>
      <p:ext uri="{BB962C8B-B14F-4D97-AF65-F5344CB8AC3E}">
        <p14:creationId xmlns:p14="http://schemas.microsoft.com/office/powerpoint/2010/main" val="2873687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 probability sample, each person in the population has a known, non-zero (generally equal) probability of being included in the sample. An example is a household survey where household are survey at random. </a:t>
            </a:r>
            <a:br>
              <a:rPr lang="en-US">
                <a:cs typeface="+mn-lt"/>
              </a:rPr>
            </a:br>
            <a:br>
              <a:rPr lang="en-US">
                <a:cs typeface="+mn-lt"/>
              </a:rPr>
            </a:br>
            <a:r>
              <a:rPr lang="en-US"/>
              <a:t>This is the best way to make sure the sample is 'representative' or similar to the full population. </a:t>
            </a:r>
          </a:p>
        </p:txBody>
      </p:sp>
      <p:sp>
        <p:nvSpPr>
          <p:cNvPr id="4" name="Slide Number Placeholder 3"/>
          <p:cNvSpPr>
            <a:spLocks noGrp="1"/>
          </p:cNvSpPr>
          <p:nvPr>
            <p:ph type="sldNum" sz="quarter" idx="5"/>
          </p:nvPr>
        </p:nvSpPr>
        <p:spPr/>
        <p:txBody>
          <a:bodyPr/>
          <a:lstStyle/>
          <a:p>
            <a:fld id="{EFA983E7-D28A-4706-8458-A091F9D026DF}" type="slidenum">
              <a:rPr lang="en-US"/>
              <a:t>102</a:t>
            </a:fld>
            <a:endParaRPr lang="en-US"/>
          </a:p>
        </p:txBody>
      </p:sp>
    </p:spTree>
    <p:extLst>
      <p:ext uri="{BB962C8B-B14F-4D97-AF65-F5344CB8AC3E}">
        <p14:creationId xmlns:p14="http://schemas.microsoft.com/office/powerpoint/2010/main" val="3435012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use random sampling to pick out household from a list. We can pick numbers randomly from a random number table to help choose which households to pick for our study. </a:t>
            </a:r>
          </a:p>
          <a:p>
            <a:endParaRPr lang="en-US"/>
          </a:p>
          <a:p>
            <a:r>
              <a:rPr lang="en-US"/>
              <a:t>On the left, we have a random number table. On the left, we have the list of households we are sampling based on the random numbers we selected. </a:t>
            </a:r>
          </a:p>
        </p:txBody>
      </p:sp>
      <p:sp>
        <p:nvSpPr>
          <p:cNvPr id="4" name="Slide Number Placeholder 3"/>
          <p:cNvSpPr>
            <a:spLocks noGrp="1"/>
          </p:cNvSpPr>
          <p:nvPr>
            <p:ph type="sldNum" sz="quarter" idx="5"/>
          </p:nvPr>
        </p:nvSpPr>
        <p:spPr/>
        <p:txBody>
          <a:bodyPr/>
          <a:lstStyle/>
          <a:p>
            <a:fld id="{EFA983E7-D28A-4706-8458-A091F9D026DF}" type="slidenum">
              <a:rPr lang="en-US"/>
              <a:t>103</a:t>
            </a:fld>
            <a:endParaRPr lang="en-US"/>
          </a:p>
        </p:txBody>
      </p:sp>
    </p:spTree>
    <p:extLst>
      <p:ext uri="{BB962C8B-B14F-4D97-AF65-F5344CB8AC3E}">
        <p14:creationId xmlns:p14="http://schemas.microsoft.com/office/powerpoint/2010/main" val="36187541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t>Non-probability sampling is used when probability sampling isn't possible. For example, maybe we don't have a list of household to sample from. Or maybe we do — but we can't conduct household interviews due to security concern. </a:t>
            </a:r>
          </a:p>
          <a:p>
            <a:pPr>
              <a:lnSpc>
                <a:spcPct val="90000"/>
              </a:lnSpc>
              <a:spcBef>
                <a:spcPts val="1000"/>
              </a:spcBef>
            </a:pPr>
            <a:endParaRPr lang="en-US"/>
          </a:p>
          <a:p>
            <a:pPr>
              <a:lnSpc>
                <a:spcPct val="90000"/>
              </a:lnSpc>
              <a:spcBef>
                <a:spcPts val="1000"/>
              </a:spcBef>
            </a:pPr>
            <a:r>
              <a:rPr lang="en-US"/>
              <a:t>The advantage of a non-probability sample is that it's easier to collect data and less expensive. However, not picking people at random can introduce selection bias — e.g., the people in our sample are not representative of the general population. </a:t>
            </a:r>
          </a:p>
          <a:p>
            <a:pPr>
              <a:lnSpc>
                <a:spcPct val="90000"/>
              </a:lnSpc>
              <a:spcBef>
                <a:spcPts val="1000"/>
              </a:spcBef>
            </a:pPr>
            <a:endParaRPr lang="en-US"/>
          </a:p>
          <a:p>
            <a:pPr>
              <a:lnSpc>
                <a:spcPct val="90000"/>
              </a:lnSpc>
              <a:spcBef>
                <a:spcPts val="1000"/>
              </a:spcBef>
            </a:pPr>
            <a:r>
              <a:rPr lang="en-US" b="1"/>
              <a:t>Question</a:t>
            </a:r>
            <a:r>
              <a:rPr lang="en-US"/>
              <a:t>: In our study, we are sampling people who arrive at transit stations. How might the people we interview at transit stations be different than the general population? What might that mean for learning about mortality? </a:t>
            </a:r>
          </a:p>
          <a:p>
            <a:pPr>
              <a:lnSpc>
                <a:spcPct val="90000"/>
              </a:lnSpc>
              <a:spcBef>
                <a:spcPts val="1000"/>
              </a:spcBef>
            </a:pPr>
            <a:endParaRPr lang="en-US"/>
          </a:p>
          <a:p>
            <a:pPr>
              <a:lnSpc>
                <a:spcPct val="90000"/>
              </a:lnSpc>
              <a:spcBef>
                <a:spcPts val="1000"/>
              </a:spcBef>
            </a:pPr>
            <a:r>
              <a:rPr lang="en-US"/>
              <a:t>People at transit stations might be richer than other people in their village of origin because they can afford to travel to Kalemie. </a:t>
            </a:r>
          </a:p>
        </p:txBody>
      </p:sp>
      <p:sp>
        <p:nvSpPr>
          <p:cNvPr id="4" name="Slide Number Placeholder 3"/>
          <p:cNvSpPr>
            <a:spLocks noGrp="1"/>
          </p:cNvSpPr>
          <p:nvPr>
            <p:ph type="sldNum" sz="quarter" idx="5"/>
          </p:nvPr>
        </p:nvSpPr>
        <p:spPr/>
        <p:txBody>
          <a:bodyPr/>
          <a:lstStyle/>
          <a:p>
            <a:fld id="{EFA983E7-D28A-4706-8458-A091F9D026DF}" type="slidenum">
              <a:rPr lang="en-US"/>
              <a:t>104</a:t>
            </a:fld>
            <a:endParaRPr lang="en-US"/>
          </a:p>
        </p:txBody>
      </p:sp>
    </p:spTree>
    <p:extLst>
      <p:ext uri="{BB962C8B-B14F-4D97-AF65-F5344CB8AC3E}">
        <p14:creationId xmlns:p14="http://schemas.microsoft.com/office/powerpoint/2010/main" val="3609440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Quota sampling is a type of non-probability sample designed to as closely as possible mirror a probability sample. Respondents are select to meet criteria up to a given target. For example, we may set quotas for equal numbers of men and women so we don't oversample one sex. </a:t>
            </a:r>
            <a:br>
              <a:rPr lang="en-US"/>
            </a:br>
            <a:br>
              <a:rPr lang="en-US"/>
            </a:br>
            <a:r>
              <a:rPr lang="en-US"/>
              <a:t>The end results is that quota sampling gives proportional numbers that represent segments in the wider population. </a:t>
            </a:r>
          </a:p>
        </p:txBody>
      </p:sp>
      <p:sp>
        <p:nvSpPr>
          <p:cNvPr id="4" name="Slide Number Placeholder 3"/>
          <p:cNvSpPr>
            <a:spLocks noGrp="1"/>
          </p:cNvSpPr>
          <p:nvPr>
            <p:ph type="sldNum" sz="quarter" idx="5"/>
          </p:nvPr>
        </p:nvSpPr>
        <p:spPr/>
        <p:txBody>
          <a:bodyPr/>
          <a:lstStyle/>
          <a:p>
            <a:fld id="{EFA983E7-D28A-4706-8458-A091F9D026DF}" type="slidenum">
              <a:rPr lang="en-US"/>
              <a:t>105</a:t>
            </a:fld>
            <a:endParaRPr lang="en-US"/>
          </a:p>
        </p:txBody>
      </p:sp>
    </p:spTree>
    <p:extLst>
      <p:ext uri="{BB962C8B-B14F-4D97-AF65-F5344CB8AC3E}">
        <p14:creationId xmlns:p14="http://schemas.microsoft.com/office/powerpoint/2010/main" val="26729335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study, we will do quota sampling on sex and geographic area. This will help our sample better reflect the actual population. </a:t>
            </a:r>
            <a:br>
              <a:rPr lang="en-US">
                <a:cs typeface="+mn-lt"/>
              </a:rPr>
            </a:br>
            <a:br>
              <a:rPr lang="en-US">
                <a:cs typeface="+mn-lt"/>
              </a:rPr>
            </a:br>
            <a:r>
              <a:rPr lang="en-US"/>
              <a:t>We set the quotas in advance based on the sizes of known populations in that general population. </a:t>
            </a:r>
          </a:p>
          <a:p>
            <a:endParaRPr lang="en-US"/>
          </a:p>
          <a:p>
            <a:r>
              <a:rPr lang="en-US"/>
              <a:t>On the left, we have a sample of 100 respondents. We want to set quotas for equal numbers of men and women. Can someone tell me how we ended up with quotas of 50 men and 50 women? </a:t>
            </a:r>
            <a:br>
              <a:rPr lang="en-US">
                <a:cs typeface="+mn-lt"/>
              </a:rPr>
            </a:br>
            <a:br>
              <a:rPr lang="en-US">
                <a:cs typeface="+mn-lt"/>
              </a:rPr>
            </a:br>
            <a:r>
              <a:rPr lang="en-US"/>
              <a:t>On the right, we have a sample of 200 respondents. Can someone tell me how big we want our quotas to be for east </a:t>
            </a:r>
            <a:r>
              <a:rPr lang="en-US" err="1"/>
              <a:t>dogobo</a:t>
            </a:r>
            <a:r>
              <a:rPr lang="en-US"/>
              <a:t>? (100) How big for West </a:t>
            </a:r>
            <a:r>
              <a:rPr lang="en-US" err="1"/>
              <a:t>dogobo</a:t>
            </a:r>
            <a:r>
              <a:rPr lang="en-US"/>
              <a:t>? (60)</a:t>
            </a:r>
          </a:p>
        </p:txBody>
      </p:sp>
      <p:sp>
        <p:nvSpPr>
          <p:cNvPr id="4" name="Slide Number Placeholder 3"/>
          <p:cNvSpPr>
            <a:spLocks noGrp="1"/>
          </p:cNvSpPr>
          <p:nvPr>
            <p:ph type="sldNum" sz="quarter" idx="5"/>
          </p:nvPr>
        </p:nvSpPr>
        <p:spPr/>
        <p:txBody>
          <a:bodyPr/>
          <a:lstStyle/>
          <a:p>
            <a:fld id="{EFA983E7-D28A-4706-8458-A091F9D026DF}" type="slidenum">
              <a:rPr lang="en-US"/>
              <a:t>106</a:t>
            </a:fld>
            <a:endParaRPr lang="en-US"/>
          </a:p>
        </p:txBody>
      </p:sp>
    </p:spTree>
    <p:extLst>
      <p:ext uri="{BB962C8B-B14F-4D97-AF65-F5344CB8AC3E}">
        <p14:creationId xmlns:p14="http://schemas.microsoft.com/office/powerpoint/2010/main" val="1292198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E9D19BA7-84C8-FEEB-9B83-852B1AB77B1A}"/>
              </a:ext>
            </a:extLst>
          </p:cNvPr>
          <p:cNvSpPr>
            <a:spLocks noGrp="1" noRot="1" noChangeAspect="1" noChangeArrowheads="1" noTextEdit="1"/>
          </p:cNvSpPr>
          <p:nvPr>
            <p:ph type="sldImg"/>
          </p:nvPr>
        </p:nvSpPr>
        <p:spPr>
          <a:xfrm>
            <a:off x="290513" y="685800"/>
            <a:ext cx="6249987" cy="3516313"/>
          </a:xfrm>
          <a:ln/>
        </p:spPr>
      </p:sp>
      <p:sp>
        <p:nvSpPr>
          <p:cNvPr id="16387" name="Notes Placeholder 2">
            <a:extLst>
              <a:ext uri="{FF2B5EF4-FFF2-40B4-BE49-F238E27FC236}">
                <a16:creationId xmlns:a16="http://schemas.microsoft.com/office/drawing/2014/main" id="{D09899C4-8C94-87A2-E932-A0363A9C964B}"/>
              </a:ext>
            </a:extLst>
          </p:cNvPr>
          <p:cNvSpPr>
            <a:spLocks noGrp="1" noChangeArrowheads="1"/>
          </p:cNvSpPr>
          <p:nvPr>
            <p:ph type="body" idx="1"/>
          </p:nvPr>
        </p:nvSpPr>
        <p:spPr>
          <a:noFill/>
        </p:spPr>
        <p:txBody>
          <a:bodyPr/>
          <a:lstStyle/>
          <a:p>
            <a:r>
              <a:rPr lang="en-US" altLang="en-US"/>
              <a:t>"Tout d'abord, je veux parler du travail d'équipe. Il est important que nous travaillions ensemble et que nous communiquions régulièrement sur la façon dont les choses se passent. Nous allons passer en revue vos tâches liées à l'étude avec vous individuellement et aussi entre nous en tant que groupe. Après aujourd'hui, chaque fois que vous aurez des questions sur votre travail dans le cadre de l'étude, n'hésitez pas à nous les poser. Vous pouvez vous adresser à ________________________ </a:t>
            </a:r>
            <a:r>
              <a:rPr lang="en-US" altLang="en-US" i="1"/>
              <a:t>[nom] ou __________ [nom du second contact]</a:t>
            </a:r>
            <a:r>
              <a:rPr lang="en-US" altLang="en-US"/>
              <a:t>.</a:t>
            </a:r>
          </a:p>
          <a:p>
            <a:endParaRPr lang="en-US" altLang="en-US"/>
          </a:p>
          <a:p>
            <a:r>
              <a:rPr lang="en-US" altLang="en-US"/>
              <a:t>==========</a:t>
            </a:r>
          </a:p>
          <a:p>
            <a:r>
              <a:rPr lang="en-US" altLang="en-US" b="1"/>
              <a:t>Conseils aux présentateurs : </a:t>
            </a:r>
            <a:r>
              <a:rPr lang="en-US" altLang="en-US"/>
              <a:t>Adapté aux besoins de votre équipe d'étude.</a:t>
            </a:r>
            <a:endParaRPr lang="en-US" altLang="en-US" b="1"/>
          </a:p>
        </p:txBody>
      </p:sp>
      <p:sp>
        <p:nvSpPr>
          <p:cNvPr id="16388" name="Date Placeholder 3">
            <a:extLst>
              <a:ext uri="{FF2B5EF4-FFF2-40B4-BE49-F238E27FC236}">
                <a16:creationId xmlns:a16="http://schemas.microsoft.com/office/drawing/2014/main" id="{778A2769-82C4-83C2-43B8-931EFD5E567F}"/>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13806F17-DE44-1D45-B2E6-96F7CAEBAFC7}" type="datetime2">
              <a:rPr lang="en-US" altLang="en-US" smtClean="0">
                <a:solidFill>
                  <a:srgbClr val="000000"/>
                </a:solidFill>
                <a:latin typeface="Times New Roman" panose="02020603050405020304" pitchFamily="18" charset="0"/>
              </a:rPr>
              <a:t>Tuesday, February 21, 2023</a:t>
            </a:fld>
            <a:endParaRPr lang="en-US" altLang="en-US">
              <a:solidFill>
                <a:srgbClr val="000000"/>
              </a:solidFill>
              <a:latin typeface="Times New Roman" panose="02020603050405020304" pitchFamily="18" charset="0"/>
            </a:endParaRPr>
          </a:p>
        </p:txBody>
      </p:sp>
      <p:sp>
        <p:nvSpPr>
          <p:cNvPr id="16389" name="Footer Placeholder 4">
            <a:extLst>
              <a:ext uri="{FF2B5EF4-FFF2-40B4-BE49-F238E27FC236}">
                <a16:creationId xmlns:a16="http://schemas.microsoft.com/office/drawing/2014/main" id="{842D3DE9-466F-8A0A-3B8C-6248065A813F}"/>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rgbClr val="000000"/>
                </a:solidFill>
                <a:latin typeface="Times New Roman" panose="02020603050405020304" pitchFamily="18" charset="0"/>
              </a:rPr>
              <a:t>Mener des recherches sur des sujets humains</a:t>
            </a:r>
          </a:p>
        </p:txBody>
      </p:sp>
      <p:sp>
        <p:nvSpPr>
          <p:cNvPr id="16390" name="Slide Number Placeholder 5">
            <a:extLst>
              <a:ext uri="{FF2B5EF4-FFF2-40B4-BE49-F238E27FC236}">
                <a16:creationId xmlns:a16="http://schemas.microsoft.com/office/drawing/2014/main" id="{485D27D9-736C-21A8-07AF-3566D087EA02}"/>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B350C88F-DB6B-5147-AEB0-32FD734B8AA0}" type="slidenum">
              <a:rPr lang="en-US" altLang="en-US">
                <a:solidFill>
                  <a:srgbClr val="000000"/>
                </a:solidFill>
                <a:latin typeface="Times New Roman" panose="02020603050405020304" pitchFamily="18" charset="0"/>
              </a:rPr>
              <a:t>25</a:t>
            </a:fld>
            <a:endParaRPr lang="en-US" altLang="en-US">
              <a:solidFill>
                <a:srgbClr val="000000"/>
              </a:solidFill>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a:t>Here is the specific quota samples we'll use for our study. Specifically, we'll screen respondents for each of the 3 Zones de Sante. We'll have two main criteria. Aire de sante and gender. Can someone please guess why we have these two main criteria for quota sampling? </a:t>
            </a:r>
            <a:br>
              <a:rPr lang="en-US"/>
            </a:br>
            <a:br>
              <a:rPr lang="en-US"/>
            </a:br>
            <a:r>
              <a:rPr lang="en-US"/>
              <a:t>In our study, we'll want a minimum quota of: </a:t>
            </a:r>
            <a:br>
              <a:rPr lang="en-US"/>
            </a:br>
            <a:endParaRPr lang="en-US"/>
          </a:p>
          <a:p>
            <a:pPr marL="628650" lvl="1" indent="-171450">
              <a:lnSpc>
                <a:spcPct val="90000"/>
              </a:lnSpc>
              <a:spcBef>
                <a:spcPts val="500"/>
              </a:spcBef>
              <a:buFont typeface="Arial,Sans-Serif"/>
              <a:buChar char="•"/>
            </a:pPr>
            <a:r>
              <a:rPr lang="en-US"/>
              <a:t>200 respondents per Zone de Sante in reporting period</a:t>
            </a:r>
          </a:p>
          <a:p>
            <a:pPr marL="628650" lvl="1" indent="-171450">
              <a:lnSpc>
                <a:spcPct val="90000"/>
              </a:lnSpc>
              <a:spcBef>
                <a:spcPts val="500"/>
              </a:spcBef>
              <a:buFont typeface="Arial,Sans-Serif"/>
              <a:buChar char="•"/>
            </a:pPr>
            <a:r>
              <a:rPr lang="en-US"/>
              <a:t>At least 2 respondents for each Aire de Sante</a:t>
            </a:r>
          </a:p>
          <a:p>
            <a:pPr marL="628650" lvl="1" indent="-171450">
              <a:lnSpc>
                <a:spcPct val="90000"/>
              </a:lnSpc>
              <a:spcBef>
                <a:spcPts val="500"/>
              </a:spcBef>
              <a:buFont typeface="Arial,Sans-Serif"/>
              <a:buChar char="•"/>
            </a:pPr>
            <a:r>
              <a:rPr lang="en-US"/>
              <a:t>At least 1 male and 1 female respondent per Aire de Sante</a:t>
            </a:r>
          </a:p>
        </p:txBody>
      </p:sp>
      <p:sp>
        <p:nvSpPr>
          <p:cNvPr id="4" name="Slide Number Placeholder 3"/>
          <p:cNvSpPr>
            <a:spLocks noGrp="1"/>
          </p:cNvSpPr>
          <p:nvPr>
            <p:ph type="sldNum" sz="quarter" idx="5"/>
          </p:nvPr>
        </p:nvSpPr>
        <p:spPr/>
        <p:txBody>
          <a:bodyPr/>
          <a:lstStyle/>
          <a:p>
            <a:fld id="{EFA983E7-D28A-4706-8458-A091F9D026DF}" type="slidenum">
              <a:rPr lang="en-US"/>
              <a:t>107</a:t>
            </a:fld>
            <a:endParaRPr lang="en-US"/>
          </a:p>
        </p:txBody>
      </p:sp>
    </p:spTree>
    <p:extLst>
      <p:ext uri="{BB962C8B-B14F-4D97-AF65-F5344CB8AC3E}">
        <p14:creationId xmlns:p14="http://schemas.microsoft.com/office/powerpoint/2010/main" val="5998699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our procedure for monitoring targets. We will set targets at the beginning of each reporting period. For example, the first reporting period will be from March 1st to March 31st. </a:t>
            </a:r>
            <a:br>
              <a:rPr lang="en-US"/>
            </a:br>
            <a:br>
              <a:rPr lang="en-US"/>
            </a:br>
            <a:r>
              <a:rPr lang="en-US"/>
              <a:t>Supervisors will then debrief teams on each day of the number of interviews completed by aire de sante and sex of respondent. Supervisors will keep track and update the targets in Excel and report progress to the research manager (Christina). Christina will review the submitted data. </a:t>
            </a:r>
            <a:br>
              <a:rPr lang="en-US"/>
            </a:br>
            <a:br>
              <a:rPr lang="en-US"/>
            </a:br>
            <a:r>
              <a:rPr lang="en-US"/>
              <a:t>Supervisors will assess target gaps and assign staff to sites to try to fill those gaps. The supervisors will update the target poster at the end of the reporting period. </a:t>
            </a:r>
          </a:p>
        </p:txBody>
      </p:sp>
      <p:sp>
        <p:nvSpPr>
          <p:cNvPr id="4" name="Slide Number Placeholder 3"/>
          <p:cNvSpPr>
            <a:spLocks noGrp="1"/>
          </p:cNvSpPr>
          <p:nvPr>
            <p:ph type="sldNum" sz="quarter" idx="5"/>
          </p:nvPr>
        </p:nvSpPr>
        <p:spPr/>
        <p:txBody>
          <a:bodyPr/>
          <a:lstStyle/>
          <a:p>
            <a:fld id="{EFA983E7-D28A-4706-8458-A091F9D026DF}" type="slidenum">
              <a:rPr lang="en-US"/>
              <a:t>108</a:t>
            </a:fld>
            <a:endParaRPr lang="en-US"/>
          </a:p>
        </p:txBody>
      </p:sp>
    </p:spTree>
    <p:extLst>
      <p:ext uri="{BB962C8B-B14F-4D97-AF65-F5344CB8AC3E}">
        <p14:creationId xmlns:p14="http://schemas.microsoft.com/office/powerpoint/2010/main" val="3951990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our posters for setting targets. We're just showing some of the Aire De Sonte for </a:t>
            </a:r>
            <a:r>
              <a:rPr lang="en-US" err="1"/>
              <a:t>Nyunzu</a:t>
            </a:r>
            <a:r>
              <a:rPr lang="en-US"/>
              <a:t>. We will have 5 rounds of data collection. </a:t>
            </a:r>
          </a:p>
          <a:p>
            <a:endParaRPr lang="en-US">
              <a:cs typeface="Calibri"/>
            </a:endParaRPr>
          </a:p>
        </p:txBody>
      </p:sp>
      <p:sp>
        <p:nvSpPr>
          <p:cNvPr id="4" name="Slide Number Placeholder 3"/>
          <p:cNvSpPr>
            <a:spLocks noGrp="1"/>
          </p:cNvSpPr>
          <p:nvPr>
            <p:ph type="sldNum" sz="quarter" idx="5"/>
          </p:nvPr>
        </p:nvSpPr>
        <p:spPr/>
        <p:txBody>
          <a:bodyPr/>
          <a:lstStyle/>
          <a:p>
            <a:fld id="{EFA983E7-D28A-4706-8458-A091F9D026DF}" type="slidenum">
              <a:rPr lang="en-US"/>
              <a:t>109</a:t>
            </a:fld>
            <a:endParaRPr lang="en-US"/>
          </a:p>
        </p:txBody>
      </p:sp>
    </p:spTree>
    <p:extLst>
      <p:ext uri="{BB962C8B-B14F-4D97-AF65-F5344CB8AC3E}">
        <p14:creationId xmlns:p14="http://schemas.microsoft.com/office/powerpoint/2010/main" val="19528380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also keep track of the name of the site, the type of site, and the people who come into each site from different </a:t>
            </a:r>
            <a:r>
              <a:rPr lang="en-US" err="1"/>
              <a:t>aire</a:t>
            </a:r>
            <a:r>
              <a:rPr lang="en-US"/>
              <a:t> de </a:t>
            </a:r>
            <a:r>
              <a:rPr lang="en-US" err="1"/>
              <a:t>santes</a:t>
            </a:r>
            <a:r>
              <a:rPr lang="en-US"/>
              <a:t>. Here's a poster we’ll use. </a:t>
            </a:r>
            <a:br>
              <a:rPr lang="en-US">
                <a:cs typeface="+mn-lt"/>
              </a:rPr>
            </a:br>
            <a:endParaRPr lang="en-US"/>
          </a:p>
          <a:p>
            <a:endParaRPr lang="en-US">
              <a:cs typeface="Calibri"/>
            </a:endParaRPr>
          </a:p>
        </p:txBody>
      </p:sp>
      <p:sp>
        <p:nvSpPr>
          <p:cNvPr id="4" name="Slide Number Placeholder 3"/>
          <p:cNvSpPr>
            <a:spLocks noGrp="1"/>
          </p:cNvSpPr>
          <p:nvPr>
            <p:ph type="sldNum" sz="quarter" idx="5"/>
          </p:nvPr>
        </p:nvSpPr>
        <p:spPr/>
        <p:txBody>
          <a:bodyPr/>
          <a:lstStyle/>
          <a:p>
            <a:fld id="{EFA983E7-D28A-4706-8458-A091F9D026DF}" type="slidenum">
              <a:rPr lang="en-US"/>
              <a:t>110</a:t>
            </a:fld>
            <a:endParaRPr lang="en-US"/>
          </a:p>
        </p:txBody>
      </p:sp>
    </p:spTree>
    <p:extLst>
      <p:ext uri="{BB962C8B-B14F-4D97-AF65-F5344CB8AC3E}">
        <p14:creationId xmlns:p14="http://schemas.microsoft.com/office/powerpoint/2010/main" val="14787044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site mapping will be a tool that helps supervisors to make daily assignments. If not enough interviews from one </a:t>
            </a:r>
            <a:r>
              <a:rPr lang="en-US" err="1"/>
              <a:t>aire</a:t>
            </a:r>
            <a:r>
              <a:rPr lang="en-US"/>
              <a:t> de </a:t>
            </a:r>
            <a:r>
              <a:rPr lang="en-US" err="1"/>
              <a:t>sante</a:t>
            </a:r>
            <a:r>
              <a:rPr lang="en-US"/>
              <a:t>, teams can try to choose the best location to find those respondents. </a:t>
            </a:r>
          </a:p>
          <a:p>
            <a:br>
              <a:rPr lang="en-US"/>
            </a:br>
            <a:r>
              <a:rPr lang="en-US"/>
              <a:t>The tool can be updated throughout the course of the study as we learn more. Each green square indicates that for that specific site, we expect people from that </a:t>
            </a:r>
            <a:r>
              <a:rPr lang="en-US" err="1"/>
              <a:t>aire</a:t>
            </a:r>
            <a:r>
              <a:rPr lang="en-US"/>
              <a:t> de </a:t>
            </a:r>
            <a:r>
              <a:rPr lang="en-US" err="1"/>
              <a:t>sonte</a:t>
            </a:r>
            <a:r>
              <a:rPr lang="en-US"/>
              <a:t> can be sampled there. </a:t>
            </a:r>
          </a:p>
        </p:txBody>
      </p:sp>
      <p:sp>
        <p:nvSpPr>
          <p:cNvPr id="4" name="Slide Number Placeholder 3"/>
          <p:cNvSpPr>
            <a:spLocks noGrp="1"/>
          </p:cNvSpPr>
          <p:nvPr>
            <p:ph type="sldNum" sz="quarter" idx="5"/>
          </p:nvPr>
        </p:nvSpPr>
        <p:spPr/>
        <p:txBody>
          <a:bodyPr/>
          <a:lstStyle/>
          <a:p>
            <a:fld id="{EFA983E7-D28A-4706-8458-A091F9D026DF}" type="slidenum">
              <a:rPr lang="en-US"/>
              <a:t>111</a:t>
            </a:fld>
            <a:endParaRPr lang="en-US"/>
          </a:p>
        </p:txBody>
      </p:sp>
    </p:spTree>
    <p:extLst>
      <p:ext uri="{BB962C8B-B14F-4D97-AF65-F5344CB8AC3E}">
        <p14:creationId xmlns:p14="http://schemas.microsoft.com/office/powerpoint/2010/main" val="39815632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try it yourself! In a large group, review and update the site mapping poster, Which zones and </a:t>
            </a:r>
            <a:r>
              <a:rPr lang="en-US" err="1"/>
              <a:t>aire</a:t>
            </a:r>
            <a:r>
              <a:rPr lang="en-US"/>
              <a:t> de </a:t>
            </a:r>
            <a:r>
              <a:rPr lang="en-US" err="1"/>
              <a:t>sante</a:t>
            </a:r>
            <a:r>
              <a:rPr lang="en-US"/>
              <a:t> can we not find in Kalemi town? What are some additional locations? Please consider footpaths, markets or specialty stores, health facilities, displacement sites, or any other type of location. We look forward to hearing all of your ideas! </a:t>
            </a:r>
          </a:p>
          <a:p>
            <a:endParaRPr lang="en-US">
              <a:cs typeface="Calibri"/>
            </a:endParaRPr>
          </a:p>
        </p:txBody>
      </p:sp>
      <p:sp>
        <p:nvSpPr>
          <p:cNvPr id="4" name="Slide Number Placeholder 3"/>
          <p:cNvSpPr>
            <a:spLocks noGrp="1"/>
          </p:cNvSpPr>
          <p:nvPr>
            <p:ph type="sldNum" sz="quarter" idx="5"/>
          </p:nvPr>
        </p:nvSpPr>
        <p:spPr/>
        <p:txBody>
          <a:bodyPr/>
          <a:lstStyle/>
          <a:p>
            <a:fld id="{EFA983E7-D28A-4706-8458-A091F9D026DF}" type="slidenum">
              <a:rPr lang="en-US"/>
              <a:t>112</a:t>
            </a:fld>
            <a:endParaRPr lang="en-US"/>
          </a:p>
        </p:txBody>
      </p:sp>
    </p:spTree>
    <p:extLst>
      <p:ext uri="{BB962C8B-B14F-4D97-AF65-F5344CB8AC3E}">
        <p14:creationId xmlns:p14="http://schemas.microsoft.com/office/powerpoint/2010/main" val="34364360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EFA983E7-D28A-4706-8458-A091F9D026DF}" type="slidenum">
              <a:rPr lang="en-US"/>
              <a:t>113</a:t>
            </a:fld>
            <a:endParaRPr lang="en-US"/>
          </a:p>
        </p:txBody>
      </p:sp>
    </p:spTree>
    <p:extLst>
      <p:ext uri="{BB962C8B-B14F-4D97-AF65-F5344CB8AC3E}">
        <p14:creationId xmlns:p14="http://schemas.microsoft.com/office/powerpoint/2010/main" val="32534680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daily debriefing should include:</a:t>
            </a:r>
          </a:p>
          <a:p>
            <a:endParaRPr lang="en-US"/>
          </a:p>
          <a:p>
            <a:r>
              <a:rPr lang="en-US"/>
              <a:t>Enumerators report out their achieved interviews and Field Officers update tracking tools.</a:t>
            </a:r>
          </a:p>
          <a:p>
            <a:endParaRPr lang="en-US"/>
          </a:p>
          <a:p>
            <a:r>
              <a:rPr lang="en-US"/>
              <a:t>If necessary, Field Officers update assignments for the next day</a:t>
            </a:r>
          </a:p>
          <a:p>
            <a:endParaRPr lang="en-US"/>
          </a:p>
          <a:p>
            <a:r>
              <a:rPr lang="en-US"/>
              <a:t>Enumerators report any issues to the Field Officers</a:t>
            </a:r>
          </a:p>
          <a:p>
            <a:endParaRPr lang="en-US"/>
          </a:p>
          <a:p>
            <a:r>
              <a:rPr lang="en-US"/>
              <a:t>Field Officers give any data quality feedback to Enumerators.</a:t>
            </a:r>
          </a:p>
        </p:txBody>
      </p:sp>
      <p:sp>
        <p:nvSpPr>
          <p:cNvPr id="4" name="Slide Number Placeholder 3"/>
          <p:cNvSpPr>
            <a:spLocks noGrp="1"/>
          </p:cNvSpPr>
          <p:nvPr>
            <p:ph type="sldNum" sz="quarter" idx="5"/>
          </p:nvPr>
        </p:nvSpPr>
        <p:spPr/>
        <p:txBody>
          <a:bodyPr/>
          <a:lstStyle/>
          <a:p>
            <a:fld id="{EFA983E7-D28A-4706-8458-A091F9D026DF}" type="slidenum">
              <a:rPr lang="en-US" smtClean="0"/>
              <a:t>114</a:t>
            </a:fld>
            <a:endParaRPr lang="en-US"/>
          </a:p>
        </p:txBody>
      </p:sp>
    </p:spTree>
    <p:extLst>
      <p:ext uri="{BB962C8B-B14F-4D97-AF65-F5344CB8AC3E}">
        <p14:creationId xmlns:p14="http://schemas.microsoft.com/office/powerpoint/2010/main" val="17552605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daily debriefing should include:</a:t>
            </a:r>
          </a:p>
          <a:p>
            <a:endParaRPr lang="en-US"/>
          </a:p>
          <a:p>
            <a:r>
              <a:rPr lang="en-US"/>
              <a:t>Enumerators report out their achieved interviews and Field Officers update tracking tools.</a:t>
            </a:r>
          </a:p>
          <a:p>
            <a:endParaRPr lang="en-US"/>
          </a:p>
          <a:p>
            <a:r>
              <a:rPr lang="en-US"/>
              <a:t>If necessary, Field Officers update assignments for the next day</a:t>
            </a:r>
          </a:p>
          <a:p>
            <a:endParaRPr lang="en-US"/>
          </a:p>
          <a:p>
            <a:r>
              <a:rPr lang="en-US"/>
              <a:t>Enumerators report any issues to the Field Officers</a:t>
            </a:r>
          </a:p>
          <a:p>
            <a:endParaRPr lang="en-US"/>
          </a:p>
          <a:p>
            <a:r>
              <a:rPr lang="en-US"/>
              <a:t>Field Officers give any data quality feedback to Enumerators.</a:t>
            </a:r>
          </a:p>
        </p:txBody>
      </p:sp>
      <p:sp>
        <p:nvSpPr>
          <p:cNvPr id="4" name="Slide Number Placeholder 3"/>
          <p:cNvSpPr>
            <a:spLocks noGrp="1"/>
          </p:cNvSpPr>
          <p:nvPr>
            <p:ph type="sldNum" sz="quarter" idx="5"/>
          </p:nvPr>
        </p:nvSpPr>
        <p:spPr/>
        <p:txBody>
          <a:bodyPr/>
          <a:lstStyle/>
          <a:p>
            <a:fld id="{EFA983E7-D28A-4706-8458-A091F9D026DF}" type="slidenum">
              <a:rPr lang="en-US" smtClean="0"/>
              <a:t>115</a:t>
            </a:fld>
            <a:endParaRPr lang="en-US"/>
          </a:p>
        </p:txBody>
      </p:sp>
    </p:spTree>
    <p:extLst>
      <p:ext uri="{BB962C8B-B14F-4D97-AF65-F5344CB8AC3E}">
        <p14:creationId xmlns:p14="http://schemas.microsoft.com/office/powerpoint/2010/main" val="15841083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A983E7-D28A-4706-8458-A091F9D026DF}" type="slidenum">
              <a:rPr lang="en-US" smtClean="0"/>
              <a:t>116</a:t>
            </a:fld>
            <a:endParaRPr lang="en-US"/>
          </a:p>
        </p:txBody>
      </p:sp>
    </p:spTree>
    <p:extLst>
      <p:ext uri="{BB962C8B-B14F-4D97-AF65-F5344CB8AC3E}">
        <p14:creationId xmlns:p14="http://schemas.microsoft.com/office/powerpoint/2010/main" val="3364930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7F137269-D26A-C881-CFD5-8BF389C1E361}"/>
              </a:ext>
            </a:extLst>
          </p:cNvPr>
          <p:cNvSpPr>
            <a:spLocks noGrp="1" noRot="1" noChangeAspect="1" noChangeArrowheads="1" noTextEdit="1"/>
          </p:cNvSpPr>
          <p:nvPr>
            <p:ph type="sldImg"/>
          </p:nvPr>
        </p:nvSpPr>
        <p:spPr>
          <a:xfrm>
            <a:off x="290513" y="685800"/>
            <a:ext cx="6249987" cy="3516313"/>
          </a:xfrm>
          <a:ln/>
        </p:spPr>
      </p:sp>
      <p:sp>
        <p:nvSpPr>
          <p:cNvPr id="20483" name="Notes Placeholder 2">
            <a:extLst>
              <a:ext uri="{FF2B5EF4-FFF2-40B4-BE49-F238E27FC236}">
                <a16:creationId xmlns:a16="http://schemas.microsoft.com/office/drawing/2014/main" id="{CBEA3552-2033-5570-7F85-31D802955D8F}"/>
              </a:ext>
            </a:extLst>
          </p:cNvPr>
          <p:cNvSpPr>
            <a:spLocks noGrp="1" noChangeArrowheads="1"/>
          </p:cNvSpPr>
          <p:nvPr>
            <p:ph type="body" idx="1"/>
          </p:nvPr>
        </p:nvSpPr>
        <p:spPr>
          <a:noFill/>
        </p:spPr>
        <p:txBody>
          <a:bodyPr/>
          <a:lstStyle/>
          <a:p>
            <a:r>
              <a:rPr lang="en-US" altLang="en-US"/>
              <a:t>"Nous allons examiner les trois principes éthiques fondamentaux du rapport Belmont, car les types d'interactions que nous aurons avec les participants potentiels/enrôlés à l'étude découlent de ce document."</a:t>
            </a:r>
          </a:p>
          <a:p>
            <a:endParaRPr lang="en-US" altLang="en-US"/>
          </a:p>
          <a:p>
            <a:r>
              <a:rPr lang="en-US" altLang="en-US"/>
              <a:t>=======</a:t>
            </a:r>
          </a:p>
          <a:p>
            <a:endParaRPr lang="en-US" altLang="en-US"/>
          </a:p>
          <a:p>
            <a:pPr eaLnBrk="1" hangingPunct="1">
              <a:buFontTx/>
              <a:buChar char="•"/>
            </a:pPr>
            <a:r>
              <a:rPr lang="en-US" altLang="en-US" b="1"/>
              <a:t>Conseils aux présentateurs : </a:t>
            </a:r>
            <a:r>
              <a:rPr lang="en-US" altLang="en-US"/>
              <a:t>Pensez à avoir des copies du Rapport Belmont à disposition pour faciliter la discussion et/ou comme document à emporter à la maison. </a:t>
            </a:r>
            <a:endParaRPr lang="en-US" altLang="en-US" b="1"/>
          </a:p>
        </p:txBody>
      </p:sp>
      <p:sp>
        <p:nvSpPr>
          <p:cNvPr id="20484" name="Date Placeholder 3">
            <a:extLst>
              <a:ext uri="{FF2B5EF4-FFF2-40B4-BE49-F238E27FC236}">
                <a16:creationId xmlns:a16="http://schemas.microsoft.com/office/drawing/2014/main" id="{056E16DC-D71F-03C9-0B3D-8A40D6FE0707}"/>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A810933C-B0F8-C841-AA7A-C785F9207315}"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20485" name="Footer Placeholder 4">
            <a:extLst>
              <a:ext uri="{FF2B5EF4-FFF2-40B4-BE49-F238E27FC236}">
                <a16:creationId xmlns:a16="http://schemas.microsoft.com/office/drawing/2014/main" id="{E22E3A18-3CB1-CAD6-CEA2-35C975A1C93B}"/>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20486" name="Slide Number Placeholder 5">
            <a:extLst>
              <a:ext uri="{FF2B5EF4-FFF2-40B4-BE49-F238E27FC236}">
                <a16:creationId xmlns:a16="http://schemas.microsoft.com/office/drawing/2014/main" id="{704D65A7-462C-45B6-18FB-AF68704B647E}"/>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0BF3A4AE-0821-7D43-BF8A-A9658AC8DD78}" type="slidenum">
              <a:rPr lang="en-US" altLang="en-US">
                <a:latin typeface="Times New Roman" panose="02020603050405020304" pitchFamily="18" charset="0"/>
              </a:rPr>
              <a:t>26</a:t>
            </a:fld>
            <a:endParaRPr lang="en-US" altLang="en-US">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session, we will review the network survival tool. </a:t>
            </a:r>
          </a:p>
          <a:p>
            <a:endParaRPr lang="en-US">
              <a:cs typeface="Calibri"/>
            </a:endParaRPr>
          </a:p>
        </p:txBody>
      </p:sp>
      <p:sp>
        <p:nvSpPr>
          <p:cNvPr id="4" name="Slide Number Placeholder 3"/>
          <p:cNvSpPr>
            <a:spLocks noGrp="1"/>
          </p:cNvSpPr>
          <p:nvPr>
            <p:ph type="sldNum" sz="quarter" idx="5"/>
          </p:nvPr>
        </p:nvSpPr>
        <p:spPr/>
        <p:txBody>
          <a:bodyPr/>
          <a:lstStyle/>
          <a:p>
            <a:fld id="{EFA983E7-D28A-4706-8458-A091F9D026DF}" type="slidenum">
              <a:rPr lang="en-US"/>
              <a:t>117</a:t>
            </a:fld>
            <a:endParaRPr lang="en-US"/>
          </a:p>
        </p:txBody>
      </p:sp>
    </p:spTree>
    <p:extLst>
      <p:ext uri="{BB962C8B-B14F-4D97-AF65-F5344CB8AC3E}">
        <p14:creationId xmlns:p14="http://schemas.microsoft.com/office/powerpoint/2010/main" val="1698293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cover 4 main steps to applying the network survival tool. </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FA983E7-D28A-4706-8458-A091F9D026DF}" type="slidenum">
              <a:rPr lang="en-US"/>
              <a:t>118</a:t>
            </a:fld>
            <a:endParaRPr lang="en-US"/>
          </a:p>
        </p:txBody>
      </p:sp>
    </p:spTree>
    <p:extLst>
      <p:ext uri="{BB962C8B-B14F-4D97-AF65-F5344CB8AC3E}">
        <p14:creationId xmlns:p14="http://schemas.microsoft.com/office/powerpoint/2010/main" val="17759454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we will approach participants at transportation sites and hubs. Please visually assess the gender of the respondent and ask the questions from the verbal recruitment script: "Which Zone and Aire de Santé are you coming from today?" </a:t>
            </a:r>
            <a:br>
              <a:rPr lang="en-US">
                <a:cs typeface="+mn-lt"/>
              </a:rPr>
            </a:br>
            <a:br>
              <a:rPr lang="en-US">
                <a:cs typeface="+mn-lt"/>
              </a:rPr>
            </a:br>
            <a:r>
              <a:rPr lang="en-US"/>
              <a:t>Then, check this response against the list to confirm whether the participant is eligible for interview: </a:t>
            </a:r>
            <a:br>
              <a:rPr lang="en-US">
                <a:cs typeface="+mn-lt"/>
              </a:rPr>
            </a:br>
            <a:br>
              <a:rPr lang="en-US">
                <a:cs typeface="+mn-lt"/>
              </a:rPr>
            </a:br>
            <a:r>
              <a:rPr lang="en-US"/>
              <a:t>— If no, finish reading the verbal recruitment script and politely let them know they are not eligible to participate </a:t>
            </a:r>
            <a:br>
              <a:rPr lang="en-US">
                <a:cs typeface="+mn-lt"/>
              </a:rPr>
            </a:br>
            <a:r>
              <a:rPr lang="en-US"/>
              <a:t>— If yes, finish reading the verbal recruitment script and move onto informed consent </a:t>
            </a:r>
            <a:br>
              <a:rPr lang="en-US">
                <a:cs typeface="+mn-lt"/>
              </a:rPr>
            </a:br>
            <a:br>
              <a:rPr lang="en-US">
                <a:cs typeface="+mn-lt"/>
              </a:rPr>
            </a:br>
            <a:r>
              <a:rPr lang="en-US"/>
              <a:t>Regardless of whether the participant is eligible to respond, fill out ODK. </a:t>
            </a:r>
          </a:p>
          <a:p>
            <a:endParaRPr lang="en-US">
              <a:cs typeface="Calibri"/>
            </a:endParaRPr>
          </a:p>
        </p:txBody>
      </p:sp>
      <p:sp>
        <p:nvSpPr>
          <p:cNvPr id="4" name="Slide Number Placeholder 3"/>
          <p:cNvSpPr>
            <a:spLocks noGrp="1"/>
          </p:cNvSpPr>
          <p:nvPr>
            <p:ph type="sldNum" sz="quarter" idx="5"/>
          </p:nvPr>
        </p:nvSpPr>
        <p:spPr/>
        <p:txBody>
          <a:bodyPr/>
          <a:lstStyle/>
          <a:p>
            <a:fld id="{EFA983E7-D28A-4706-8458-A091F9D026DF}" type="slidenum">
              <a:rPr lang="en-US"/>
              <a:t>119</a:t>
            </a:fld>
            <a:endParaRPr lang="en-US"/>
          </a:p>
        </p:txBody>
      </p:sp>
    </p:spTree>
    <p:extLst>
      <p:ext uri="{BB962C8B-B14F-4D97-AF65-F5344CB8AC3E}">
        <p14:creationId xmlns:p14="http://schemas.microsoft.com/office/powerpoint/2010/main" val="1689268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get informed consent, accurately read the full informed consent forms and address questions / concerns from the respondent. Ensure that respondents are consenting to participate in the interview. </a:t>
            </a:r>
            <a:br>
              <a:rPr lang="en-US"/>
            </a:br>
            <a:br>
              <a:rPr lang="en-US"/>
            </a:br>
            <a:r>
              <a:rPr lang="en-US"/>
              <a:t>Collect a signature and date of participant (if a participant can't provide a signature, collect a thumb print). Let respondents know they are welcome to stop the interview at any point or skip questions. If a respondent refuses because of COVID-19, please mark this down in the ODK app. </a:t>
            </a:r>
            <a:br>
              <a:rPr lang="en-US"/>
            </a:br>
            <a:endParaRPr lang="en-US"/>
          </a:p>
        </p:txBody>
      </p:sp>
      <p:sp>
        <p:nvSpPr>
          <p:cNvPr id="4" name="Slide Number Placeholder 3"/>
          <p:cNvSpPr>
            <a:spLocks noGrp="1"/>
          </p:cNvSpPr>
          <p:nvPr>
            <p:ph type="sldNum" sz="quarter" idx="5"/>
          </p:nvPr>
        </p:nvSpPr>
        <p:spPr/>
        <p:txBody>
          <a:bodyPr/>
          <a:lstStyle/>
          <a:p>
            <a:fld id="{EFA983E7-D28A-4706-8458-A091F9D026DF}" type="slidenum">
              <a:rPr lang="en-US"/>
              <a:t>120</a:t>
            </a:fld>
            <a:endParaRPr lang="en-US"/>
          </a:p>
        </p:txBody>
      </p:sp>
    </p:spTree>
    <p:extLst>
      <p:ext uri="{BB962C8B-B14F-4D97-AF65-F5344CB8AC3E}">
        <p14:creationId xmlns:p14="http://schemas.microsoft.com/office/powerpoint/2010/main" val="8883036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get informed consent, accurately read the full informed consent forms and address questions / concerns from the respondent. Ensure that respondents are consenting to participate in the interview. </a:t>
            </a:r>
            <a:br>
              <a:rPr lang="en-US">
                <a:cs typeface="+mn-lt"/>
              </a:rPr>
            </a:br>
            <a:br>
              <a:rPr lang="en-US">
                <a:cs typeface="+mn-lt"/>
              </a:rPr>
            </a:br>
            <a:r>
              <a:rPr lang="en-US"/>
              <a:t>Collect a signature and date of participant (if a participant can't provide a signature, collect a thumb print). Let respondents know they are welcome to stop the interview at any point or skip questions. If a respondent refuses because of COVID-19, please mark this down in the ODK app. </a:t>
            </a:r>
            <a:br>
              <a:rPr lang="en-US">
                <a:cs typeface="+mn-lt"/>
              </a:rPr>
            </a:br>
            <a:endParaRPr lang="en-US"/>
          </a:p>
          <a:p>
            <a:br>
              <a:rPr lang="en-US">
                <a:cs typeface="+mn-lt"/>
              </a:rPr>
            </a:br>
            <a:endParaRPr lang="en-US">
              <a:cs typeface="Calibri"/>
            </a:endParaRPr>
          </a:p>
        </p:txBody>
      </p:sp>
      <p:sp>
        <p:nvSpPr>
          <p:cNvPr id="4" name="Slide Number Placeholder 3"/>
          <p:cNvSpPr>
            <a:spLocks noGrp="1"/>
          </p:cNvSpPr>
          <p:nvPr>
            <p:ph type="sldNum" sz="quarter" idx="5"/>
          </p:nvPr>
        </p:nvSpPr>
        <p:spPr/>
        <p:txBody>
          <a:bodyPr/>
          <a:lstStyle/>
          <a:p>
            <a:fld id="{EFA983E7-D28A-4706-8458-A091F9D026DF}" type="slidenum">
              <a:rPr lang="en-US"/>
              <a:t>121</a:t>
            </a:fld>
            <a:endParaRPr lang="en-US"/>
          </a:p>
        </p:txBody>
      </p:sp>
    </p:spTree>
    <p:extLst>
      <p:ext uri="{BB962C8B-B14F-4D97-AF65-F5344CB8AC3E}">
        <p14:creationId xmlns:p14="http://schemas.microsoft.com/office/powerpoint/2010/main" val="42491003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administering the tools, please read all the instructions on the survey tool carefully. Please do not skip reading any instructions, even if the instructions seem repetitive. It is crucial that we are able to get these small details correct for our study. </a:t>
            </a:r>
            <a:br>
              <a:rPr lang="en-US">
                <a:cs typeface="+mn-lt"/>
              </a:rPr>
            </a:br>
            <a:br>
              <a:rPr lang="en-US">
                <a:cs typeface="+mn-lt"/>
              </a:rPr>
            </a:br>
            <a:r>
              <a:rPr lang="en-US"/>
              <a:t>Please encourage and answer carefully any questions that the respondents have about our survey tools. </a:t>
            </a:r>
            <a:br>
              <a:rPr lang="en-US">
                <a:cs typeface="+mn-lt"/>
              </a:rPr>
            </a:br>
            <a:br>
              <a:rPr lang="en-US">
                <a:cs typeface="+mn-lt"/>
              </a:rPr>
            </a:br>
            <a:r>
              <a:rPr lang="en-US"/>
              <a:t>If respondents refuse to answer a question or appear uncomfortable, let them know they are welcome to end the interview at any point for any reason. </a:t>
            </a:r>
          </a:p>
        </p:txBody>
      </p:sp>
      <p:sp>
        <p:nvSpPr>
          <p:cNvPr id="4" name="Slide Number Placeholder 3"/>
          <p:cNvSpPr>
            <a:spLocks noGrp="1"/>
          </p:cNvSpPr>
          <p:nvPr>
            <p:ph type="sldNum" sz="quarter" idx="5"/>
          </p:nvPr>
        </p:nvSpPr>
        <p:spPr/>
        <p:txBody>
          <a:bodyPr/>
          <a:lstStyle/>
          <a:p>
            <a:fld id="{EFA983E7-D28A-4706-8458-A091F9D026DF}" type="slidenum">
              <a:rPr lang="en-US"/>
              <a:t>122</a:t>
            </a:fld>
            <a:endParaRPr lang="en-US"/>
          </a:p>
        </p:txBody>
      </p:sp>
    </p:spTree>
    <p:extLst>
      <p:ext uri="{BB962C8B-B14F-4D97-AF65-F5344CB8AC3E}">
        <p14:creationId xmlns:p14="http://schemas.microsoft.com/office/powerpoint/2010/main" val="34041131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it's your turn! Please practice approach participants, getting informed consent, practicing good COVID-19 protection, and conduct the interview. Take turns being the interviewer and the respondent. </a:t>
            </a:r>
          </a:p>
          <a:p>
            <a:endParaRPr lang="en-US">
              <a:cs typeface="Calibri"/>
            </a:endParaRPr>
          </a:p>
        </p:txBody>
      </p:sp>
      <p:sp>
        <p:nvSpPr>
          <p:cNvPr id="4" name="Slide Number Placeholder 3"/>
          <p:cNvSpPr>
            <a:spLocks noGrp="1"/>
          </p:cNvSpPr>
          <p:nvPr>
            <p:ph type="sldNum" sz="quarter" idx="5"/>
          </p:nvPr>
        </p:nvSpPr>
        <p:spPr/>
        <p:txBody>
          <a:bodyPr/>
          <a:lstStyle/>
          <a:p>
            <a:fld id="{EFA983E7-D28A-4706-8458-A091F9D026DF}" type="slidenum">
              <a:rPr lang="en-US"/>
              <a:t>123</a:t>
            </a:fld>
            <a:endParaRPr lang="en-US"/>
          </a:p>
        </p:txBody>
      </p:sp>
    </p:spTree>
    <p:extLst>
      <p:ext uri="{BB962C8B-B14F-4D97-AF65-F5344CB8AC3E}">
        <p14:creationId xmlns:p14="http://schemas.microsoft.com/office/powerpoint/2010/main" val="23557397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informants are aware of deaths, births and other events in their community and can report them accurately. </a:t>
            </a:r>
          </a:p>
          <a:p>
            <a:endParaRPr lang="en-US"/>
          </a:p>
          <a:p>
            <a:r>
              <a:rPr lang="en-US"/>
              <a:t>A key informant may know about some deaths, but not all. Different types of key informants may know about different types of deaths. </a:t>
            </a:r>
          </a:p>
          <a:p>
            <a:endParaRPr lang="en-US"/>
          </a:p>
          <a:p>
            <a:r>
              <a:rPr lang="en-US"/>
              <a:t>Community key informants may also be in a better position to report deaths that are not well captured by household surveys:</a:t>
            </a:r>
          </a:p>
          <a:p>
            <a:r>
              <a:rPr lang="en-US"/>
              <a:t>Entire households died</a:t>
            </a:r>
          </a:p>
          <a:p>
            <a:r>
              <a:rPr lang="en-US"/>
              <a:t>Stigmatized deaths</a:t>
            </a:r>
          </a:p>
        </p:txBody>
      </p:sp>
      <p:sp>
        <p:nvSpPr>
          <p:cNvPr id="4" name="Slide Number Placeholder 3"/>
          <p:cNvSpPr>
            <a:spLocks noGrp="1"/>
          </p:cNvSpPr>
          <p:nvPr>
            <p:ph type="sldNum" sz="quarter" idx="5"/>
          </p:nvPr>
        </p:nvSpPr>
        <p:spPr/>
        <p:txBody>
          <a:bodyPr/>
          <a:lstStyle/>
          <a:p>
            <a:fld id="{EFA983E7-D28A-4706-8458-A091F9D026DF}" type="slidenum">
              <a:rPr lang="en-US" smtClean="0"/>
              <a:t>127</a:t>
            </a:fld>
            <a:endParaRPr lang="en-US"/>
          </a:p>
        </p:txBody>
      </p:sp>
    </p:spTree>
    <p:extLst>
      <p:ext uri="{BB962C8B-B14F-4D97-AF65-F5344CB8AC3E}">
        <p14:creationId xmlns:p14="http://schemas.microsoft.com/office/powerpoint/2010/main" val="2568625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minimum of 25 villages/neighborhoods will be randomly selected, proportional to population size, for each Health Zone. </a:t>
            </a:r>
          </a:p>
          <a:p>
            <a:endParaRPr lang="en-US"/>
          </a:p>
          <a:p>
            <a:r>
              <a:rPr lang="en-US"/>
              <a:t>We will call the village chief of the selected village/neighborhood and list the community up to 100 households and record it in our own community register.</a:t>
            </a:r>
          </a:p>
          <a:p>
            <a:endParaRPr lang="en-US"/>
          </a:p>
          <a:p>
            <a:r>
              <a:rPr lang="en-US"/>
              <a:t>We will interview each of the key informants about births, deaths, suspected measles and cholera cases in those households since January 1 of the New Year. </a:t>
            </a:r>
          </a:p>
          <a:p>
            <a:endParaRPr lang="en-US"/>
          </a:p>
          <a:p>
            <a:r>
              <a:rPr lang="en-US"/>
              <a:t>We will repeat the interviews with each of these key informants each month to update the community list, and ask about additional births, deaths, etc. </a:t>
            </a:r>
          </a:p>
          <a:p>
            <a:endParaRPr lang="en-US"/>
          </a:p>
        </p:txBody>
      </p:sp>
      <p:sp>
        <p:nvSpPr>
          <p:cNvPr id="4" name="Slide Number Placeholder 3"/>
          <p:cNvSpPr>
            <a:spLocks noGrp="1"/>
          </p:cNvSpPr>
          <p:nvPr>
            <p:ph type="sldNum" sz="quarter" idx="5"/>
          </p:nvPr>
        </p:nvSpPr>
        <p:spPr/>
        <p:txBody>
          <a:bodyPr/>
          <a:lstStyle/>
          <a:p>
            <a:fld id="{EFA983E7-D28A-4706-8458-A091F9D026DF}" type="slidenum">
              <a:rPr lang="en-US" smtClean="0"/>
              <a:t>128</a:t>
            </a:fld>
            <a:endParaRPr lang="en-US"/>
          </a:p>
        </p:txBody>
      </p:sp>
    </p:spTree>
    <p:extLst>
      <p:ext uri="{BB962C8B-B14F-4D97-AF65-F5344CB8AC3E}">
        <p14:creationId xmlns:p14="http://schemas.microsoft.com/office/powerpoint/2010/main" val="28339401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a:cs typeface="Segoe UI Light"/>
              </a:rPr>
              <a:t>At least 3 key informants per selected village/neighborhood.</a:t>
            </a:r>
          </a:p>
          <a:p>
            <a:endParaRPr lang="en-US" sz="2800">
              <a:cs typeface="Segoe UI Light"/>
            </a:endParaRPr>
          </a:p>
          <a:p>
            <a:r>
              <a:rPr lang="en-US" sz="2800">
                <a:cs typeface="Segoe UI Light"/>
              </a:rPr>
              <a:t>Each key informant interview should be conducted completely separately. </a:t>
            </a:r>
          </a:p>
          <a:p>
            <a:endParaRPr lang="en-US" sz="2800">
              <a:cs typeface="Segoe UI Light"/>
            </a:endParaRPr>
          </a:p>
          <a:p>
            <a:r>
              <a:rPr lang="en-US" sz="2800">
                <a:cs typeface="Segoe UI Light"/>
              </a:rPr>
              <a:t>DON'T:</a:t>
            </a:r>
          </a:p>
          <a:p>
            <a:r>
              <a:rPr lang="en-US" sz="2800">
                <a:cs typeface="Segoe UI Light"/>
              </a:rPr>
              <a:t>Ask the key informants to sit together for the interview</a:t>
            </a:r>
          </a:p>
          <a:p>
            <a:r>
              <a:rPr lang="en-US" sz="2800">
                <a:cs typeface="Segoe UI Light"/>
              </a:rPr>
              <a:t>Allow key informants to ask each other about deaths or other events.</a:t>
            </a:r>
          </a:p>
        </p:txBody>
      </p:sp>
      <p:sp>
        <p:nvSpPr>
          <p:cNvPr id="4" name="Slide Number Placeholder 3"/>
          <p:cNvSpPr>
            <a:spLocks noGrp="1"/>
          </p:cNvSpPr>
          <p:nvPr>
            <p:ph type="sldNum" sz="quarter" idx="5"/>
          </p:nvPr>
        </p:nvSpPr>
        <p:spPr/>
        <p:txBody>
          <a:bodyPr/>
          <a:lstStyle/>
          <a:p>
            <a:fld id="{EFA983E7-D28A-4706-8458-A091F9D026DF}" type="slidenum">
              <a:rPr lang="en-US" smtClean="0"/>
              <a:t>129</a:t>
            </a:fld>
            <a:endParaRPr lang="en-US"/>
          </a:p>
        </p:txBody>
      </p:sp>
    </p:spTree>
    <p:extLst>
      <p:ext uri="{BB962C8B-B14F-4D97-AF65-F5344CB8AC3E}">
        <p14:creationId xmlns:p14="http://schemas.microsoft.com/office/powerpoint/2010/main" val="2348486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A759B301-4B47-803D-5B36-F80B21D88A3B}"/>
              </a:ext>
            </a:extLst>
          </p:cNvPr>
          <p:cNvSpPr>
            <a:spLocks noGrp="1" noRot="1" noChangeAspect="1" noChangeArrowheads="1" noTextEdit="1"/>
          </p:cNvSpPr>
          <p:nvPr>
            <p:ph type="sldImg"/>
          </p:nvPr>
        </p:nvSpPr>
        <p:spPr>
          <a:xfrm>
            <a:off x="290513" y="685800"/>
            <a:ext cx="6249987" cy="3516313"/>
          </a:xfrm>
          <a:ln/>
        </p:spPr>
      </p:sp>
      <p:sp>
        <p:nvSpPr>
          <p:cNvPr id="19458" name="Notes Placeholder 2">
            <a:extLst>
              <a:ext uri="{FF2B5EF4-FFF2-40B4-BE49-F238E27FC236}">
                <a16:creationId xmlns:a16="http://schemas.microsoft.com/office/drawing/2014/main" id="{AEAEACD1-6205-784B-A398-1D27B4BA8A5E}"/>
              </a:ext>
            </a:extLst>
          </p:cNvPr>
          <p:cNvSpPr>
            <a:spLocks noGrp="1" noChangeArrowheads="1"/>
          </p:cNvSpPr>
          <p:nvPr>
            <p:ph type="body" idx="1"/>
          </p:nvPr>
        </p:nvSpPr>
        <p:spPr/>
        <p:txBody>
          <a:bodyPr/>
          <a:lstStyle/>
          <a:p>
            <a:pPr>
              <a:defRPr/>
            </a:pPr>
            <a:r>
              <a:rPr lang="en-US" altLang="en-US"/>
              <a:t>"Respect des personnes. Parmi les moyens de faire preuve de respect, citons le fait de proposer un processus de consentement éclairé, de rappeler aux volontaires de l'étude que leur décision de participer ou non à l'étude est totalement volontaire, et de leur faire savoir qu'ils peuvent passer les questions de l'enquête et mettre fin à leur participation à tout moment." </a:t>
            </a:r>
          </a:p>
          <a:p>
            <a:pPr>
              <a:defRPr/>
            </a:pPr>
            <a:endParaRPr lang="en-US" altLang="en-US"/>
          </a:p>
          <a:p>
            <a:pPr>
              <a:defRPr/>
            </a:pPr>
            <a:r>
              <a:rPr lang="en-US" altLang="en-US" b="1" i="1"/>
              <a:t>=======</a:t>
            </a:r>
          </a:p>
          <a:p>
            <a:pPr>
              <a:defRPr/>
            </a:pPr>
            <a:r>
              <a:rPr lang="en-US" altLang="en-US" sz="1100" b="1" i="1"/>
              <a:t>Conseils aux présentateurs : </a:t>
            </a:r>
          </a:p>
          <a:p>
            <a:pPr marL="171450" indent="-171450">
              <a:buFontTx/>
              <a:buChar char="-"/>
              <a:defRPr/>
            </a:pPr>
            <a:r>
              <a:rPr lang="en-US" altLang="en-US" sz="1100"/>
              <a:t>Les chercheurs qui travaillent avec des minorités raciales peuvent rencontrer des obstacles à la participation à la recherche, en raison de la méfiance à l'égard des chercheurs découlant d'événements historiques (voir la diapositive 7, par exemple, </a:t>
            </a:r>
            <a:r>
              <a:rPr lang="en-US" altLang="en-US" sz="1100" err="1"/>
              <a:t>l'</a:t>
            </a:r>
            <a:r>
              <a:rPr lang="en-US" altLang="en-US" sz="1100"/>
              <a:t>étude sur la syphilis de </a:t>
            </a:r>
            <a:r>
              <a:rPr lang="en-US" altLang="en-US" sz="1100" err="1"/>
              <a:t>Tuskegee</a:t>
            </a:r>
            <a:r>
              <a:rPr lang="en-US" altLang="en-US" sz="1100"/>
              <a:t>).</a:t>
            </a:r>
          </a:p>
          <a:p>
            <a:pPr>
              <a:defRPr/>
            </a:pPr>
            <a:r>
              <a:rPr lang="en-US" altLang="en-US" sz="1100"/>
              <a:t>- Dans certains contextes internationaux, les conceptualisations de la "vulnérabilité" et du besoin de "protections spéciales" peuvent différer des définitions fréquemment utilisées aux États-Unis.  Par conséquent, sa pertinence dans le contexte de la recherche et le besoin de protections spéciales pour certains sujets humains peuvent ne pas être pleinement compris. Il peut être utile de consulter une personne qui possède des connaissances ou une expertise locales. </a:t>
            </a:r>
          </a:p>
          <a:p>
            <a:pPr>
              <a:defRPr/>
            </a:pPr>
            <a:r>
              <a:rPr lang="en-US" altLang="en-US" sz="1100"/>
              <a:t>- N'hésitez pas à contacter l'OPHS ; nous pourrons peut-être vous fournir des ressources supplémentaires.      </a:t>
            </a:r>
          </a:p>
          <a:p>
            <a:pPr>
              <a:defRPr/>
            </a:pPr>
            <a:endParaRPr lang="en-US" altLang="en-US"/>
          </a:p>
          <a:p>
            <a:pPr>
              <a:defRPr/>
            </a:pPr>
            <a:endParaRPr lang="en-US" altLang="en-US"/>
          </a:p>
        </p:txBody>
      </p:sp>
      <p:sp>
        <p:nvSpPr>
          <p:cNvPr id="22532" name="Date Placeholder 3">
            <a:extLst>
              <a:ext uri="{FF2B5EF4-FFF2-40B4-BE49-F238E27FC236}">
                <a16:creationId xmlns:a16="http://schemas.microsoft.com/office/drawing/2014/main" id="{26CA2B83-ECE9-3A1A-7F71-D1179ABC69E1}"/>
              </a:ext>
            </a:extLst>
          </p:cNvPr>
          <p:cNvSpPr>
            <a:spLocks noGrp="1"/>
          </p:cNvSpPr>
          <p:nvPr>
            <p:ph type="dt" sz="quarter" idx="1"/>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24346D90-C034-1C4E-B831-EB95D436A870}"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22533" name="Footer Placeholder 4">
            <a:extLst>
              <a:ext uri="{FF2B5EF4-FFF2-40B4-BE49-F238E27FC236}">
                <a16:creationId xmlns:a16="http://schemas.microsoft.com/office/drawing/2014/main" id="{87AA2826-74A0-E6B8-F952-D893F870284C}"/>
              </a:ext>
            </a:extLst>
          </p:cNvPr>
          <p:cNvSpPr>
            <a:spLocks noGrp="1"/>
          </p:cNvSpPr>
          <p:nvPr>
            <p:ph type="ftr" sz="quarter" idx="4"/>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22534" name="Slide Number Placeholder 5">
            <a:extLst>
              <a:ext uri="{FF2B5EF4-FFF2-40B4-BE49-F238E27FC236}">
                <a16:creationId xmlns:a16="http://schemas.microsoft.com/office/drawing/2014/main" id="{80F1D80B-8666-AB47-33AC-1FBC2884298C}"/>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36600" indent="-280988" defTabSz="909638">
              <a:defRPr>
                <a:solidFill>
                  <a:schemeClr val="tx1"/>
                </a:solidFill>
                <a:latin typeface="Arial" panose="020B0604020202020204" pitchFamily="34" charset="0"/>
              </a:defRPr>
            </a:lvl2pPr>
            <a:lvl3pPr marL="1131888" indent="-225425" defTabSz="909638">
              <a:defRPr>
                <a:solidFill>
                  <a:schemeClr val="tx1"/>
                </a:solidFill>
                <a:latin typeface="Arial" panose="020B0604020202020204" pitchFamily="34" charset="0"/>
              </a:defRPr>
            </a:lvl3pPr>
            <a:lvl4pPr marL="1585913" indent="-225425" defTabSz="909638">
              <a:defRPr>
                <a:solidFill>
                  <a:schemeClr val="tx1"/>
                </a:solidFill>
                <a:latin typeface="Arial" panose="020B0604020202020204" pitchFamily="34" charset="0"/>
              </a:defRPr>
            </a:lvl4pPr>
            <a:lvl5pPr marL="2038350" indent="-225425" defTabSz="909638">
              <a:defRPr>
                <a:solidFill>
                  <a:schemeClr val="tx1"/>
                </a:solidFill>
                <a:latin typeface="Arial" panose="020B0604020202020204" pitchFamily="34" charset="0"/>
              </a:defRPr>
            </a:lvl5pPr>
            <a:lvl6pPr marL="2495550" indent="-225425" defTabSz="909638" eaLnBrk="0" fontAlgn="base" hangingPunct="0">
              <a:spcBef>
                <a:spcPct val="0"/>
              </a:spcBef>
              <a:spcAft>
                <a:spcPct val="0"/>
              </a:spcAft>
              <a:defRPr>
                <a:solidFill>
                  <a:schemeClr val="tx1"/>
                </a:solidFill>
                <a:latin typeface="Arial" panose="020B0604020202020204" pitchFamily="34" charset="0"/>
              </a:defRPr>
            </a:lvl6pPr>
            <a:lvl7pPr marL="2952750" indent="-225425" defTabSz="909638" eaLnBrk="0" fontAlgn="base" hangingPunct="0">
              <a:spcBef>
                <a:spcPct val="0"/>
              </a:spcBef>
              <a:spcAft>
                <a:spcPct val="0"/>
              </a:spcAft>
              <a:defRPr>
                <a:solidFill>
                  <a:schemeClr val="tx1"/>
                </a:solidFill>
                <a:latin typeface="Arial" panose="020B0604020202020204" pitchFamily="34" charset="0"/>
              </a:defRPr>
            </a:lvl7pPr>
            <a:lvl8pPr marL="3409950" indent="-225425" defTabSz="909638" eaLnBrk="0" fontAlgn="base" hangingPunct="0">
              <a:spcBef>
                <a:spcPct val="0"/>
              </a:spcBef>
              <a:spcAft>
                <a:spcPct val="0"/>
              </a:spcAft>
              <a:defRPr>
                <a:solidFill>
                  <a:schemeClr val="tx1"/>
                </a:solidFill>
                <a:latin typeface="Arial" panose="020B0604020202020204" pitchFamily="34" charset="0"/>
              </a:defRPr>
            </a:lvl8pPr>
            <a:lvl9pPr marL="3867150" indent="-225425" defTabSz="909638" eaLnBrk="0" fontAlgn="base" hangingPunct="0">
              <a:spcBef>
                <a:spcPct val="0"/>
              </a:spcBef>
              <a:spcAft>
                <a:spcPct val="0"/>
              </a:spcAft>
              <a:defRPr>
                <a:solidFill>
                  <a:schemeClr val="tx1"/>
                </a:solidFill>
                <a:latin typeface="Arial" panose="020B0604020202020204" pitchFamily="34" charset="0"/>
              </a:defRPr>
            </a:lvl9pPr>
          </a:lstStyle>
          <a:p>
            <a:fld id="{ED642493-CF4D-6844-84BC-2AE6099F6C04}" type="slidenum">
              <a:rPr lang="en-US" altLang="en-US">
                <a:latin typeface="Times New Roman" panose="02020603050405020304" pitchFamily="18" charset="0"/>
              </a:rPr>
              <a:t>27</a:t>
            </a:fld>
            <a:endParaRPr lang="en-US" altLang="en-US">
              <a:latin typeface="Times New Roman" panose="02020603050405020304"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EFA983E7-D28A-4706-8458-A091F9D026DF}" type="slidenum">
              <a:rPr lang="en-US"/>
              <a:t>134</a:t>
            </a:fld>
            <a:endParaRPr lang="en-US"/>
          </a:p>
        </p:txBody>
      </p:sp>
    </p:spTree>
    <p:extLst>
      <p:ext uri="{BB962C8B-B14F-4D97-AF65-F5344CB8AC3E}">
        <p14:creationId xmlns:p14="http://schemas.microsoft.com/office/powerpoint/2010/main" val="28376348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daily debriefing should include:</a:t>
            </a:r>
          </a:p>
          <a:p>
            <a:endParaRPr lang="en-US"/>
          </a:p>
          <a:p>
            <a:r>
              <a:rPr lang="en-US"/>
              <a:t>Enumerators report out their achieved interviews and Field Officers update tracking tools.</a:t>
            </a:r>
          </a:p>
          <a:p>
            <a:endParaRPr lang="en-US"/>
          </a:p>
          <a:p>
            <a:r>
              <a:rPr lang="en-US"/>
              <a:t>If necessary, Field Officers update assignments for the next day</a:t>
            </a:r>
          </a:p>
          <a:p>
            <a:endParaRPr lang="en-US"/>
          </a:p>
          <a:p>
            <a:r>
              <a:rPr lang="en-US"/>
              <a:t>Enumerators report any issues to the Field Officers</a:t>
            </a:r>
          </a:p>
          <a:p>
            <a:endParaRPr lang="en-US"/>
          </a:p>
          <a:p>
            <a:r>
              <a:rPr lang="en-US"/>
              <a:t>Field Officers give any data quality feedback to Enumerators.</a:t>
            </a:r>
          </a:p>
        </p:txBody>
      </p:sp>
      <p:sp>
        <p:nvSpPr>
          <p:cNvPr id="4" name="Slide Number Placeholder 3"/>
          <p:cNvSpPr>
            <a:spLocks noGrp="1"/>
          </p:cNvSpPr>
          <p:nvPr>
            <p:ph type="sldNum" sz="quarter" idx="5"/>
          </p:nvPr>
        </p:nvSpPr>
        <p:spPr/>
        <p:txBody>
          <a:bodyPr/>
          <a:lstStyle/>
          <a:p>
            <a:fld id="{EFA983E7-D28A-4706-8458-A091F9D026DF}" type="slidenum">
              <a:rPr lang="en-US" smtClean="0"/>
              <a:t>135</a:t>
            </a:fld>
            <a:endParaRPr lang="en-US"/>
          </a:p>
        </p:txBody>
      </p:sp>
    </p:spTree>
    <p:extLst>
      <p:ext uri="{BB962C8B-B14F-4D97-AF65-F5344CB8AC3E}">
        <p14:creationId xmlns:p14="http://schemas.microsoft.com/office/powerpoint/2010/main" val="41751399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A983E7-D28A-4706-8458-A091F9D026DF}" type="slidenum">
              <a:rPr lang="en-US" smtClean="0"/>
              <a:t>136</a:t>
            </a:fld>
            <a:endParaRPr lang="en-US"/>
          </a:p>
        </p:txBody>
      </p:sp>
    </p:spTree>
    <p:extLst>
      <p:ext uri="{BB962C8B-B14F-4D97-AF65-F5344CB8AC3E}">
        <p14:creationId xmlns:p14="http://schemas.microsoft.com/office/powerpoint/2010/main" val="28310961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A983E7-D28A-4706-8458-A091F9D026DF}" type="slidenum">
              <a:rPr lang="en-US" smtClean="0"/>
              <a:t>143</a:t>
            </a:fld>
            <a:endParaRPr lang="en-US"/>
          </a:p>
        </p:txBody>
      </p:sp>
    </p:spTree>
    <p:extLst>
      <p:ext uri="{BB962C8B-B14F-4D97-AF65-F5344CB8AC3E}">
        <p14:creationId xmlns:p14="http://schemas.microsoft.com/office/powerpoint/2010/main" val="38376965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A983E7-D28A-4706-8458-A091F9D026DF}" type="slidenum">
              <a:rPr lang="en-US" smtClean="0"/>
              <a:t>144</a:t>
            </a:fld>
            <a:endParaRPr lang="en-US"/>
          </a:p>
        </p:txBody>
      </p:sp>
    </p:spTree>
    <p:extLst>
      <p:ext uri="{BB962C8B-B14F-4D97-AF65-F5344CB8AC3E}">
        <p14:creationId xmlns:p14="http://schemas.microsoft.com/office/powerpoint/2010/main" val="20260452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Establish a relationship and be respectful with the respondent - you will call several times during the study period. </a:t>
            </a:r>
          </a:p>
          <a:p>
            <a:endParaRPr lang="en-US"/>
          </a:p>
          <a:p>
            <a:r>
              <a:rPr lang="en-US"/>
              <a:t>*Remember: be flexible with the respondent's time. An advantage of remote interviews is that you don't have to do everything at once, you can call back if necessary. </a:t>
            </a:r>
          </a:p>
          <a:p>
            <a:endParaRPr lang="en-US"/>
          </a:p>
          <a:p>
            <a:r>
              <a:rPr lang="en-US"/>
              <a:t>Interviews with informants should always be independent / separate. Do not allow different informants to sit together or discuss deaths before or after the response. </a:t>
            </a:r>
          </a:p>
          <a:p>
            <a:endParaRPr lang="en-US"/>
          </a:p>
          <a:p>
            <a:endParaRPr lang="en-US"/>
          </a:p>
        </p:txBody>
      </p:sp>
      <p:sp>
        <p:nvSpPr>
          <p:cNvPr id="4" name="Slide Number Placeholder 3"/>
          <p:cNvSpPr>
            <a:spLocks noGrp="1"/>
          </p:cNvSpPr>
          <p:nvPr>
            <p:ph type="sldNum" sz="quarter" idx="5"/>
          </p:nvPr>
        </p:nvSpPr>
        <p:spPr/>
        <p:txBody>
          <a:bodyPr/>
          <a:lstStyle/>
          <a:p>
            <a:fld id="{EFA983E7-D28A-4706-8458-A091F9D026DF}" type="slidenum">
              <a:rPr lang="en-US" smtClean="0"/>
              <a:t>152</a:t>
            </a:fld>
            <a:endParaRPr lang="en-US"/>
          </a:p>
        </p:txBody>
      </p:sp>
    </p:spTree>
    <p:extLst>
      <p:ext uri="{BB962C8B-B14F-4D97-AF65-F5344CB8AC3E}">
        <p14:creationId xmlns:p14="http://schemas.microsoft.com/office/powerpoint/2010/main" val="33566982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community listing, always try to do it by phone first.</a:t>
            </a:r>
          </a:p>
          <a:p>
            <a:r>
              <a:rPr lang="en-US"/>
              <a:t>However, if necessary, you can go in person to do the community listing with the key informants in </a:t>
            </a:r>
            <a:r>
              <a:rPr lang="en-US" err="1"/>
              <a:t>Kalemie</a:t>
            </a:r>
            <a:r>
              <a:rPr lang="en-US"/>
              <a:t> City. </a:t>
            </a:r>
          </a:p>
          <a:p>
            <a:r>
              <a:rPr lang="en-US"/>
              <a:t>For rural villages/neighborhoods, we will not be able to meet with the key informants in person.</a:t>
            </a:r>
          </a:p>
          <a:p>
            <a:endParaRPr lang="en-US"/>
          </a:p>
          <a:p>
            <a:r>
              <a:rPr lang="en-US"/>
              <a:t>When asking about suspected measles or cholera cases, use our case study definitions:</a:t>
            </a:r>
          </a:p>
          <a:p>
            <a:r>
              <a:rPr lang="en-US"/>
              <a:t>Suspect Measles - A reported case under the age of 5 with fever and rash.</a:t>
            </a:r>
          </a:p>
          <a:p>
            <a:r>
              <a:rPr lang="en-US"/>
              <a:t>Suspect Cholera - A reported case of 12 years or older, with severe dehydration (or diarrhea) or death from acute watery diarrhea. </a:t>
            </a:r>
          </a:p>
          <a:p>
            <a:endParaRPr lang="en-US"/>
          </a:p>
        </p:txBody>
      </p:sp>
      <p:sp>
        <p:nvSpPr>
          <p:cNvPr id="4" name="Slide Number Placeholder 3"/>
          <p:cNvSpPr>
            <a:spLocks noGrp="1"/>
          </p:cNvSpPr>
          <p:nvPr>
            <p:ph type="sldNum" sz="quarter" idx="5"/>
          </p:nvPr>
        </p:nvSpPr>
        <p:spPr/>
        <p:txBody>
          <a:bodyPr/>
          <a:lstStyle/>
          <a:p>
            <a:fld id="{EFA983E7-D28A-4706-8458-A091F9D026DF}" type="slidenum">
              <a:rPr lang="en-US" smtClean="0"/>
              <a:t>153</a:t>
            </a:fld>
            <a:endParaRPr lang="en-US"/>
          </a:p>
        </p:txBody>
      </p:sp>
    </p:spTree>
    <p:extLst>
      <p:ext uri="{BB962C8B-B14F-4D97-AF65-F5344CB8AC3E}">
        <p14:creationId xmlns:p14="http://schemas.microsoft.com/office/powerpoint/2010/main" val="6781814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Role Play and Practice</a:t>
            </a:r>
          </a:p>
          <a:p>
            <a:r>
              <a:rPr lang="en-US"/>
              <a:t>Divide participants into pairs for practice.</a:t>
            </a:r>
          </a:p>
          <a:p>
            <a:endParaRPr lang="en-US"/>
          </a:p>
          <a:p>
            <a:r>
              <a:rPr lang="en-US"/>
              <a:t>One person should be the investigator, and one person should be the key informant. Repeat all steps 1-6 using the community register and the ODK tool. </a:t>
            </a:r>
          </a:p>
          <a:p>
            <a:r>
              <a:rPr lang="en-US"/>
              <a:t>The key informant should report at least 1 of each event for the practice.</a:t>
            </a:r>
          </a:p>
          <a:p>
            <a:r>
              <a:rPr lang="en-US"/>
              <a:t>Only record a maximum of 20 households for practice. </a:t>
            </a:r>
          </a:p>
          <a:p>
            <a:endParaRPr lang="en-US"/>
          </a:p>
          <a:p>
            <a:r>
              <a:rPr lang="en-US"/>
              <a:t>After completing, have the investigator and key informant switch so that both participants can practice. </a:t>
            </a:r>
          </a:p>
        </p:txBody>
      </p:sp>
      <p:sp>
        <p:nvSpPr>
          <p:cNvPr id="4" name="Slide Number Placeholder 3"/>
          <p:cNvSpPr>
            <a:spLocks noGrp="1"/>
          </p:cNvSpPr>
          <p:nvPr>
            <p:ph type="sldNum" sz="quarter" idx="5"/>
          </p:nvPr>
        </p:nvSpPr>
        <p:spPr/>
        <p:txBody>
          <a:bodyPr/>
          <a:lstStyle/>
          <a:p>
            <a:fld id="{EFA983E7-D28A-4706-8458-A091F9D026DF}" type="slidenum">
              <a:rPr lang="en-US" smtClean="0"/>
              <a:t>154</a:t>
            </a:fld>
            <a:endParaRPr lang="en-US"/>
          </a:p>
        </p:txBody>
      </p:sp>
    </p:spTree>
    <p:extLst>
      <p:ext uri="{BB962C8B-B14F-4D97-AF65-F5344CB8AC3E}">
        <p14:creationId xmlns:p14="http://schemas.microsoft.com/office/powerpoint/2010/main" val="3339090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652A3089-E7BA-EDE5-EE9D-66EF308F06CC}"/>
              </a:ext>
            </a:extLst>
          </p:cNvPr>
          <p:cNvSpPr>
            <a:spLocks noGrp="1" noRot="1" noChangeAspect="1" noChangeArrowheads="1" noTextEdit="1"/>
          </p:cNvSpPr>
          <p:nvPr>
            <p:ph type="sldImg"/>
          </p:nvPr>
        </p:nvSpPr>
        <p:spPr>
          <a:xfrm>
            <a:off x="290513" y="685800"/>
            <a:ext cx="6249987" cy="3516313"/>
          </a:xfrm>
          <a:ln/>
        </p:spPr>
      </p:sp>
      <p:sp>
        <p:nvSpPr>
          <p:cNvPr id="24579" name="Notes Placeholder 2">
            <a:extLst>
              <a:ext uri="{FF2B5EF4-FFF2-40B4-BE49-F238E27FC236}">
                <a16:creationId xmlns:a16="http://schemas.microsoft.com/office/drawing/2014/main" id="{3B86C916-784B-5E99-C3F5-C87D3E4B90E8}"/>
              </a:ext>
            </a:extLst>
          </p:cNvPr>
          <p:cNvSpPr>
            <a:spLocks noGrp="1" noChangeArrowheads="1"/>
          </p:cNvSpPr>
          <p:nvPr>
            <p:ph type="body" idx="1"/>
          </p:nvPr>
        </p:nvSpPr>
        <p:spPr>
          <a:noFill/>
        </p:spPr>
        <p:txBody>
          <a:bodyPr/>
          <a:lstStyle/>
          <a:p>
            <a:r>
              <a:rPr lang="en-US" altLang="en-US"/>
              <a:t>"Une autre façon de faire preuve de respect est de fournir des protections supplémentaires aux personnes dont l'autonomie est limitée. Cela peut être dû à leur capacité limitée à comprendre et à traiter l'information, ou bien à la situation générale, et donc à leur incapacité à protéger leur propre intérêt.  Par exemple, la réglementation fédérale en matière de recherche prévoit des protections spéciales pour les prisonniers, les enfants et les femmes enceintes fœtus/néonates."</a:t>
            </a:r>
          </a:p>
        </p:txBody>
      </p:sp>
      <p:sp>
        <p:nvSpPr>
          <p:cNvPr id="24580" name="Date Placeholder 3">
            <a:extLst>
              <a:ext uri="{FF2B5EF4-FFF2-40B4-BE49-F238E27FC236}">
                <a16:creationId xmlns:a16="http://schemas.microsoft.com/office/drawing/2014/main" id="{7C41FF26-750C-6539-0CC3-6323CF994805}"/>
              </a:ext>
            </a:extLst>
          </p:cNvPr>
          <p:cNvSpPr>
            <a:spLocks noGrp="1"/>
          </p:cNvSpPr>
          <p:nvPr>
            <p:ph type="dt" sz="quarter" idx="1"/>
          </p:nvPr>
        </p:nvSpPr>
        <p:spPr>
          <a:noFill/>
        </p:spPr>
        <p:txBody>
          <a:bodyPr/>
          <a:lstStyle>
            <a:lvl1pPr defTabSz="911225">
              <a:defRPr>
                <a:solidFill>
                  <a:schemeClr val="tx1"/>
                </a:solidFill>
                <a:latin typeface="Arial" panose="020B0604020202020204" pitchFamily="34" charset="0"/>
              </a:defRPr>
            </a:lvl1pPr>
            <a:lvl2pPr marL="742950" indent="-285750" defTabSz="911225">
              <a:defRPr>
                <a:solidFill>
                  <a:schemeClr val="tx1"/>
                </a:solidFill>
                <a:latin typeface="Arial" panose="020B0604020202020204" pitchFamily="34" charset="0"/>
              </a:defRPr>
            </a:lvl2pPr>
            <a:lvl3pPr marL="1143000" indent="-228600" defTabSz="911225">
              <a:defRPr>
                <a:solidFill>
                  <a:schemeClr val="tx1"/>
                </a:solidFill>
                <a:latin typeface="Arial" panose="020B0604020202020204" pitchFamily="34" charset="0"/>
              </a:defRPr>
            </a:lvl3pPr>
            <a:lvl4pPr marL="1600200" indent="-228600" defTabSz="911225">
              <a:defRPr>
                <a:solidFill>
                  <a:schemeClr val="tx1"/>
                </a:solidFill>
                <a:latin typeface="Arial" panose="020B0604020202020204" pitchFamily="34" charset="0"/>
              </a:defRPr>
            </a:lvl4pPr>
            <a:lvl5pPr marL="2057400" indent="-228600" defTabSz="911225">
              <a:defRPr>
                <a:solidFill>
                  <a:schemeClr val="tx1"/>
                </a:solidFill>
                <a:latin typeface="Arial" panose="020B0604020202020204" pitchFamily="34" charset="0"/>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defRPr>
            </a:lvl9pPr>
          </a:lstStyle>
          <a:p>
            <a:fld id="{4FA94508-A4E2-B047-B554-5916C95B6955}" type="datetime2">
              <a:rPr lang="en-US" altLang="en-US" smtClean="0">
                <a:latin typeface="Times New Roman" panose="02020603050405020304" pitchFamily="18" charset="0"/>
              </a:rPr>
              <a:t>Tuesday, February 21, 2023</a:t>
            </a:fld>
            <a:endParaRPr lang="en-US" altLang="en-US">
              <a:latin typeface="Times New Roman" panose="02020603050405020304" pitchFamily="18" charset="0"/>
            </a:endParaRPr>
          </a:p>
        </p:txBody>
      </p:sp>
      <p:sp>
        <p:nvSpPr>
          <p:cNvPr id="24581" name="Footer Placeholder 4">
            <a:extLst>
              <a:ext uri="{FF2B5EF4-FFF2-40B4-BE49-F238E27FC236}">
                <a16:creationId xmlns:a16="http://schemas.microsoft.com/office/drawing/2014/main" id="{8282DD78-010F-877E-A661-C8C9CBAED3B2}"/>
              </a:ext>
            </a:extLst>
          </p:cNvPr>
          <p:cNvSpPr>
            <a:spLocks noGrp="1"/>
          </p:cNvSpPr>
          <p:nvPr>
            <p:ph type="ftr" sz="quarter" idx="4"/>
          </p:nvPr>
        </p:nvSpPr>
        <p:spPr>
          <a:noFill/>
        </p:spPr>
        <p:txBody>
          <a:bodyPr/>
          <a:lstStyle>
            <a:lvl1pPr defTabSz="911225">
              <a:defRPr>
                <a:solidFill>
                  <a:schemeClr val="tx1"/>
                </a:solidFill>
                <a:latin typeface="Arial" panose="020B0604020202020204" pitchFamily="34" charset="0"/>
              </a:defRPr>
            </a:lvl1pPr>
            <a:lvl2pPr marL="742950" indent="-285750" defTabSz="911225">
              <a:defRPr>
                <a:solidFill>
                  <a:schemeClr val="tx1"/>
                </a:solidFill>
                <a:latin typeface="Arial" panose="020B0604020202020204" pitchFamily="34" charset="0"/>
              </a:defRPr>
            </a:lvl2pPr>
            <a:lvl3pPr marL="1143000" indent="-228600" defTabSz="911225">
              <a:defRPr>
                <a:solidFill>
                  <a:schemeClr val="tx1"/>
                </a:solidFill>
                <a:latin typeface="Arial" panose="020B0604020202020204" pitchFamily="34" charset="0"/>
              </a:defRPr>
            </a:lvl3pPr>
            <a:lvl4pPr marL="1600200" indent="-228600" defTabSz="911225">
              <a:defRPr>
                <a:solidFill>
                  <a:schemeClr val="tx1"/>
                </a:solidFill>
                <a:latin typeface="Arial" panose="020B0604020202020204" pitchFamily="34" charset="0"/>
              </a:defRPr>
            </a:lvl4pPr>
            <a:lvl5pPr marL="2057400" indent="-228600" defTabSz="911225">
              <a:defRPr>
                <a:solidFill>
                  <a:schemeClr val="tx1"/>
                </a:solidFill>
                <a:latin typeface="Arial" panose="020B0604020202020204" pitchFamily="34" charset="0"/>
              </a:defRPr>
            </a:lvl5pPr>
            <a:lvl6pPr marL="2514600" indent="-228600" defTabSz="911225" eaLnBrk="0" fontAlgn="base" hangingPunct="0">
              <a:spcBef>
                <a:spcPct val="0"/>
              </a:spcBef>
              <a:spcAft>
                <a:spcPct val="0"/>
              </a:spcAft>
              <a:defRPr>
                <a:solidFill>
                  <a:schemeClr val="tx1"/>
                </a:solidFill>
                <a:latin typeface="Arial" panose="020B0604020202020204" pitchFamily="34" charset="0"/>
              </a:defRPr>
            </a:lvl6pPr>
            <a:lvl7pPr marL="2971800" indent="-228600" defTabSz="911225" eaLnBrk="0" fontAlgn="base" hangingPunct="0">
              <a:spcBef>
                <a:spcPct val="0"/>
              </a:spcBef>
              <a:spcAft>
                <a:spcPct val="0"/>
              </a:spcAft>
              <a:defRPr>
                <a:solidFill>
                  <a:schemeClr val="tx1"/>
                </a:solidFill>
                <a:latin typeface="Arial" panose="020B0604020202020204" pitchFamily="34" charset="0"/>
              </a:defRPr>
            </a:lvl7pPr>
            <a:lvl8pPr marL="3429000" indent="-228600" defTabSz="911225" eaLnBrk="0" fontAlgn="base" hangingPunct="0">
              <a:spcBef>
                <a:spcPct val="0"/>
              </a:spcBef>
              <a:spcAft>
                <a:spcPct val="0"/>
              </a:spcAft>
              <a:defRPr>
                <a:solidFill>
                  <a:schemeClr val="tx1"/>
                </a:solidFill>
                <a:latin typeface="Arial" panose="020B0604020202020204" pitchFamily="34" charset="0"/>
              </a:defRPr>
            </a:lvl8pPr>
            <a:lvl9pPr marL="3886200" indent="-228600" defTabSz="911225"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Mener des recherches sur des sujets humains</a:t>
            </a:r>
          </a:p>
        </p:txBody>
      </p:sp>
      <p:sp>
        <p:nvSpPr>
          <p:cNvPr id="24582" name="Slide Number Placeholder 5">
            <a:extLst>
              <a:ext uri="{FF2B5EF4-FFF2-40B4-BE49-F238E27FC236}">
                <a16:creationId xmlns:a16="http://schemas.microsoft.com/office/drawing/2014/main" id="{8C7593BB-4906-E334-16A3-11E14F956A99}"/>
              </a:ext>
            </a:extLst>
          </p:cNvPr>
          <p:cNvSpPr>
            <a:spLocks noGrp="1"/>
          </p:cNvSpPr>
          <p:nvPr>
            <p:ph type="sldNum" sz="quarter" idx="5"/>
          </p:nvPr>
        </p:nvSpPr>
        <p:spPr>
          <a:noFill/>
        </p:spPr>
        <p:txBody>
          <a:bodyPr/>
          <a:lstStyle>
            <a:lvl1pPr defTabSz="909638">
              <a:defRPr>
                <a:solidFill>
                  <a:schemeClr val="tx1"/>
                </a:solidFill>
                <a:latin typeface="Arial" panose="020B0604020202020204" pitchFamily="34" charset="0"/>
              </a:defRPr>
            </a:lvl1pPr>
            <a:lvl2pPr marL="742950" indent="-285750" defTabSz="909638">
              <a:defRPr>
                <a:solidFill>
                  <a:schemeClr val="tx1"/>
                </a:solidFill>
                <a:latin typeface="Arial" panose="020B0604020202020204" pitchFamily="34" charset="0"/>
              </a:defRPr>
            </a:lvl2pPr>
            <a:lvl3pPr marL="1143000" indent="-228600" defTabSz="909638">
              <a:defRPr>
                <a:solidFill>
                  <a:schemeClr val="tx1"/>
                </a:solidFill>
                <a:latin typeface="Arial" panose="020B0604020202020204" pitchFamily="34" charset="0"/>
              </a:defRPr>
            </a:lvl3pPr>
            <a:lvl4pPr marL="1600200" indent="-228600" defTabSz="909638">
              <a:defRPr>
                <a:solidFill>
                  <a:schemeClr val="tx1"/>
                </a:solidFill>
                <a:latin typeface="Arial" panose="020B0604020202020204" pitchFamily="34" charset="0"/>
              </a:defRPr>
            </a:lvl4pPr>
            <a:lvl5pPr marL="2057400" indent="-228600" defTabSz="909638">
              <a:defRPr>
                <a:solidFill>
                  <a:schemeClr val="tx1"/>
                </a:solidFill>
                <a:latin typeface="Arial" panose="020B0604020202020204" pitchFamily="34" charset="0"/>
              </a:defRPr>
            </a:lvl5pPr>
            <a:lvl6pPr marL="2514600" indent="-228600" defTabSz="909638" eaLnBrk="0" fontAlgn="base" hangingPunct="0">
              <a:spcBef>
                <a:spcPct val="0"/>
              </a:spcBef>
              <a:spcAft>
                <a:spcPct val="0"/>
              </a:spcAft>
              <a:defRPr>
                <a:solidFill>
                  <a:schemeClr val="tx1"/>
                </a:solidFill>
                <a:latin typeface="Arial" panose="020B0604020202020204" pitchFamily="34" charset="0"/>
              </a:defRPr>
            </a:lvl6pPr>
            <a:lvl7pPr marL="2971800" indent="-228600" defTabSz="909638" eaLnBrk="0" fontAlgn="base" hangingPunct="0">
              <a:spcBef>
                <a:spcPct val="0"/>
              </a:spcBef>
              <a:spcAft>
                <a:spcPct val="0"/>
              </a:spcAft>
              <a:defRPr>
                <a:solidFill>
                  <a:schemeClr val="tx1"/>
                </a:solidFill>
                <a:latin typeface="Arial" panose="020B0604020202020204" pitchFamily="34" charset="0"/>
              </a:defRPr>
            </a:lvl7pPr>
            <a:lvl8pPr marL="3429000" indent="-228600" defTabSz="909638" eaLnBrk="0" fontAlgn="base" hangingPunct="0">
              <a:spcBef>
                <a:spcPct val="0"/>
              </a:spcBef>
              <a:spcAft>
                <a:spcPct val="0"/>
              </a:spcAft>
              <a:defRPr>
                <a:solidFill>
                  <a:schemeClr val="tx1"/>
                </a:solidFill>
                <a:latin typeface="Arial" panose="020B0604020202020204" pitchFamily="34" charset="0"/>
              </a:defRPr>
            </a:lvl8pPr>
            <a:lvl9pPr marL="3886200" indent="-228600" defTabSz="909638" eaLnBrk="0" fontAlgn="base" hangingPunct="0">
              <a:spcBef>
                <a:spcPct val="0"/>
              </a:spcBef>
              <a:spcAft>
                <a:spcPct val="0"/>
              </a:spcAft>
              <a:defRPr>
                <a:solidFill>
                  <a:schemeClr val="tx1"/>
                </a:solidFill>
                <a:latin typeface="Arial" panose="020B0604020202020204" pitchFamily="34" charset="0"/>
              </a:defRPr>
            </a:lvl9pPr>
          </a:lstStyle>
          <a:p>
            <a:fld id="{EE9B3675-87F3-4F4F-BA47-C3E7CCD03956}" type="slidenum">
              <a:rPr lang="en-US" altLang="en-US">
                <a:latin typeface="Times New Roman" panose="02020603050405020304" pitchFamily="18" charset="0"/>
              </a:rPr>
              <a:t>28</a:t>
            </a:fld>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3" Type="http://schemas.openxmlformats.org/officeDocument/2006/relationships/hyperlink" Target="https://www.facebook.com/IMPACT.init/" TargetMode="External"/><Relationship Id="rId7" Type="http://schemas.openxmlformats.org/officeDocument/2006/relationships/image" Target="../media/image10.pn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hyperlink" Target="https://ch.linkedin.com/company/impact-initiatives" TargetMode="External"/><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hyperlink" Target="https://twitter.com/impact_init" TargetMode="External"/><Relationship Id="rId1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3" Type="http://schemas.openxmlformats.org/officeDocument/2006/relationships/hyperlink" Target="https://www.facebook.com/IMPACT.init/" TargetMode="External"/><Relationship Id="rId7" Type="http://schemas.openxmlformats.org/officeDocument/2006/relationships/image" Target="../media/image10.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s://ch.linkedin.com/company/impact-initiatives" TargetMode="External"/><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hyperlink" Target="https://twitter.com/impact_init" TargetMode="External"/><Relationship Id="rId1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3" Type="http://schemas.openxmlformats.org/officeDocument/2006/relationships/hyperlink" Target="https://www.facebook.com/IMPACT.init/" TargetMode="External"/><Relationship Id="rId7" Type="http://schemas.openxmlformats.org/officeDocument/2006/relationships/image" Target="../media/image10.png"/><Relationship Id="rId12"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hyperlink" Target="https://ch.linkedin.com/company/impact-initiatives" TargetMode="External"/><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hyperlink" Target="https://twitter.com/impact_init" TargetMode="External"/><Relationship Id="rId1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3" Type="http://schemas.openxmlformats.org/officeDocument/2006/relationships/hyperlink" Target="https://www.facebook.com/IMPACT.init/" TargetMode="External"/><Relationship Id="rId7" Type="http://schemas.openxmlformats.org/officeDocument/2006/relationships/image" Target="../media/image10.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hyperlink" Target="https://ch.linkedin.com/company/impact-initiatives" TargetMode="External"/><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hyperlink" Target="https://twitter.com/impact_init" TargetMode="External"/><Relationship Id="rId1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D026289-DAE7-2F4E-A913-F8B10CDC6A08}"/>
              </a:ext>
            </a:extLst>
          </p:cNvPr>
          <p:cNvPicPr>
            <a:picLocks noChangeAspect="1"/>
          </p:cNvPicPr>
          <p:nvPr/>
        </p:nvPicPr>
        <p:blipFill>
          <a:blip r:embed="rId2">
            <a:alphaModFix amt="4000"/>
            <a:extLst>
              <a:ext uri="{28A0092B-C50C-407E-A947-70E740481C1C}">
                <a14:useLocalDpi xmlns:a14="http://schemas.microsoft.com/office/drawing/2010/main" val="0"/>
              </a:ext>
            </a:extLst>
          </a:blip>
          <a:srcRect/>
          <a:stretch/>
        </p:blipFill>
        <p:spPr>
          <a:xfrm>
            <a:off x="97391" y="0"/>
            <a:ext cx="12094608" cy="6913671"/>
          </a:xfrm>
          <a:prstGeom prst="rect">
            <a:avLst/>
          </a:prstGeom>
        </p:spPr>
      </p:pic>
      <p:sp>
        <p:nvSpPr>
          <p:cNvPr id="9" name="Rectangle 8">
            <a:extLst>
              <a:ext uri="{FF2B5EF4-FFF2-40B4-BE49-F238E27FC236}">
                <a16:creationId xmlns:a16="http://schemas.microsoft.com/office/drawing/2014/main" id="{5E3DEF56-6A04-D0C9-17BA-12AA82B42F60}"/>
              </a:ext>
            </a:extLst>
          </p:cNvPr>
          <p:cNvSpPr/>
          <p:nvPr/>
        </p:nvSpPr>
        <p:spPr>
          <a:xfrm>
            <a:off x="0" y="5962388"/>
            <a:ext cx="212942" cy="8956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F925C625-BAAF-503C-7777-5F07E2D91557}"/>
              </a:ext>
            </a:extLst>
          </p:cNvPr>
          <p:cNvSpPr/>
          <p:nvPr/>
        </p:nvSpPr>
        <p:spPr>
          <a:xfrm>
            <a:off x="0" y="0"/>
            <a:ext cx="212942" cy="5962388"/>
          </a:xfrm>
          <a:prstGeom prst="rect">
            <a:avLst/>
          </a:prstGeom>
          <a:solidFill>
            <a:srgbClr val="315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Title 10">
            <a:extLst>
              <a:ext uri="{FF2B5EF4-FFF2-40B4-BE49-F238E27FC236}">
                <a16:creationId xmlns:a16="http://schemas.microsoft.com/office/drawing/2014/main" id="{0B134F3F-004B-47D1-FE3A-3DDD60811D05}"/>
              </a:ext>
            </a:extLst>
          </p:cNvPr>
          <p:cNvSpPr>
            <a:spLocks noGrp="1"/>
          </p:cNvSpPr>
          <p:nvPr>
            <p:ph type="title" hasCustomPrompt="1"/>
          </p:nvPr>
        </p:nvSpPr>
        <p:spPr>
          <a:xfrm>
            <a:off x="683232" y="1268362"/>
            <a:ext cx="7361641" cy="3185652"/>
          </a:xfrm>
        </p:spPr>
        <p:txBody>
          <a:bodyPr anchor="b">
            <a:normAutofit/>
          </a:bodyPr>
          <a:lstStyle>
            <a:lvl1pPr>
              <a:defRPr sz="5400">
                <a:solidFill>
                  <a:srgbClr val="315975"/>
                </a:solidFill>
              </a:defRPr>
            </a:lvl1pPr>
          </a:lstStyle>
          <a:p>
            <a:r>
              <a:rPr lang="en-GB"/>
              <a:t>[Place Your Presentation Title Here]</a:t>
            </a:r>
            <a:endParaRPr lang="en-CH"/>
          </a:p>
        </p:txBody>
      </p:sp>
      <p:sp>
        <p:nvSpPr>
          <p:cNvPr id="2" name="Text Placeholder 6">
            <a:extLst>
              <a:ext uri="{FF2B5EF4-FFF2-40B4-BE49-F238E27FC236}">
                <a16:creationId xmlns:a16="http://schemas.microsoft.com/office/drawing/2014/main" id="{B0591B29-CCDD-AB3E-8DF5-7B8FF156FDB2}"/>
              </a:ext>
            </a:extLst>
          </p:cNvPr>
          <p:cNvSpPr>
            <a:spLocks noGrp="1"/>
          </p:cNvSpPr>
          <p:nvPr>
            <p:ph type="body" sz="quarter" idx="10" hasCustomPrompt="1"/>
          </p:nvPr>
        </p:nvSpPr>
        <p:spPr>
          <a:xfrm>
            <a:off x="683232" y="4699611"/>
            <a:ext cx="7361641" cy="498475"/>
          </a:xfrm>
        </p:spPr>
        <p:txBody>
          <a:bodyPr>
            <a:normAutofit/>
          </a:bodyPr>
          <a:lstStyle>
            <a:lvl1pPr marL="0" indent="0">
              <a:buNone/>
              <a:defRPr sz="1800" b="1">
                <a:solidFill>
                  <a:schemeClr val="bg2"/>
                </a:solidFill>
                <a:latin typeface="+mj-lt"/>
              </a:defRPr>
            </a:lvl1pPr>
          </a:lstStyle>
          <a:p>
            <a:pPr lvl="0"/>
            <a:r>
              <a:rPr lang="en-US"/>
              <a:t>[Place Your Subtitle Here]</a:t>
            </a:r>
            <a:endParaRPr lang="en-GB"/>
          </a:p>
        </p:txBody>
      </p:sp>
      <p:pic>
        <p:nvPicPr>
          <p:cNvPr id="5" name="Picture 4" descr="Logo&#10;&#10;Description automatically generated">
            <a:extLst>
              <a:ext uri="{FF2B5EF4-FFF2-40B4-BE49-F238E27FC236}">
                <a16:creationId xmlns:a16="http://schemas.microsoft.com/office/drawing/2014/main" id="{9D93C0BC-25E9-4F8B-F3FA-72141F374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32" y="6055630"/>
            <a:ext cx="1691357" cy="554306"/>
          </a:xfrm>
          <a:prstGeom prst="rect">
            <a:avLst/>
          </a:prstGeom>
        </p:spPr>
      </p:pic>
    </p:spTree>
    <p:extLst>
      <p:ext uri="{BB962C8B-B14F-4D97-AF65-F5344CB8AC3E}">
        <p14:creationId xmlns:p14="http://schemas.microsoft.com/office/powerpoint/2010/main" val="39887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ge alt4">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AAB2CE7-364C-64FB-EFFB-6F585518EAB1}"/>
              </a:ext>
            </a:extLst>
          </p:cNvPr>
          <p:cNvSpPr>
            <a:spLocks noGrp="1"/>
          </p:cNvSpPr>
          <p:nvPr>
            <p:ph sz="quarter" idx="10"/>
          </p:nvPr>
        </p:nvSpPr>
        <p:spPr>
          <a:xfrm>
            <a:off x="530942" y="2901786"/>
            <a:ext cx="6781969" cy="2753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Picture Placeholder 4">
            <a:extLst>
              <a:ext uri="{FF2B5EF4-FFF2-40B4-BE49-F238E27FC236}">
                <a16:creationId xmlns:a16="http://schemas.microsoft.com/office/drawing/2014/main" id="{4D67C9C5-42A8-B9C6-A31E-BE2FA12DC86A}"/>
              </a:ext>
            </a:extLst>
          </p:cNvPr>
          <p:cNvSpPr>
            <a:spLocks noGrp="1"/>
          </p:cNvSpPr>
          <p:nvPr>
            <p:ph type="pic" sz="quarter" idx="11"/>
          </p:nvPr>
        </p:nvSpPr>
        <p:spPr>
          <a:xfrm>
            <a:off x="7678994" y="609600"/>
            <a:ext cx="4119716" cy="2618406"/>
          </a:xfrm>
        </p:spPr>
        <p:txBody>
          <a:bodyPr/>
          <a:lstStyle/>
          <a:p>
            <a:r>
              <a:rPr lang="en-US"/>
              <a:t>Click icon to add picture</a:t>
            </a:r>
            <a:endParaRPr lang="en-CH"/>
          </a:p>
        </p:txBody>
      </p:sp>
      <p:sp>
        <p:nvSpPr>
          <p:cNvPr id="6" name="Picture Placeholder 4">
            <a:extLst>
              <a:ext uri="{FF2B5EF4-FFF2-40B4-BE49-F238E27FC236}">
                <a16:creationId xmlns:a16="http://schemas.microsoft.com/office/drawing/2014/main" id="{FC2FF6D1-63FE-3DF6-24FB-88EDBF67E089}"/>
              </a:ext>
            </a:extLst>
          </p:cNvPr>
          <p:cNvSpPr>
            <a:spLocks noGrp="1"/>
          </p:cNvSpPr>
          <p:nvPr>
            <p:ph type="pic" sz="quarter" idx="12"/>
          </p:nvPr>
        </p:nvSpPr>
        <p:spPr>
          <a:xfrm>
            <a:off x="7678994" y="3597094"/>
            <a:ext cx="4119716" cy="2618406"/>
          </a:xfrm>
        </p:spPr>
        <p:txBody>
          <a:bodyPr/>
          <a:lstStyle/>
          <a:p>
            <a:r>
              <a:rPr lang="en-US"/>
              <a:t>Click icon to add picture</a:t>
            </a:r>
            <a:endParaRPr lang="en-CH"/>
          </a:p>
        </p:txBody>
      </p:sp>
      <p:sp>
        <p:nvSpPr>
          <p:cNvPr id="7" name="Rectangle 6">
            <a:extLst>
              <a:ext uri="{FF2B5EF4-FFF2-40B4-BE49-F238E27FC236}">
                <a16:creationId xmlns:a16="http://schemas.microsoft.com/office/drawing/2014/main" id="{245E4346-73D7-19AC-4F85-28C84C0CFD75}"/>
              </a:ext>
            </a:extLst>
          </p:cNvPr>
          <p:cNvSpPr/>
          <p:nvPr/>
        </p:nvSpPr>
        <p:spPr>
          <a:xfrm>
            <a:off x="598717" y="475765"/>
            <a:ext cx="1010433" cy="1051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itle 1">
            <a:extLst>
              <a:ext uri="{FF2B5EF4-FFF2-40B4-BE49-F238E27FC236}">
                <a16:creationId xmlns:a16="http://schemas.microsoft.com/office/drawing/2014/main" id="{79F545B1-2FD3-29DF-6F51-5DE10501D8BB}"/>
              </a:ext>
            </a:extLst>
          </p:cNvPr>
          <p:cNvSpPr>
            <a:spLocks noGrp="1"/>
          </p:cNvSpPr>
          <p:nvPr>
            <p:ph type="title" hasCustomPrompt="1"/>
          </p:nvPr>
        </p:nvSpPr>
        <p:spPr>
          <a:xfrm>
            <a:off x="530942" y="1017244"/>
            <a:ext cx="6781969" cy="1499813"/>
          </a:xfrm>
        </p:spPr>
        <p:txBody>
          <a:bodyPr>
            <a:noAutofit/>
          </a:bodyPr>
          <a:lstStyle>
            <a:lvl1pPr>
              <a:defRPr sz="4000">
                <a:solidFill>
                  <a:schemeClr val="tx1"/>
                </a:solidFill>
              </a:defRPr>
            </a:lvl1pPr>
          </a:lstStyle>
          <a:p>
            <a:r>
              <a:rPr lang="en-GB"/>
              <a:t>[Place Title here]</a:t>
            </a:r>
            <a:endParaRPr lang="en-CH"/>
          </a:p>
        </p:txBody>
      </p:sp>
    </p:spTree>
    <p:extLst>
      <p:ext uri="{BB962C8B-B14F-4D97-AF65-F5344CB8AC3E}">
        <p14:creationId xmlns:p14="http://schemas.microsoft.com/office/powerpoint/2010/main" val="311361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ge alt5">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AAB2CE7-364C-64FB-EFFB-6F585518EAB1}"/>
              </a:ext>
            </a:extLst>
          </p:cNvPr>
          <p:cNvSpPr>
            <a:spLocks noGrp="1"/>
          </p:cNvSpPr>
          <p:nvPr>
            <p:ph sz="quarter" idx="10"/>
          </p:nvPr>
        </p:nvSpPr>
        <p:spPr>
          <a:xfrm>
            <a:off x="4827639" y="530941"/>
            <a:ext cx="7086769" cy="5968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8" name="Rectangle 7">
            <a:extLst>
              <a:ext uri="{FF2B5EF4-FFF2-40B4-BE49-F238E27FC236}">
                <a16:creationId xmlns:a16="http://schemas.microsoft.com/office/drawing/2014/main" id="{7C2C3106-26B1-50E5-0B19-4D041ECDBC2E}"/>
              </a:ext>
            </a:extLst>
          </p:cNvPr>
          <p:cNvSpPr/>
          <p:nvPr/>
        </p:nvSpPr>
        <p:spPr>
          <a:xfrm>
            <a:off x="288099" y="1220676"/>
            <a:ext cx="74381" cy="4416648"/>
          </a:xfrm>
          <a:prstGeom prst="rect">
            <a:avLst/>
          </a:prstGeom>
          <a:solidFill>
            <a:srgbClr val="315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10205391-FA02-34D2-2CA9-6E75B6EC988D}"/>
              </a:ext>
            </a:extLst>
          </p:cNvPr>
          <p:cNvSpPr/>
          <p:nvPr/>
        </p:nvSpPr>
        <p:spPr>
          <a:xfrm flipV="1">
            <a:off x="10108505" y="159208"/>
            <a:ext cx="1929009" cy="980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itle 1">
            <a:extLst>
              <a:ext uri="{FF2B5EF4-FFF2-40B4-BE49-F238E27FC236}">
                <a16:creationId xmlns:a16="http://schemas.microsoft.com/office/drawing/2014/main" id="{2DE1039E-D1F3-8F2F-6176-BA92E7EBE086}"/>
              </a:ext>
            </a:extLst>
          </p:cNvPr>
          <p:cNvSpPr>
            <a:spLocks noGrp="1"/>
          </p:cNvSpPr>
          <p:nvPr>
            <p:ph type="title" hasCustomPrompt="1"/>
          </p:nvPr>
        </p:nvSpPr>
        <p:spPr>
          <a:xfrm>
            <a:off x="530943" y="2332605"/>
            <a:ext cx="3667877" cy="2192791"/>
          </a:xfrm>
        </p:spPr>
        <p:txBody>
          <a:bodyPr>
            <a:noAutofit/>
          </a:bodyPr>
          <a:lstStyle>
            <a:lvl1pPr>
              <a:defRPr sz="4000">
                <a:solidFill>
                  <a:schemeClr val="tx1"/>
                </a:solidFill>
              </a:defRPr>
            </a:lvl1pPr>
          </a:lstStyle>
          <a:p>
            <a:r>
              <a:rPr lang="en-GB"/>
              <a:t>[Place Title here]</a:t>
            </a:r>
            <a:endParaRPr lang="en-CH"/>
          </a:p>
        </p:txBody>
      </p:sp>
    </p:spTree>
    <p:extLst>
      <p:ext uri="{BB962C8B-B14F-4D97-AF65-F5344CB8AC3E}">
        <p14:creationId xmlns:p14="http://schemas.microsoft.com/office/powerpoint/2010/main" val="1418031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Page alt5">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0CC36-98C9-C68A-29E2-5D2FE3CFE118}"/>
              </a:ext>
            </a:extLst>
          </p:cNvPr>
          <p:cNvSpPr/>
          <p:nvPr/>
        </p:nvSpPr>
        <p:spPr>
          <a:xfrm>
            <a:off x="355679" y="1220676"/>
            <a:ext cx="4142715" cy="4416648"/>
          </a:xfrm>
          <a:prstGeom prst="rect">
            <a:avLst/>
          </a:prstGeom>
          <a:solidFill>
            <a:srgbClr val="31597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rgbClr val="EE5859"/>
              </a:solidFill>
            </a:endParaRPr>
          </a:p>
        </p:txBody>
      </p:sp>
      <p:sp>
        <p:nvSpPr>
          <p:cNvPr id="4" name="Content Placeholder 3">
            <a:extLst>
              <a:ext uri="{FF2B5EF4-FFF2-40B4-BE49-F238E27FC236}">
                <a16:creationId xmlns:a16="http://schemas.microsoft.com/office/drawing/2014/main" id="{FAAB2CE7-364C-64FB-EFFB-6F585518EAB1}"/>
              </a:ext>
            </a:extLst>
          </p:cNvPr>
          <p:cNvSpPr>
            <a:spLocks noGrp="1"/>
          </p:cNvSpPr>
          <p:nvPr>
            <p:ph sz="quarter" idx="10"/>
          </p:nvPr>
        </p:nvSpPr>
        <p:spPr>
          <a:xfrm>
            <a:off x="4827639" y="530941"/>
            <a:ext cx="7086769" cy="5968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8" name="Rectangle 7">
            <a:extLst>
              <a:ext uri="{FF2B5EF4-FFF2-40B4-BE49-F238E27FC236}">
                <a16:creationId xmlns:a16="http://schemas.microsoft.com/office/drawing/2014/main" id="{7C2C3106-26B1-50E5-0B19-4D041ECDBC2E}"/>
              </a:ext>
            </a:extLst>
          </p:cNvPr>
          <p:cNvSpPr/>
          <p:nvPr/>
        </p:nvSpPr>
        <p:spPr>
          <a:xfrm>
            <a:off x="288099" y="1220676"/>
            <a:ext cx="74381" cy="4416648"/>
          </a:xfrm>
          <a:prstGeom prst="rect">
            <a:avLst/>
          </a:prstGeom>
          <a:solidFill>
            <a:srgbClr val="315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10205391-FA02-34D2-2CA9-6E75B6EC988D}"/>
              </a:ext>
            </a:extLst>
          </p:cNvPr>
          <p:cNvSpPr/>
          <p:nvPr/>
        </p:nvSpPr>
        <p:spPr>
          <a:xfrm flipV="1">
            <a:off x="10108505" y="159208"/>
            <a:ext cx="1929009" cy="980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itle 1">
            <a:extLst>
              <a:ext uri="{FF2B5EF4-FFF2-40B4-BE49-F238E27FC236}">
                <a16:creationId xmlns:a16="http://schemas.microsoft.com/office/drawing/2014/main" id="{2DE1039E-D1F3-8F2F-6176-BA92E7EBE086}"/>
              </a:ext>
            </a:extLst>
          </p:cNvPr>
          <p:cNvSpPr>
            <a:spLocks noGrp="1"/>
          </p:cNvSpPr>
          <p:nvPr>
            <p:ph type="title" hasCustomPrompt="1"/>
          </p:nvPr>
        </p:nvSpPr>
        <p:spPr>
          <a:xfrm>
            <a:off x="530943" y="2332605"/>
            <a:ext cx="3667877" cy="2192791"/>
          </a:xfrm>
        </p:spPr>
        <p:txBody>
          <a:bodyPr>
            <a:noAutofit/>
          </a:bodyPr>
          <a:lstStyle>
            <a:lvl1pPr>
              <a:defRPr sz="4000">
                <a:solidFill>
                  <a:schemeClr val="tx1"/>
                </a:solidFill>
              </a:defRPr>
            </a:lvl1pPr>
          </a:lstStyle>
          <a:p>
            <a:r>
              <a:rPr lang="en-GB"/>
              <a:t>[Place Title here]</a:t>
            </a:r>
            <a:endParaRPr lang="en-CH"/>
          </a:p>
        </p:txBody>
      </p:sp>
    </p:spTree>
    <p:extLst>
      <p:ext uri="{BB962C8B-B14F-4D97-AF65-F5344CB8AC3E}">
        <p14:creationId xmlns:p14="http://schemas.microsoft.com/office/powerpoint/2010/main" val="4163487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B39F8-8638-C8FB-BFBC-A337E58886CE}"/>
              </a:ext>
            </a:extLst>
          </p:cNvPr>
          <p:cNvPicPr>
            <a:picLocks noChangeAspect="1"/>
          </p:cNvPicPr>
          <p:nvPr/>
        </p:nvPicPr>
        <p:blipFill>
          <a:blip r:embed="rId2">
            <a:alphaModFix amt="4000"/>
            <a:extLst>
              <a:ext uri="{28A0092B-C50C-407E-A947-70E740481C1C}">
                <a14:useLocalDpi xmlns:a14="http://schemas.microsoft.com/office/drawing/2010/main" val="0"/>
              </a:ext>
            </a:extLst>
          </a:blip>
          <a:stretch>
            <a:fillRect/>
          </a:stretch>
        </p:blipFill>
        <p:spPr>
          <a:xfrm>
            <a:off x="1" y="0"/>
            <a:ext cx="12192000" cy="6969343"/>
          </a:xfrm>
          <a:prstGeom prst="rect">
            <a:avLst/>
          </a:prstGeom>
        </p:spPr>
      </p:pic>
      <p:sp>
        <p:nvSpPr>
          <p:cNvPr id="4" name="Title 1">
            <a:extLst>
              <a:ext uri="{FF2B5EF4-FFF2-40B4-BE49-F238E27FC236}">
                <a16:creationId xmlns:a16="http://schemas.microsoft.com/office/drawing/2014/main" id="{EB3D608B-33BC-F769-9B41-6D1BE20C979C}"/>
              </a:ext>
            </a:extLst>
          </p:cNvPr>
          <p:cNvSpPr>
            <a:spLocks noGrp="1"/>
          </p:cNvSpPr>
          <p:nvPr>
            <p:ph type="title" hasCustomPrompt="1"/>
          </p:nvPr>
        </p:nvSpPr>
        <p:spPr>
          <a:xfrm>
            <a:off x="838200" y="1918264"/>
            <a:ext cx="10515600" cy="1325563"/>
          </a:xfrm>
        </p:spPr>
        <p:txBody>
          <a:bodyPr>
            <a:normAutofit/>
          </a:bodyPr>
          <a:lstStyle>
            <a:lvl1pPr algn="ctr">
              <a:defRPr sz="6000">
                <a:solidFill>
                  <a:srgbClr val="315975"/>
                </a:solidFill>
              </a:defRPr>
            </a:lvl1pPr>
          </a:lstStyle>
          <a:p>
            <a:r>
              <a:rPr lang="en-GB"/>
              <a:t>[Place the title of the section here]</a:t>
            </a:r>
            <a:endParaRPr lang="en-CH"/>
          </a:p>
        </p:txBody>
      </p:sp>
      <p:pic>
        <p:nvPicPr>
          <p:cNvPr id="5" name="Image 12">
            <a:hlinkClick r:id="rId3"/>
            <a:extLst>
              <a:ext uri="{FF2B5EF4-FFF2-40B4-BE49-F238E27FC236}">
                <a16:creationId xmlns:a16="http://schemas.microsoft.com/office/drawing/2014/main" id="{A7B42764-2F23-E74B-A42C-C127A9C1FE4D}"/>
              </a:ext>
            </a:extLst>
          </p:cNvPr>
          <p:cNvPicPr>
            <a:picLocks noChangeAspect="1"/>
          </p:cNvPicPr>
          <p:nvPr/>
        </p:nvPicPr>
        <p:blipFill>
          <a:blip r:embed="rId4">
            <a:duotone>
              <a:prstClr val="black"/>
              <a:srgbClr val="58585A">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132945" y="4814794"/>
            <a:ext cx="293687" cy="293687"/>
          </a:xfrm>
          <a:prstGeom prst="rect">
            <a:avLst/>
          </a:prstGeom>
          <a:noFill/>
          <a:ln>
            <a:noFill/>
          </a:ln>
        </p:spPr>
      </p:pic>
      <p:pic>
        <p:nvPicPr>
          <p:cNvPr id="11" name="Image 13">
            <a:hlinkClick r:id="rId6"/>
            <a:extLst>
              <a:ext uri="{FF2B5EF4-FFF2-40B4-BE49-F238E27FC236}">
                <a16:creationId xmlns:a16="http://schemas.microsoft.com/office/drawing/2014/main" id="{22912140-4995-8343-07DE-41A503399DE8}"/>
              </a:ext>
            </a:extLst>
          </p:cNvPr>
          <p:cNvPicPr>
            <a:picLocks noChangeAspect="1"/>
          </p:cNvPicPr>
          <p:nvPr/>
        </p:nvPicPr>
        <p:blipFill>
          <a:blip r:embed="rId7">
            <a:duotone>
              <a:prstClr val="black"/>
              <a:srgbClr val="58585A">
                <a:tint val="45000"/>
                <a:satMod val="400000"/>
              </a:srgb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980270" y="4814000"/>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 14" descr="Une image contenant oiseau&#10;&#10;Description générée automatiquement">
            <a:hlinkClick r:id="rId9"/>
            <a:extLst>
              <a:ext uri="{FF2B5EF4-FFF2-40B4-BE49-F238E27FC236}">
                <a16:creationId xmlns:a16="http://schemas.microsoft.com/office/drawing/2014/main" id="{BA49EE69-D8AF-739B-71F9-53CD18FE73DE}"/>
              </a:ext>
            </a:extLst>
          </p:cNvPr>
          <p:cNvPicPr>
            <a:picLocks noChangeAspect="1"/>
          </p:cNvPicPr>
          <p:nvPr/>
        </p:nvPicPr>
        <p:blipFill>
          <a:blip r:embed="rId10">
            <a:duotone>
              <a:prstClr val="black"/>
              <a:srgbClr val="58585A">
                <a:tint val="45000"/>
                <a:satMod val="400000"/>
              </a:srgb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763781" y="4854121"/>
            <a:ext cx="2952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27" descr="Une image contenant oiseau&#10;&#10;Description générée automatiquement">
            <a:extLst>
              <a:ext uri="{FF2B5EF4-FFF2-40B4-BE49-F238E27FC236}">
                <a16:creationId xmlns:a16="http://schemas.microsoft.com/office/drawing/2014/main" id="{B7930701-0CFD-8CA9-3BFB-9F68E529949E}"/>
              </a:ext>
            </a:extLst>
          </p:cNvPr>
          <p:cNvPicPr>
            <a:picLocks noChangeAspect="1"/>
          </p:cNvPicPr>
          <p:nvPr/>
        </p:nvPicPr>
        <p:blipFill>
          <a:blip r:embed="rId12">
            <a:duotone>
              <a:prstClr val="black"/>
              <a:srgbClr val="58585A">
                <a:tint val="45000"/>
                <a:satMod val="400000"/>
              </a:srgb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035630" y="3548063"/>
            <a:ext cx="37147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Logo&#10;&#10;Description automatically generated">
            <a:extLst>
              <a:ext uri="{FF2B5EF4-FFF2-40B4-BE49-F238E27FC236}">
                <a16:creationId xmlns:a16="http://schemas.microsoft.com/office/drawing/2014/main" id="{14F90C3F-99F7-D91C-8F95-8230BFD61C2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67699" y="5781423"/>
            <a:ext cx="1691357" cy="554306"/>
          </a:xfrm>
          <a:prstGeom prst="rect">
            <a:avLst/>
          </a:prstGeom>
        </p:spPr>
      </p:pic>
    </p:spTree>
    <p:extLst>
      <p:ext uri="{BB962C8B-B14F-4D97-AF65-F5344CB8AC3E}">
        <p14:creationId xmlns:p14="http://schemas.microsoft.com/office/powerpoint/2010/main" val="3164262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End alt">
    <p:spTree>
      <p:nvGrpSpPr>
        <p:cNvPr id="1" name=""/>
        <p:cNvGrpSpPr/>
        <p:nvPr/>
      </p:nvGrpSpPr>
      <p:grpSpPr>
        <a:xfrm>
          <a:off x="0" y="0"/>
          <a:ext cx="0" cy="0"/>
          <a:chOff x="0" y="0"/>
          <a:chExt cx="0" cy="0"/>
        </a:xfrm>
      </p:grpSpPr>
      <p:pic>
        <p:nvPicPr>
          <p:cNvPr id="5" name="Picture 4" descr="A picture containing outdoor object&#10;&#10;Description automatically generated">
            <a:extLst>
              <a:ext uri="{FF2B5EF4-FFF2-40B4-BE49-F238E27FC236}">
                <a16:creationId xmlns:a16="http://schemas.microsoft.com/office/drawing/2014/main" id="{3266173A-18B6-D091-D5CE-F44427285724}"/>
              </a:ext>
            </a:extLst>
          </p:cNvPr>
          <p:cNvPicPr>
            <a:picLocks noChangeAspect="1"/>
          </p:cNvPicPr>
          <p:nvPr/>
        </p:nvPicPr>
        <p:blipFill rotWithShape="1">
          <a:blip r:embed="rId2">
            <a:alphaModFix amt="25000"/>
            <a:extLst>
              <a:ext uri="{28A0092B-C50C-407E-A947-70E740481C1C}">
                <a14:useLocalDpi xmlns:a14="http://schemas.microsoft.com/office/drawing/2010/main" val="0"/>
              </a:ext>
            </a:extLst>
          </a:blip>
          <a:srcRect l="22660" r="44288" b="11252"/>
          <a:stretch/>
        </p:blipFill>
        <p:spPr>
          <a:xfrm>
            <a:off x="7805971" y="125915"/>
            <a:ext cx="4386029" cy="6732085"/>
          </a:xfrm>
          <a:prstGeom prst="rect">
            <a:avLst/>
          </a:prstGeom>
        </p:spPr>
      </p:pic>
      <p:pic>
        <p:nvPicPr>
          <p:cNvPr id="6" name="Picture 5" descr="A picture containing outdoor object&#10;&#10;Description automatically generated">
            <a:extLst>
              <a:ext uri="{FF2B5EF4-FFF2-40B4-BE49-F238E27FC236}">
                <a16:creationId xmlns:a16="http://schemas.microsoft.com/office/drawing/2014/main" id="{41F459BD-60DB-89F0-3D97-7482193A52F3}"/>
              </a:ext>
            </a:extLst>
          </p:cNvPr>
          <p:cNvPicPr>
            <a:picLocks noChangeAspect="1"/>
          </p:cNvPicPr>
          <p:nvPr/>
        </p:nvPicPr>
        <p:blipFill rotWithShape="1">
          <a:blip r:embed="rId2">
            <a:alphaModFix amt="25000"/>
            <a:extLst>
              <a:ext uri="{28A0092B-C50C-407E-A947-70E740481C1C}">
                <a14:useLocalDpi xmlns:a14="http://schemas.microsoft.com/office/drawing/2010/main" val="0"/>
              </a:ext>
            </a:extLst>
          </a:blip>
          <a:srcRect l="22660" r="44268" b="11966"/>
          <a:stretch/>
        </p:blipFill>
        <p:spPr>
          <a:xfrm flipH="1" flipV="1">
            <a:off x="-1" y="-2"/>
            <a:ext cx="4388833" cy="6678003"/>
          </a:xfrm>
          <a:prstGeom prst="rect">
            <a:avLst/>
          </a:prstGeom>
        </p:spPr>
      </p:pic>
      <p:sp>
        <p:nvSpPr>
          <p:cNvPr id="23" name="Title 1">
            <a:extLst>
              <a:ext uri="{FF2B5EF4-FFF2-40B4-BE49-F238E27FC236}">
                <a16:creationId xmlns:a16="http://schemas.microsoft.com/office/drawing/2014/main" id="{9977F082-084D-47BC-807B-77580906535D}"/>
              </a:ext>
            </a:extLst>
          </p:cNvPr>
          <p:cNvSpPr>
            <a:spLocks noGrp="1"/>
          </p:cNvSpPr>
          <p:nvPr>
            <p:ph type="title" hasCustomPrompt="1"/>
          </p:nvPr>
        </p:nvSpPr>
        <p:spPr>
          <a:xfrm>
            <a:off x="838200" y="1907990"/>
            <a:ext cx="10515600" cy="1325563"/>
          </a:xfrm>
        </p:spPr>
        <p:txBody>
          <a:bodyPr>
            <a:normAutofit/>
          </a:bodyPr>
          <a:lstStyle>
            <a:lvl1pPr algn="ctr">
              <a:defRPr sz="6000">
                <a:solidFill>
                  <a:srgbClr val="315975"/>
                </a:solidFill>
              </a:defRPr>
            </a:lvl1pPr>
          </a:lstStyle>
          <a:p>
            <a:r>
              <a:rPr lang="en-GB"/>
              <a:t>[Place the title of the section here]</a:t>
            </a:r>
            <a:endParaRPr lang="en-CH"/>
          </a:p>
        </p:txBody>
      </p:sp>
      <p:pic>
        <p:nvPicPr>
          <p:cNvPr id="24" name="Image 12">
            <a:hlinkClick r:id="rId3"/>
            <a:extLst>
              <a:ext uri="{FF2B5EF4-FFF2-40B4-BE49-F238E27FC236}">
                <a16:creationId xmlns:a16="http://schemas.microsoft.com/office/drawing/2014/main" id="{BD23328A-E20A-9745-F57C-9C7F200EAA07}"/>
              </a:ext>
            </a:extLst>
          </p:cNvPr>
          <p:cNvPicPr>
            <a:picLocks noChangeAspect="1"/>
          </p:cNvPicPr>
          <p:nvPr/>
        </p:nvPicPr>
        <p:blipFill>
          <a:blip r:embed="rId4">
            <a:duotone>
              <a:prstClr val="black"/>
              <a:srgbClr val="58585A">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132945" y="4814794"/>
            <a:ext cx="293687" cy="293687"/>
          </a:xfrm>
          <a:prstGeom prst="rect">
            <a:avLst/>
          </a:prstGeom>
          <a:noFill/>
          <a:ln>
            <a:noFill/>
          </a:ln>
        </p:spPr>
      </p:pic>
      <p:pic>
        <p:nvPicPr>
          <p:cNvPr id="25" name="Image 13">
            <a:hlinkClick r:id="rId6"/>
            <a:extLst>
              <a:ext uri="{FF2B5EF4-FFF2-40B4-BE49-F238E27FC236}">
                <a16:creationId xmlns:a16="http://schemas.microsoft.com/office/drawing/2014/main" id="{02B30FD4-2922-865F-0005-A70F6E45BFC0}"/>
              </a:ext>
            </a:extLst>
          </p:cNvPr>
          <p:cNvPicPr>
            <a:picLocks noChangeAspect="1"/>
          </p:cNvPicPr>
          <p:nvPr/>
        </p:nvPicPr>
        <p:blipFill>
          <a:blip r:embed="rId7">
            <a:duotone>
              <a:prstClr val="black"/>
              <a:srgbClr val="58585A">
                <a:tint val="45000"/>
                <a:satMod val="400000"/>
              </a:srgb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980270" y="4814000"/>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Image 14" descr="Une image contenant oiseau&#10;&#10;Description générée automatiquement">
            <a:hlinkClick r:id="rId9"/>
            <a:extLst>
              <a:ext uri="{FF2B5EF4-FFF2-40B4-BE49-F238E27FC236}">
                <a16:creationId xmlns:a16="http://schemas.microsoft.com/office/drawing/2014/main" id="{1553C690-3902-2E95-FC1C-48D9A780F313}"/>
              </a:ext>
            </a:extLst>
          </p:cNvPr>
          <p:cNvPicPr>
            <a:picLocks noChangeAspect="1"/>
          </p:cNvPicPr>
          <p:nvPr/>
        </p:nvPicPr>
        <p:blipFill>
          <a:blip r:embed="rId10">
            <a:duotone>
              <a:prstClr val="black"/>
              <a:srgbClr val="58585A">
                <a:tint val="45000"/>
                <a:satMod val="400000"/>
              </a:srgb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763781" y="4854121"/>
            <a:ext cx="2952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Image 27" descr="Une image contenant oiseau&#10;&#10;Description générée automatiquement">
            <a:extLst>
              <a:ext uri="{FF2B5EF4-FFF2-40B4-BE49-F238E27FC236}">
                <a16:creationId xmlns:a16="http://schemas.microsoft.com/office/drawing/2014/main" id="{6FDA913B-F157-75A1-3D30-7AFA55223EFA}"/>
              </a:ext>
            </a:extLst>
          </p:cNvPr>
          <p:cNvPicPr>
            <a:picLocks noChangeAspect="1"/>
          </p:cNvPicPr>
          <p:nvPr/>
        </p:nvPicPr>
        <p:blipFill>
          <a:blip r:embed="rId12">
            <a:duotone>
              <a:prstClr val="black"/>
              <a:srgbClr val="58585A">
                <a:tint val="45000"/>
                <a:satMod val="400000"/>
              </a:srgb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035630" y="3548063"/>
            <a:ext cx="37147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7" descr="Logo&#10;&#10;Description automatically generated">
            <a:extLst>
              <a:ext uri="{FF2B5EF4-FFF2-40B4-BE49-F238E27FC236}">
                <a16:creationId xmlns:a16="http://schemas.microsoft.com/office/drawing/2014/main" id="{E9742527-CADD-B5F9-512A-CF190DBE4AD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67699" y="5781423"/>
            <a:ext cx="1691357" cy="554306"/>
          </a:xfrm>
          <a:prstGeom prst="rect">
            <a:avLst/>
          </a:prstGeom>
        </p:spPr>
      </p:pic>
    </p:spTree>
    <p:extLst>
      <p:ext uri="{BB962C8B-B14F-4D97-AF65-F5344CB8AC3E}">
        <p14:creationId xmlns:p14="http://schemas.microsoft.com/office/powerpoint/2010/main" val="1909034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3695E88-71E8-4720-B2EF-160A983858E2}" type="datetimeFigureOut">
              <a:rPr lang="en-GB" smtClean="0"/>
              <a:t>21/02/2023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93A054-A4C9-45F0-9768-73039F6B3C08}" type="slidenum">
              <a:rPr lang="en-GB" smtClean="0"/>
              <a:t>‹#›</a:t>
            </a:fld>
            <a:endParaRPr lang="en-GB"/>
          </a:p>
        </p:txBody>
      </p:sp>
    </p:spTree>
    <p:extLst>
      <p:ext uri="{BB962C8B-B14F-4D97-AF65-F5344CB8AC3E}">
        <p14:creationId xmlns:p14="http://schemas.microsoft.com/office/powerpoint/2010/main" val="39601122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695E88-71E8-4720-B2EF-160A983858E2}" type="datetimeFigureOut">
              <a:rPr lang="en-GB" smtClean="0"/>
              <a:t>21/02/2023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93A054-A4C9-45F0-9768-73039F6B3C08}" type="slidenum">
              <a:rPr lang="en-GB" smtClean="0"/>
              <a:t>‹#›</a:t>
            </a:fld>
            <a:endParaRPr lang="en-GB"/>
          </a:p>
        </p:txBody>
      </p:sp>
    </p:spTree>
    <p:extLst>
      <p:ext uri="{BB962C8B-B14F-4D97-AF65-F5344CB8AC3E}">
        <p14:creationId xmlns:p14="http://schemas.microsoft.com/office/powerpoint/2010/main" val="33542776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695E88-71E8-4720-B2EF-160A983858E2}" type="datetimeFigureOut">
              <a:rPr lang="en-GB" smtClean="0"/>
              <a:t>21/02/2023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93A054-A4C9-45F0-9768-73039F6B3C08}" type="slidenum">
              <a:rPr lang="en-GB" smtClean="0"/>
              <a:t>‹#›</a:t>
            </a:fld>
            <a:endParaRPr lang="en-GB"/>
          </a:p>
        </p:txBody>
      </p:sp>
    </p:spTree>
    <p:extLst>
      <p:ext uri="{BB962C8B-B14F-4D97-AF65-F5344CB8AC3E}">
        <p14:creationId xmlns:p14="http://schemas.microsoft.com/office/powerpoint/2010/main" val="18253205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24333"/>
            <a:ext cx="9085179" cy="1639468"/>
          </a:xfrm>
          <a:prstGeom prst="rect">
            <a:avLst/>
          </a:prstGeom>
        </p:spPr>
        <p:txBody>
          <a:bodyPr>
            <a:noAutofit/>
          </a:bodyPr>
          <a:lstStyle>
            <a:lvl1pPr algn="l">
              <a:defRPr sz="5000">
                <a:solidFill>
                  <a:srgbClr val="C28220"/>
                </a:solidFill>
              </a:defRPr>
            </a:lvl1pPr>
          </a:lstStyle>
          <a:p>
            <a:r>
              <a:rPr lang="en-US"/>
              <a:t>Click to edit Master title style</a:t>
            </a:r>
          </a:p>
        </p:txBody>
      </p:sp>
      <p:sp>
        <p:nvSpPr>
          <p:cNvPr id="3" name="Subtitle 2"/>
          <p:cNvSpPr>
            <a:spLocks noGrp="1"/>
          </p:cNvSpPr>
          <p:nvPr>
            <p:ph type="subTitle" idx="1"/>
          </p:nvPr>
        </p:nvSpPr>
        <p:spPr>
          <a:xfrm>
            <a:off x="914400" y="2575258"/>
            <a:ext cx="8534400" cy="1113590"/>
          </a:xfrm>
          <a:prstGeom prst="rect">
            <a:avLst/>
          </a:prstGeom>
        </p:spPr>
        <p:txBody>
          <a:bodyPr/>
          <a:lstStyle>
            <a:lvl1pPr marL="0" indent="0" algn="l">
              <a:buNone/>
              <a:defRPr>
                <a:solidFill>
                  <a:srgbClr val="2D637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7115388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50033"/>
            <a:ext cx="10354733" cy="1150353"/>
          </a:xfrm>
          <a:prstGeom prst="rect">
            <a:avLst/>
          </a:prstGeom>
        </p:spPr>
        <p:txBody>
          <a:bodyPr>
            <a:normAutofit/>
          </a:bodyPr>
          <a:lstStyle>
            <a:lvl1pPr>
              <a:defRPr sz="4200"/>
            </a:lvl1pPr>
          </a:lstStyle>
          <a:p>
            <a:r>
              <a:rPr lang="en-US"/>
              <a:t>Click to edit Master title style</a:t>
            </a:r>
          </a:p>
        </p:txBody>
      </p:sp>
      <p:sp>
        <p:nvSpPr>
          <p:cNvPr id="3" name="Content Placeholder 2"/>
          <p:cNvSpPr>
            <a:spLocks noGrp="1"/>
          </p:cNvSpPr>
          <p:nvPr>
            <p:ph idx="1"/>
          </p:nvPr>
        </p:nvSpPr>
        <p:spPr>
          <a:xfrm>
            <a:off x="643467" y="2518948"/>
            <a:ext cx="10320867" cy="20646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666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al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3DEF56-6A04-D0C9-17BA-12AA82B42F60}"/>
              </a:ext>
            </a:extLst>
          </p:cNvPr>
          <p:cNvSpPr/>
          <p:nvPr/>
        </p:nvSpPr>
        <p:spPr>
          <a:xfrm>
            <a:off x="0" y="5962388"/>
            <a:ext cx="212942" cy="8956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F925C625-BAAF-503C-7777-5F07E2D91557}"/>
              </a:ext>
            </a:extLst>
          </p:cNvPr>
          <p:cNvSpPr/>
          <p:nvPr/>
        </p:nvSpPr>
        <p:spPr>
          <a:xfrm>
            <a:off x="0" y="0"/>
            <a:ext cx="212942" cy="5962388"/>
          </a:xfrm>
          <a:prstGeom prst="rect">
            <a:avLst/>
          </a:prstGeom>
          <a:solidFill>
            <a:srgbClr val="315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Title 10">
            <a:extLst>
              <a:ext uri="{FF2B5EF4-FFF2-40B4-BE49-F238E27FC236}">
                <a16:creationId xmlns:a16="http://schemas.microsoft.com/office/drawing/2014/main" id="{0B134F3F-004B-47D1-FE3A-3DDD60811D05}"/>
              </a:ext>
            </a:extLst>
          </p:cNvPr>
          <p:cNvSpPr>
            <a:spLocks noGrp="1"/>
          </p:cNvSpPr>
          <p:nvPr>
            <p:ph type="title" hasCustomPrompt="1"/>
          </p:nvPr>
        </p:nvSpPr>
        <p:spPr>
          <a:xfrm>
            <a:off x="683232" y="1268362"/>
            <a:ext cx="7361641" cy="3185652"/>
          </a:xfrm>
        </p:spPr>
        <p:txBody>
          <a:bodyPr anchor="b">
            <a:normAutofit/>
          </a:bodyPr>
          <a:lstStyle>
            <a:lvl1pPr>
              <a:defRPr sz="5400">
                <a:solidFill>
                  <a:srgbClr val="315975"/>
                </a:solidFill>
              </a:defRPr>
            </a:lvl1pPr>
          </a:lstStyle>
          <a:p>
            <a:r>
              <a:rPr lang="en-GB"/>
              <a:t>[Place Your Presentation Title Here]</a:t>
            </a:r>
            <a:endParaRPr lang="en-CH"/>
          </a:p>
        </p:txBody>
      </p:sp>
      <p:pic>
        <p:nvPicPr>
          <p:cNvPr id="12" name="Picture 11" descr="A picture containing outdoor object&#10;&#10;Description automatically generated">
            <a:extLst>
              <a:ext uri="{FF2B5EF4-FFF2-40B4-BE49-F238E27FC236}">
                <a16:creationId xmlns:a16="http://schemas.microsoft.com/office/drawing/2014/main" id="{F5EA013F-C61F-F4DF-8AC7-B54FFDAA5791}"/>
              </a:ext>
            </a:extLst>
          </p:cNvPr>
          <p:cNvPicPr>
            <a:picLocks noChangeAspect="1"/>
          </p:cNvPicPr>
          <p:nvPr/>
        </p:nvPicPr>
        <p:blipFill rotWithShape="1">
          <a:blip r:embed="rId2">
            <a:alphaModFix amt="44000"/>
            <a:extLst>
              <a:ext uri="{28A0092B-C50C-407E-A947-70E740481C1C}">
                <a14:useLocalDpi xmlns:a14="http://schemas.microsoft.com/office/drawing/2010/main" val="0"/>
              </a:ext>
            </a:extLst>
          </a:blip>
          <a:srcRect l="22660" r="37527" b="7125"/>
          <a:stretch/>
        </p:blipFill>
        <p:spPr>
          <a:xfrm rot="21268104">
            <a:off x="7287177" y="101639"/>
            <a:ext cx="5283362" cy="7045182"/>
          </a:xfrm>
          <a:prstGeom prst="rect">
            <a:avLst/>
          </a:prstGeom>
        </p:spPr>
      </p:pic>
      <p:sp>
        <p:nvSpPr>
          <p:cNvPr id="5" name="Text Placeholder 6">
            <a:extLst>
              <a:ext uri="{FF2B5EF4-FFF2-40B4-BE49-F238E27FC236}">
                <a16:creationId xmlns:a16="http://schemas.microsoft.com/office/drawing/2014/main" id="{0E36BD7A-8695-60D2-1269-18975406BEFA}"/>
              </a:ext>
            </a:extLst>
          </p:cNvPr>
          <p:cNvSpPr>
            <a:spLocks noGrp="1"/>
          </p:cNvSpPr>
          <p:nvPr>
            <p:ph type="body" sz="quarter" idx="10" hasCustomPrompt="1"/>
          </p:nvPr>
        </p:nvSpPr>
        <p:spPr>
          <a:xfrm>
            <a:off x="683232" y="4699611"/>
            <a:ext cx="7361641" cy="498475"/>
          </a:xfrm>
        </p:spPr>
        <p:txBody>
          <a:bodyPr>
            <a:normAutofit/>
          </a:bodyPr>
          <a:lstStyle>
            <a:lvl1pPr marL="0" indent="0">
              <a:buNone/>
              <a:defRPr sz="1800" b="1">
                <a:solidFill>
                  <a:schemeClr val="bg2"/>
                </a:solidFill>
                <a:latin typeface="+mj-lt"/>
              </a:defRPr>
            </a:lvl1pPr>
          </a:lstStyle>
          <a:p>
            <a:pPr lvl="0"/>
            <a:r>
              <a:rPr lang="en-US"/>
              <a:t>[Place Your Subtitle Here]</a:t>
            </a:r>
            <a:endParaRPr lang="en-GB"/>
          </a:p>
        </p:txBody>
      </p:sp>
      <p:pic>
        <p:nvPicPr>
          <p:cNvPr id="6" name="Picture 5" descr="Logo&#10;&#10;Description automatically generated">
            <a:extLst>
              <a:ext uri="{FF2B5EF4-FFF2-40B4-BE49-F238E27FC236}">
                <a16:creationId xmlns:a16="http://schemas.microsoft.com/office/drawing/2014/main" id="{55D75D44-BA93-A2D4-D914-CA0023FBD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32" y="6055630"/>
            <a:ext cx="1691357" cy="554306"/>
          </a:xfrm>
          <a:prstGeom prst="rect">
            <a:avLst/>
          </a:prstGeom>
        </p:spPr>
      </p:pic>
    </p:spTree>
    <p:extLst>
      <p:ext uri="{BB962C8B-B14F-4D97-AF65-F5344CB8AC3E}">
        <p14:creationId xmlns:p14="http://schemas.microsoft.com/office/powerpoint/2010/main" val="29097452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7767" y="2017296"/>
            <a:ext cx="10363200" cy="1996573"/>
          </a:xfrm>
          <a:prstGeom prst="rect">
            <a:avLst/>
          </a:prstGeom>
        </p:spPr>
        <p:txBody>
          <a:bodyPr anchor="t">
            <a:noAutofit/>
          </a:bodyPr>
          <a:lstStyle>
            <a:lvl1pPr algn="l">
              <a:defRPr sz="4200" b="0" cap="none"/>
            </a:lvl1pPr>
          </a:lstStyle>
          <a:p>
            <a:r>
              <a:rPr lang="en-US"/>
              <a:t>Click to edit Master title style</a:t>
            </a:r>
          </a:p>
        </p:txBody>
      </p:sp>
      <p:sp>
        <p:nvSpPr>
          <p:cNvPr id="3" name="Text Placeholder 2"/>
          <p:cNvSpPr>
            <a:spLocks noGrp="1"/>
          </p:cNvSpPr>
          <p:nvPr>
            <p:ph type="body" idx="1"/>
          </p:nvPr>
        </p:nvSpPr>
        <p:spPr>
          <a:xfrm>
            <a:off x="757767" y="1019342"/>
            <a:ext cx="10363200" cy="895685"/>
          </a:xfrm>
          <a:prstGeom prst="rect">
            <a:avLst/>
          </a:prstGeom>
        </p:spPr>
        <p:txBody>
          <a:bodyPr anchor="b">
            <a:normAutofit/>
          </a:bodyPr>
          <a:lstStyle>
            <a:lvl1pPr marL="0" indent="0">
              <a:buNone/>
              <a:defRPr sz="2200">
                <a:solidFill>
                  <a:srgbClr val="2D637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718587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1" y="972051"/>
            <a:ext cx="9952567" cy="1143000"/>
          </a:xfrm>
          <a:prstGeom prst="rect">
            <a:avLst/>
          </a:prstGeom>
        </p:spPr>
        <p:txBody>
          <a:bodyPr>
            <a:normAutofit/>
          </a:bodyPr>
          <a:lstStyle>
            <a:lvl1pPr>
              <a:defRPr sz="4200"/>
            </a:lvl1pPr>
          </a:lstStyle>
          <a:p>
            <a:r>
              <a:rPr lang="en-US"/>
              <a:t>Click to edit Master title style</a:t>
            </a:r>
          </a:p>
        </p:txBody>
      </p:sp>
      <p:sp>
        <p:nvSpPr>
          <p:cNvPr id="3" name="Content Placeholder 2"/>
          <p:cNvSpPr>
            <a:spLocks noGrp="1"/>
          </p:cNvSpPr>
          <p:nvPr>
            <p:ph sz="half" idx="1"/>
          </p:nvPr>
        </p:nvSpPr>
        <p:spPr>
          <a:xfrm>
            <a:off x="609601" y="2097755"/>
            <a:ext cx="4957233" cy="2823496"/>
          </a:xfrm>
          <a:prstGeom prst="rect">
            <a:avLst/>
          </a:prstGeo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sz="half" idx="10"/>
          </p:nvPr>
        </p:nvSpPr>
        <p:spPr>
          <a:xfrm>
            <a:off x="5566834" y="2097755"/>
            <a:ext cx="4995333" cy="2823497"/>
          </a:xfrm>
          <a:prstGeom prst="rect">
            <a:avLst/>
          </a:prstGeom>
        </p:spPr>
        <p:txBody>
          <a:bodyPr/>
          <a:lstStyle>
            <a:lvl1pPr>
              <a:defRPr sz="2200">
                <a:solidFill>
                  <a:srgbClr val="2D637F"/>
                </a:solidFill>
              </a:defRPr>
            </a:lvl1pPr>
            <a:lvl2pPr>
              <a:defRPr sz="2000">
                <a:solidFill>
                  <a:srgbClr val="2D637F"/>
                </a:solidFill>
              </a:defRPr>
            </a:lvl2pPr>
            <a:lvl3pPr>
              <a:defRPr sz="1800">
                <a:solidFill>
                  <a:srgbClr val="2D637F"/>
                </a:solidFill>
              </a:defRPr>
            </a:lvl3pPr>
            <a:lvl4pPr>
              <a:defRPr sz="1600">
                <a:solidFill>
                  <a:srgbClr val="2D637F"/>
                </a:solidFill>
              </a:defRPr>
            </a:lvl4pPr>
            <a:lvl5pPr>
              <a:defRPr sz="1400">
                <a:solidFill>
                  <a:srgbClr val="2D637F"/>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18069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729789"/>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508000" y="358775"/>
            <a:ext cx="7315200" cy="3371014"/>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508000" y="4296527"/>
            <a:ext cx="7315200" cy="477294"/>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113044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609601" y="1041995"/>
            <a:ext cx="4011084" cy="404988"/>
          </a:xfrm>
        </p:spPr>
        <p:txBody>
          <a:bodyPr anchor="b"/>
          <a:lstStyle>
            <a:lvl1pPr algn="l">
              <a:defRPr sz="2000" b="1"/>
            </a:lvl1pPr>
          </a:lstStyle>
          <a:p>
            <a:r>
              <a:rPr lang="en-US"/>
              <a:t>Click to edit Master title style</a:t>
            </a:r>
          </a:p>
        </p:txBody>
      </p:sp>
      <p:sp>
        <p:nvSpPr>
          <p:cNvPr id="8" name="Content Placeholder 2"/>
          <p:cNvSpPr>
            <a:spLocks noGrp="1"/>
          </p:cNvSpPr>
          <p:nvPr>
            <p:ph idx="1"/>
          </p:nvPr>
        </p:nvSpPr>
        <p:spPr>
          <a:xfrm>
            <a:off x="4766734" y="1041996"/>
            <a:ext cx="6049433" cy="3657005"/>
          </a:xfrm>
        </p:spPr>
        <p:txBody>
          <a:bodyPr/>
          <a:lstStyle>
            <a:lvl1pPr>
              <a:defRPr sz="20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half" idx="2"/>
          </p:nvPr>
        </p:nvSpPr>
        <p:spPr>
          <a:xfrm>
            <a:off x="609601" y="1531652"/>
            <a:ext cx="4011084" cy="31673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418241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2_Title and Conten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609600" y="1931822"/>
            <a:ext cx="11261557" cy="1150353"/>
          </a:xfrm>
          <a:prstGeom prst="rect">
            <a:avLst/>
          </a:prstGeom>
          <a:noFill/>
          <a:ln>
            <a:noFill/>
          </a:ln>
        </p:spPr>
        <p:txBody>
          <a:bodyPr spcFirstLastPara="1" lIns="91425" tIns="45700" rIns="91425" bIns="45700">
            <a:noAutofit/>
          </a:bodyPr>
          <a:lstStyle>
            <a:lvl1pPr lvl="0" algn="l">
              <a:spcBef>
                <a:spcPts val="0"/>
              </a:spcBef>
              <a:spcAft>
                <a:spcPts val="0"/>
              </a:spcAft>
              <a:buClr>
                <a:srgbClr val="E09E1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643467" y="3202491"/>
            <a:ext cx="11261557" cy="2064669"/>
          </a:xfrm>
          <a:prstGeom prst="rect">
            <a:avLst/>
          </a:prstGeom>
          <a:noFill/>
          <a:ln>
            <a:noFill/>
          </a:ln>
        </p:spPr>
        <p:txBody>
          <a:bodyPr spcFirstLastPara="1" lIns="91425" tIns="45700" rIns="91425" bIns="45700">
            <a:noAutofit/>
          </a:bodyPr>
          <a:lstStyle>
            <a:lvl1pPr marL="457200" lvl="0" indent="-342900" algn="l">
              <a:spcBef>
                <a:spcPts val="360"/>
              </a:spcBef>
              <a:spcAft>
                <a:spcPts val="0"/>
              </a:spcAft>
              <a:buClr>
                <a:srgbClr val="003262"/>
              </a:buClr>
              <a:buSzPts val="1800"/>
              <a:buChar char="•"/>
              <a:defRPr/>
            </a:lvl1pPr>
            <a:lvl2pPr marL="914400" lvl="1" indent="-342900" algn="l">
              <a:spcBef>
                <a:spcPts val="360"/>
              </a:spcBef>
              <a:spcAft>
                <a:spcPts val="0"/>
              </a:spcAft>
              <a:buClr>
                <a:srgbClr val="003262"/>
              </a:buClr>
              <a:buSzPts val="1800"/>
              <a:buChar char="–"/>
              <a:defRPr/>
            </a:lvl2pPr>
            <a:lvl3pPr marL="1371600" lvl="2" indent="-342900" algn="l">
              <a:spcBef>
                <a:spcPts val="360"/>
              </a:spcBef>
              <a:spcAft>
                <a:spcPts val="0"/>
              </a:spcAft>
              <a:buClr>
                <a:srgbClr val="003262"/>
              </a:buClr>
              <a:buSzPts val="1800"/>
              <a:buChar char="•"/>
              <a:defRPr/>
            </a:lvl3pPr>
            <a:lvl4pPr marL="1828800" lvl="3" indent="-342900" algn="l">
              <a:spcBef>
                <a:spcPts val="360"/>
              </a:spcBef>
              <a:spcAft>
                <a:spcPts val="0"/>
              </a:spcAft>
              <a:buClr>
                <a:srgbClr val="003262"/>
              </a:buClr>
              <a:buSzPts val="1800"/>
              <a:buChar char="–"/>
              <a:defRPr/>
            </a:lvl4pPr>
            <a:lvl5pPr marL="2286000" lvl="4" indent="-342900" algn="l">
              <a:spcBef>
                <a:spcPts val="360"/>
              </a:spcBef>
              <a:spcAft>
                <a:spcPts val="0"/>
              </a:spcAft>
              <a:buClr>
                <a:srgbClr val="00326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Google Shape;25;p3">
            <a:extLst>
              <a:ext uri="{FF2B5EF4-FFF2-40B4-BE49-F238E27FC236}">
                <a16:creationId xmlns:a16="http://schemas.microsoft.com/office/drawing/2014/main" id="{EED7FCF2-47AC-7DDD-4D2B-E7505EA6DEC1}"/>
              </a:ext>
            </a:extLst>
          </p:cNvPr>
          <p:cNvSpPr txBox="1">
            <a:spLocks noGrp="1"/>
          </p:cNvSpPr>
          <p:nvPr>
            <p:ph type="dt" idx="10"/>
          </p:nvPr>
        </p:nvSpPr>
        <p:spPr>
          <a:xfrm>
            <a:off x="3005667" y="6340476"/>
            <a:ext cx="1159933" cy="365125"/>
          </a:xfrm>
          <a:prstGeom prst="rect">
            <a:avLst/>
          </a:prstGeom>
        </p:spPr>
        <p:txBody>
          <a:bodyPr spcFirstLastPara="1" wrap="square" lIns="91425" tIns="45700" rIns="91425" bIns="45700" anchor="t" anchorCtr="0">
            <a:noAutofit/>
          </a:bodyPr>
          <a:lstStyle>
            <a:lvl1pPr lvl="0" algn="l">
              <a:spcBef>
                <a:spcPts val="0"/>
              </a:spcBef>
              <a:spcAft>
                <a:spcPts val="0"/>
              </a:spcAft>
              <a:buSzPts val="1400"/>
              <a:buNone/>
              <a:defRPr sz="1100">
                <a:solidFill>
                  <a:schemeClr val="lt1"/>
                </a:solidFill>
                <a:latin typeface="Merriweather Sans"/>
                <a:ea typeface="Merriweather Sans"/>
                <a:cs typeface="Merriweather Sans"/>
                <a:sym typeface="Merriweather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3" name="Google Shape;26;p3">
            <a:extLst>
              <a:ext uri="{FF2B5EF4-FFF2-40B4-BE49-F238E27FC236}">
                <a16:creationId xmlns:a16="http://schemas.microsoft.com/office/drawing/2014/main" id="{3B71CECF-9571-669B-0E4A-CAF3B08FC92A}"/>
              </a:ext>
            </a:extLst>
          </p:cNvPr>
          <p:cNvSpPr txBox="1">
            <a:spLocks noGrp="1"/>
          </p:cNvSpPr>
          <p:nvPr>
            <p:ph type="ftr" idx="11"/>
          </p:nvPr>
        </p:nvSpPr>
        <p:spPr>
          <a:xfrm>
            <a:off x="4165601" y="6340476"/>
            <a:ext cx="1538817" cy="365125"/>
          </a:xfrm>
          <a:prstGeom prst="rect">
            <a:avLst/>
          </a:prstGeom>
        </p:spPr>
        <p:txBody>
          <a:bodyPr spcFirstLastPara="1" wrap="square" lIns="91425" tIns="45700" rIns="91425" bIns="45700" anchor="t" anchorCtr="0">
            <a:noAutofit/>
          </a:bodyPr>
          <a:lstStyle>
            <a:lvl1pPr lvl="0" algn="l">
              <a:spcBef>
                <a:spcPts val="0"/>
              </a:spcBef>
              <a:spcAft>
                <a:spcPts val="0"/>
              </a:spcAft>
              <a:buSzPts val="1400"/>
              <a:buNone/>
              <a:defRPr sz="1100">
                <a:solidFill>
                  <a:srgbClr val="FFFFFF"/>
                </a:solidFill>
                <a:latin typeface="Merriweather Sans"/>
                <a:ea typeface="Merriweather Sans"/>
                <a:cs typeface="Merriweather Sans"/>
                <a:sym typeface="Merriweather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4" name="Google Shape;27;p3">
            <a:extLst>
              <a:ext uri="{FF2B5EF4-FFF2-40B4-BE49-F238E27FC236}">
                <a16:creationId xmlns:a16="http://schemas.microsoft.com/office/drawing/2014/main" id="{2ED72B04-DC40-CE6E-757D-4F816CB6AA1B}"/>
              </a:ext>
            </a:extLst>
          </p:cNvPr>
          <p:cNvSpPr txBox="1">
            <a:spLocks noGrp="1"/>
          </p:cNvSpPr>
          <p:nvPr>
            <p:ph type="sldNum" idx="12"/>
          </p:nvPr>
        </p:nvSpPr>
        <p:spPr>
          <a:xfrm>
            <a:off x="5704418" y="6343650"/>
            <a:ext cx="569383" cy="361950"/>
          </a:xfrm>
          <a:prstGeom prst="rect">
            <a:avLst/>
          </a:prstGeom>
        </p:spPr>
        <p:txBody>
          <a:bodyPr vert="horz" wrap="square" lIns="91425" tIns="45700" rIns="91425" bIns="45700" numCol="1" anchor="t" anchorCtr="0" compatLnSpc="1">
            <a:prstTxWarp prst="textNoShape">
              <a:avLst/>
            </a:prstTxWarp>
            <a:noAutofit/>
          </a:bodyPr>
          <a:lstStyle>
            <a:lvl1pPr>
              <a:defRPr sz="1100">
                <a:solidFill>
                  <a:srgbClr val="FFFFFF"/>
                </a:solidFill>
                <a:latin typeface="Merriweather Sans" pitchFamily="2" charset="77"/>
                <a:ea typeface="Merriweather Sans" pitchFamily="2" charset="77"/>
                <a:cs typeface="Merriweather Sans" pitchFamily="2" charset="77"/>
                <a:sym typeface="Merriweather Sans" pitchFamily="2" charset="77"/>
              </a:defRPr>
            </a:lvl1pPr>
          </a:lstStyle>
          <a:p>
            <a:fld id="{AA57D2F8-FF0E-CC45-8223-7D21A4C8DFBA}" type="slidenum">
              <a:rPr lang="en-US" altLang="en-US"/>
              <a:pPr/>
              <a:t>‹#›</a:t>
            </a:fld>
            <a:endParaRPr lang="en-US" altLang="en-US"/>
          </a:p>
        </p:txBody>
      </p:sp>
    </p:spTree>
    <p:extLst>
      <p:ext uri="{BB962C8B-B14F-4D97-AF65-F5344CB8AC3E}">
        <p14:creationId xmlns:p14="http://schemas.microsoft.com/office/powerpoint/2010/main" val="29621515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D026289-DAE7-2F4E-A913-F8B10CDC6A08}"/>
              </a:ext>
            </a:extLst>
          </p:cNvPr>
          <p:cNvPicPr>
            <a:picLocks noChangeAspect="1"/>
          </p:cNvPicPr>
          <p:nvPr/>
        </p:nvPicPr>
        <p:blipFill>
          <a:blip r:embed="rId2">
            <a:alphaModFix amt="4000"/>
            <a:extLst>
              <a:ext uri="{28A0092B-C50C-407E-A947-70E740481C1C}">
                <a14:useLocalDpi xmlns:a14="http://schemas.microsoft.com/office/drawing/2010/main" val="0"/>
              </a:ext>
            </a:extLst>
          </a:blip>
          <a:srcRect/>
          <a:stretch/>
        </p:blipFill>
        <p:spPr>
          <a:xfrm>
            <a:off x="97391" y="0"/>
            <a:ext cx="12094608" cy="6913671"/>
          </a:xfrm>
          <a:prstGeom prst="rect">
            <a:avLst/>
          </a:prstGeom>
        </p:spPr>
      </p:pic>
      <p:sp>
        <p:nvSpPr>
          <p:cNvPr id="9" name="Rectangle 8">
            <a:extLst>
              <a:ext uri="{FF2B5EF4-FFF2-40B4-BE49-F238E27FC236}">
                <a16:creationId xmlns:a16="http://schemas.microsoft.com/office/drawing/2014/main" id="{5E3DEF56-6A04-D0C9-17BA-12AA82B42F60}"/>
              </a:ext>
            </a:extLst>
          </p:cNvPr>
          <p:cNvSpPr/>
          <p:nvPr/>
        </p:nvSpPr>
        <p:spPr>
          <a:xfrm>
            <a:off x="0" y="5962388"/>
            <a:ext cx="212942" cy="8956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F925C625-BAAF-503C-7777-5F07E2D91557}"/>
              </a:ext>
            </a:extLst>
          </p:cNvPr>
          <p:cNvSpPr/>
          <p:nvPr/>
        </p:nvSpPr>
        <p:spPr>
          <a:xfrm>
            <a:off x="0" y="0"/>
            <a:ext cx="212942" cy="5962388"/>
          </a:xfrm>
          <a:prstGeom prst="rect">
            <a:avLst/>
          </a:prstGeom>
          <a:solidFill>
            <a:srgbClr val="315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Title 10">
            <a:extLst>
              <a:ext uri="{FF2B5EF4-FFF2-40B4-BE49-F238E27FC236}">
                <a16:creationId xmlns:a16="http://schemas.microsoft.com/office/drawing/2014/main" id="{0B134F3F-004B-47D1-FE3A-3DDD60811D05}"/>
              </a:ext>
            </a:extLst>
          </p:cNvPr>
          <p:cNvSpPr>
            <a:spLocks noGrp="1"/>
          </p:cNvSpPr>
          <p:nvPr>
            <p:ph type="title" hasCustomPrompt="1"/>
          </p:nvPr>
        </p:nvSpPr>
        <p:spPr>
          <a:xfrm>
            <a:off x="683232" y="1268362"/>
            <a:ext cx="7361641" cy="3185652"/>
          </a:xfrm>
        </p:spPr>
        <p:txBody>
          <a:bodyPr anchor="b">
            <a:normAutofit/>
          </a:bodyPr>
          <a:lstStyle>
            <a:lvl1pPr>
              <a:defRPr sz="5400">
                <a:solidFill>
                  <a:srgbClr val="315975"/>
                </a:solidFill>
              </a:defRPr>
            </a:lvl1pPr>
          </a:lstStyle>
          <a:p>
            <a:r>
              <a:rPr lang="en-GB"/>
              <a:t>[Place Your Presentation Title Here]</a:t>
            </a:r>
            <a:endParaRPr lang="en-CH"/>
          </a:p>
        </p:txBody>
      </p:sp>
      <p:sp>
        <p:nvSpPr>
          <p:cNvPr id="2" name="Text Placeholder 6">
            <a:extLst>
              <a:ext uri="{FF2B5EF4-FFF2-40B4-BE49-F238E27FC236}">
                <a16:creationId xmlns:a16="http://schemas.microsoft.com/office/drawing/2014/main" id="{B0591B29-CCDD-AB3E-8DF5-7B8FF156FDB2}"/>
              </a:ext>
            </a:extLst>
          </p:cNvPr>
          <p:cNvSpPr>
            <a:spLocks noGrp="1"/>
          </p:cNvSpPr>
          <p:nvPr>
            <p:ph type="body" sz="quarter" idx="10" hasCustomPrompt="1"/>
          </p:nvPr>
        </p:nvSpPr>
        <p:spPr>
          <a:xfrm>
            <a:off x="683232" y="4699611"/>
            <a:ext cx="7361641" cy="498475"/>
          </a:xfrm>
        </p:spPr>
        <p:txBody>
          <a:bodyPr>
            <a:normAutofit/>
          </a:bodyPr>
          <a:lstStyle>
            <a:lvl1pPr marL="0" indent="0">
              <a:buNone/>
              <a:defRPr sz="1800" b="1">
                <a:solidFill>
                  <a:schemeClr val="bg2"/>
                </a:solidFill>
                <a:latin typeface="+mj-lt"/>
              </a:defRPr>
            </a:lvl1pPr>
          </a:lstStyle>
          <a:p>
            <a:pPr lvl="0"/>
            <a:r>
              <a:rPr lang="en-US"/>
              <a:t>[Place Your Subtitle Here]</a:t>
            </a:r>
            <a:endParaRPr lang="en-GB"/>
          </a:p>
        </p:txBody>
      </p:sp>
      <p:pic>
        <p:nvPicPr>
          <p:cNvPr id="5" name="Picture 4" descr="Logo&#10;&#10;Description automatically generated">
            <a:extLst>
              <a:ext uri="{FF2B5EF4-FFF2-40B4-BE49-F238E27FC236}">
                <a16:creationId xmlns:a16="http://schemas.microsoft.com/office/drawing/2014/main" id="{9D93C0BC-25E9-4F8B-F3FA-72141F374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32" y="6055630"/>
            <a:ext cx="1691357" cy="554306"/>
          </a:xfrm>
          <a:prstGeom prst="rect">
            <a:avLst/>
          </a:prstGeom>
        </p:spPr>
      </p:pic>
    </p:spTree>
    <p:extLst>
      <p:ext uri="{BB962C8B-B14F-4D97-AF65-F5344CB8AC3E}">
        <p14:creationId xmlns:p14="http://schemas.microsoft.com/office/powerpoint/2010/main" val="39887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al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3DEF56-6A04-D0C9-17BA-12AA82B42F60}"/>
              </a:ext>
            </a:extLst>
          </p:cNvPr>
          <p:cNvSpPr/>
          <p:nvPr/>
        </p:nvSpPr>
        <p:spPr>
          <a:xfrm>
            <a:off x="0" y="5962388"/>
            <a:ext cx="212942" cy="8956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F925C625-BAAF-503C-7777-5F07E2D91557}"/>
              </a:ext>
            </a:extLst>
          </p:cNvPr>
          <p:cNvSpPr/>
          <p:nvPr/>
        </p:nvSpPr>
        <p:spPr>
          <a:xfrm>
            <a:off x="0" y="0"/>
            <a:ext cx="212942" cy="5962388"/>
          </a:xfrm>
          <a:prstGeom prst="rect">
            <a:avLst/>
          </a:prstGeom>
          <a:solidFill>
            <a:srgbClr val="315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Title 10">
            <a:extLst>
              <a:ext uri="{FF2B5EF4-FFF2-40B4-BE49-F238E27FC236}">
                <a16:creationId xmlns:a16="http://schemas.microsoft.com/office/drawing/2014/main" id="{0B134F3F-004B-47D1-FE3A-3DDD60811D05}"/>
              </a:ext>
            </a:extLst>
          </p:cNvPr>
          <p:cNvSpPr>
            <a:spLocks noGrp="1"/>
          </p:cNvSpPr>
          <p:nvPr>
            <p:ph type="title" hasCustomPrompt="1"/>
          </p:nvPr>
        </p:nvSpPr>
        <p:spPr>
          <a:xfrm>
            <a:off x="683232" y="1268362"/>
            <a:ext cx="7361641" cy="3185652"/>
          </a:xfrm>
        </p:spPr>
        <p:txBody>
          <a:bodyPr anchor="b">
            <a:normAutofit/>
          </a:bodyPr>
          <a:lstStyle>
            <a:lvl1pPr>
              <a:defRPr sz="5400">
                <a:solidFill>
                  <a:srgbClr val="315975"/>
                </a:solidFill>
              </a:defRPr>
            </a:lvl1pPr>
          </a:lstStyle>
          <a:p>
            <a:r>
              <a:rPr lang="en-GB"/>
              <a:t>[Place Your Presentation Title Here]</a:t>
            </a:r>
            <a:endParaRPr lang="en-CH"/>
          </a:p>
        </p:txBody>
      </p:sp>
      <p:pic>
        <p:nvPicPr>
          <p:cNvPr id="12" name="Picture 11" descr="A picture containing outdoor object&#10;&#10;Description automatically generated">
            <a:extLst>
              <a:ext uri="{FF2B5EF4-FFF2-40B4-BE49-F238E27FC236}">
                <a16:creationId xmlns:a16="http://schemas.microsoft.com/office/drawing/2014/main" id="{F5EA013F-C61F-F4DF-8AC7-B54FFDAA5791}"/>
              </a:ext>
            </a:extLst>
          </p:cNvPr>
          <p:cNvPicPr>
            <a:picLocks noChangeAspect="1"/>
          </p:cNvPicPr>
          <p:nvPr/>
        </p:nvPicPr>
        <p:blipFill rotWithShape="1">
          <a:blip r:embed="rId2">
            <a:alphaModFix amt="44000"/>
            <a:extLst>
              <a:ext uri="{28A0092B-C50C-407E-A947-70E740481C1C}">
                <a14:useLocalDpi xmlns:a14="http://schemas.microsoft.com/office/drawing/2010/main" val="0"/>
              </a:ext>
            </a:extLst>
          </a:blip>
          <a:srcRect l="22660" r="37527" b="7125"/>
          <a:stretch/>
        </p:blipFill>
        <p:spPr>
          <a:xfrm rot="21268104">
            <a:off x="7287177" y="101639"/>
            <a:ext cx="5283362" cy="7045182"/>
          </a:xfrm>
          <a:prstGeom prst="rect">
            <a:avLst/>
          </a:prstGeom>
        </p:spPr>
      </p:pic>
      <p:sp>
        <p:nvSpPr>
          <p:cNvPr id="5" name="Text Placeholder 6">
            <a:extLst>
              <a:ext uri="{FF2B5EF4-FFF2-40B4-BE49-F238E27FC236}">
                <a16:creationId xmlns:a16="http://schemas.microsoft.com/office/drawing/2014/main" id="{0E36BD7A-8695-60D2-1269-18975406BEFA}"/>
              </a:ext>
            </a:extLst>
          </p:cNvPr>
          <p:cNvSpPr>
            <a:spLocks noGrp="1"/>
          </p:cNvSpPr>
          <p:nvPr>
            <p:ph type="body" sz="quarter" idx="10" hasCustomPrompt="1"/>
          </p:nvPr>
        </p:nvSpPr>
        <p:spPr>
          <a:xfrm>
            <a:off x="683232" y="4699611"/>
            <a:ext cx="7361641" cy="498475"/>
          </a:xfrm>
        </p:spPr>
        <p:txBody>
          <a:bodyPr>
            <a:normAutofit/>
          </a:bodyPr>
          <a:lstStyle>
            <a:lvl1pPr marL="0" indent="0">
              <a:buNone/>
              <a:defRPr sz="1800" b="1">
                <a:solidFill>
                  <a:schemeClr val="bg2"/>
                </a:solidFill>
                <a:latin typeface="+mj-lt"/>
              </a:defRPr>
            </a:lvl1pPr>
          </a:lstStyle>
          <a:p>
            <a:pPr lvl="0"/>
            <a:r>
              <a:rPr lang="en-US"/>
              <a:t>[Place Your Subtitle Here]</a:t>
            </a:r>
            <a:endParaRPr lang="en-GB"/>
          </a:p>
        </p:txBody>
      </p:sp>
      <p:pic>
        <p:nvPicPr>
          <p:cNvPr id="6" name="Picture 5" descr="Logo&#10;&#10;Description automatically generated">
            <a:extLst>
              <a:ext uri="{FF2B5EF4-FFF2-40B4-BE49-F238E27FC236}">
                <a16:creationId xmlns:a16="http://schemas.microsoft.com/office/drawing/2014/main" id="{55D75D44-BA93-A2D4-D914-CA0023FBD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32" y="6055630"/>
            <a:ext cx="1691357" cy="554306"/>
          </a:xfrm>
          <a:prstGeom prst="rect">
            <a:avLst/>
          </a:prstGeom>
        </p:spPr>
      </p:pic>
    </p:spTree>
    <p:extLst>
      <p:ext uri="{BB962C8B-B14F-4D97-AF65-F5344CB8AC3E}">
        <p14:creationId xmlns:p14="http://schemas.microsoft.com/office/powerpoint/2010/main" val="29097452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pic>
        <p:nvPicPr>
          <p:cNvPr id="11" name="Picture 10" descr="Shape&#10;&#10;Description automatically generated with medium confidence">
            <a:extLst>
              <a:ext uri="{FF2B5EF4-FFF2-40B4-BE49-F238E27FC236}">
                <a16:creationId xmlns:a16="http://schemas.microsoft.com/office/drawing/2014/main" id="{9D4209C1-17DB-CD26-7D3C-2BB6DF6A2667}"/>
              </a:ext>
            </a:extLst>
          </p:cNvPr>
          <p:cNvPicPr>
            <a:picLocks noChangeAspect="1"/>
          </p:cNvPicPr>
          <p:nvPr/>
        </p:nvPicPr>
        <p:blipFill>
          <a:blip r:embed="rId2" cstate="screen">
            <a:alphaModFix amt="4000"/>
            <a:extLst>
              <a:ext uri="{28A0092B-C50C-407E-A947-70E740481C1C}">
                <a14:useLocalDpi xmlns:a14="http://schemas.microsoft.com/office/drawing/2010/main"/>
              </a:ext>
            </a:extLst>
          </a:blip>
          <a:stretch>
            <a:fillRect/>
          </a:stretch>
        </p:blipFill>
        <p:spPr>
          <a:xfrm>
            <a:off x="-80345" y="-101600"/>
            <a:ext cx="12424746" cy="7102388"/>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24BC9A9D-69CD-6739-0E07-678709A28695}"/>
              </a:ext>
            </a:extLst>
          </p:cNvPr>
          <p:cNvPicPr>
            <a:picLocks noChangeAspect="1"/>
          </p:cNvPicPr>
          <p:nvPr/>
        </p:nvPicPr>
        <p:blipFill>
          <a:blip r:embed="rId3" cstate="screen">
            <a:duotone>
              <a:schemeClr val="accent1">
                <a:shade val="45000"/>
                <a:satMod val="135000"/>
              </a:schemeClr>
              <a:prstClr val="white"/>
            </a:duotone>
            <a:alphaModFix amt="22000"/>
            <a:extLst>
              <a:ext uri="{28A0092B-C50C-407E-A947-70E740481C1C}">
                <a14:useLocalDpi xmlns:a14="http://schemas.microsoft.com/office/drawing/2010/main"/>
              </a:ext>
            </a:extLst>
          </a:blip>
          <a:stretch>
            <a:fillRect/>
          </a:stretch>
        </p:blipFill>
        <p:spPr>
          <a:xfrm>
            <a:off x="390809" y="215718"/>
            <a:ext cx="6426200" cy="3673426"/>
          </a:xfrm>
          <a:prstGeom prst="rect">
            <a:avLst/>
          </a:prstGeom>
        </p:spPr>
      </p:pic>
      <p:sp>
        <p:nvSpPr>
          <p:cNvPr id="13" name="Rectangle 12">
            <a:extLst>
              <a:ext uri="{FF2B5EF4-FFF2-40B4-BE49-F238E27FC236}">
                <a16:creationId xmlns:a16="http://schemas.microsoft.com/office/drawing/2014/main" id="{C4D9DA94-53DC-8DE4-3310-C048A3AA6331}"/>
              </a:ext>
            </a:extLst>
          </p:cNvPr>
          <p:cNvSpPr/>
          <p:nvPr/>
        </p:nvSpPr>
        <p:spPr>
          <a:xfrm>
            <a:off x="0" y="5962388"/>
            <a:ext cx="212942" cy="895612"/>
          </a:xfrm>
          <a:prstGeom prst="rect">
            <a:avLst/>
          </a:prstGeom>
          <a:solidFill>
            <a:srgbClr val="315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Rectangle 13">
            <a:extLst>
              <a:ext uri="{FF2B5EF4-FFF2-40B4-BE49-F238E27FC236}">
                <a16:creationId xmlns:a16="http://schemas.microsoft.com/office/drawing/2014/main" id="{B5619B86-527B-9111-7A2A-5172177450E8}"/>
              </a:ext>
            </a:extLst>
          </p:cNvPr>
          <p:cNvSpPr/>
          <p:nvPr/>
        </p:nvSpPr>
        <p:spPr>
          <a:xfrm>
            <a:off x="0" y="0"/>
            <a:ext cx="212942" cy="59623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Title 4">
            <a:extLst>
              <a:ext uri="{FF2B5EF4-FFF2-40B4-BE49-F238E27FC236}">
                <a16:creationId xmlns:a16="http://schemas.microsoft.com/office/drawing/2014/main" id="{676D8B40-4F18-1860-0968-1033F94C51FC}"/>
              </a:ext>
            </a:extLst>
          </p:cNvPr>
          <p:cNvSpPr>
            <a:spLocks noGrp="1"/>
          </p:cNvSpPr>
          <p:nvPr>
            <p:ph type="title" hasCustomPrompt="1"/>
          </p:nvPr>
        </p:nvSpPr>
        <p:spPr>
          <a:xfrm>
            <a:off x="1400977" y="3028650"/>
            <a:ext cx="3593810" cy="1325563"/>
          </a:xfrm>
        </p:spPr>
        <p:txBody>
          <a:bodyPr>
            <a:normAutofit/>
          </a:bodyPr>
          <a:lstStyle>
            <a:lvl1pPr algn="ctr">
              <a:defRPr sz="6600"/>
            </a:lvl1pPr>
          </a:lstStyle>
          <a:p>
            <a:r>
              <a:rPr lang="en-US"/>
              <a:t>Contents</a:t>
            </a:r>
            <a:endParaRPr lang="en-CH"/>
          </a:p>
        </p:txBody>
      </p:sp>
      <p:sp>
        <p:nvSpPr>
          <p:cNvPr id="3" name="Text Placeholder 16">
            <a:extLst>
              <a:ext uri="{FF2B5EF4-FFF2-40B4-BE49-F238E27FC236}">
                <a16:creationId xmlns:a16="http://schemas.microsoft.com/office/drawing/2014/main" id="{1EBD7847-2864-E826-9285-60404A43E612}"/>
              </a:ext>
            </a:extLst>
          </p:cNvPr>
          <p:cNvSpPr>
            <a:spLocks noGrp="1"/>
          </p:cNvSpPr>
          <p:nvPr>
            <p:ph type="body" sz="quarter" idx="10" hasCustomPrompt="1"/>
          </p:nvPr>
        </p:nvSpPr>
        <p:spPr>
          <a:xfrm>
            <a:off x="7590088" y="2269220"/>
            <a:ext cx="3551179" cy="524635"/>
          </a:xfrm>
        </p:spPr>
        <p:txBody>
          <a:bodyPr anchor="t">
            <a:normAutofit/>
          </a:bodyPr>
          <a:lstStyle>
            <a:lvl1pPr marL="0" indent="0">
              <a:buNone/>
              <a:defRPr sz="1800">
                <a:latin typeface="Segoe UI Light" panose="020B0502040204020203" pitchFamily="34" charset="0"/>
                <a:cs typeface="Segoe UI Light" panose="020B0502040204020203" pitchFamily="34" charset="0"/>
              </a:defRPr>
            </a:lvl1pPr>
          </a:lstStyle>
          <a:p>
            <a:pPr algn="l">
              <a:lnSpc>
                <a:spcPct val="100000"/>
              </a:lnSpc>
            </a:pPr>
            <a:r>
              <a:rPr lang="en-GB">
                <a:latin typeface="Roboto Light" panose="02000000000000000000" pitchFamily="2" charset="0"/>
                <a:ea typeface="Roboto Light" panose="02000000000000000000" pitchFamily="2" charset="0"/>
              </a:rPr>
              <a:t>[Title 1]</a:t>
            </a:r>
          </a:p>
        </p:txBody>
      </p:sp>
      <p:sp>
        <p:nvSpPr>
          <p:cNvPr id="4" name="Text Placeholder 2">
            <a:extLst>
              <a:ext uri="{FF2B5EF4-FFF2-40B4-BE49-F238E27FC236}">
                <a16:creationId xmlns:a16="http://schemas.microsoft.com/office/drawing/2014/main" id="{808D9C77-0509-2AE0-FDD0-B34B4D1480CF}"/>
              </a:ext>
            </a:extLst>
          </p:cNvPr>
          <p:cNvSpPr>
            <a:spLocks noGrp="1"/>
          </p:cNvSpPr>
          <p:nvPr>
            <p:ph type="body" sz="quarter" idx="11" hasCustomPrompt="1"/>
          </p:nvPr>
        </p:nvSpPr>
        <p:spPr>
          <a:xfrm>
            <a:off x="6755980" y="2269220"/>
            <a:ext cx="684639" cy="524635"/>
          </a:xfrm>
        </p:spPr>
        <p:txBody>
          <a:bodyPr anchor="ctr">
            <a:normAutofit/>
          </a:bodyPr>
          <a:lstStyle>
            <a:lvl1pPr marL="0" indent="0">
              <a:buNone/>
              <a:defRPr sz="3600" b="1">
                <a:solidFill>
                  <a:schemeClr val="tx2"/>
                </a:solidFill>
                <a:latin typeface="+mj-lt"/>
                <a:ea typeface="Roboto Black" panose="02000000000000000000" pitchFamily="2" charset="0"/>
                <a:cs typeface="Segoe UI Light" panose="020B0502040204020203" pitchFamily="34" charset="0"/>
              </a:defRPr>
            </a:lvl1pPr>
          </a:lstStyle>
          <a:p>
            <a:pPr lvl="0"/>
            <a:r>
              <a:rPr lang="en-US"/>
              <a:t>01</a:t>
            </a:r>
            <a:endParaRPr lang="en-CH"/>
          </a:p>
        </p:txBody>
      </p:sp>
      <p:sp>
        <p:nvSpPr>
          <p:cNvPr id="5" name="Text Placeholder 2">
            <a:extLst>
              <a:ext uri="{FF2B5EF4-FFF2-40B4-BE49-F238E27FC236}">
                <a16:creationId xmlns:a16="http://schemas.microsoft.com/office/drawing/2014/main" id="{C0C8A687-B2F5-0E79-AC49-0082CBF6AC45}"/>
              </a:ext>
            </a:extLst>
          </p:cNvPr>
          <p:cNvSpPr>
            <a:spLocks noGrp="1"/>
          </p:cNvSpPr>
          <p:nvPr>
            <p:ph type="body" sz="quarter" idx="12" hasCustomPrompt="1"/>
          </p:nvPr>
        </p:nvSpPr>
        <p:spPr>
          <a:xfrm>
            <a:off x="6755980" y="3056130"/>
            <a:ext cx="684639" cy="524635"/>
          </a:xfrm>
        </p:spPr>
        <p:txBody>
          <a:bodyPr anchor="ctr">
            <a:normAutofit/>
          </a:bodyPr>
          <a:lstStyle>
            <a:lvl1pPr marL="0" indent="0">
              <a:buNone/>
              <a:defRPr sz="3600" b="1">
                <a:solidFill>
                  <a:schemeClr val="tx2"/>
                </a:solidFill>
                <a:latin typeface="+mj-lt"/>
                <a:ea typeface="Roboto Black" panose="02000000000000000000" pitchFamily="2" charset="0"/>
                <a:cs typeface="Segoe UI Light" panose="020B0502040204020203" pitchFamily="34" charset="0"/>
              </a:defRPr>
            </a:lvl1pPr>
          </a:lstStyle>
          <a:p>
            <a:pPr lvl="0"/>
            <a:r>
              <a:rPr lang="en-US"/>
              <a:t>02</a:t>
            </a:r>
            <a:endParaRPr lang="en-CH"/>
          </a:p>
        </p:txBody>
      </p:sp>
      <p:sp>
        <p:nvSpPr>
          <p:cNvPr id="6" name="Text Placeholder 2">
            <a:extLst>
              <a:ext uri="{FF2B5EF4-FFF2-40B4-BE49-F238E27FC236}">
                <a16:creationId xmlns:a16="http://schemas.microsoft.com/office/drawing/2014/main" id="{B40C0AEF-0408-1D12-0652-B22DD6492FA4}"/>
              </a:ext>
            </a:extLst>
          </p:cNvPr>
          <p:cNvSpPr>
            <a:spLocks noGrp="1"/>
          </p:cNvSpPr>
          <p:nvPr>
            <p:ph type="body" sz="quarter" idx="13" hasCustomPrompt="1"/>
          </p:nvPr>
        </p:nvSpPr>
        <p:spPr>
          <a:xfrm>
            <a:off x="6755980" y="3858802"/>
            <a:ext cx="684639" cy="524635"/>
          </a:xfrm>
        </p:spPr>
        <p:txBody>
          <a:bodyPr anchor="ctr">
            <a:normAutofit/>
          </a:bodyPr>
          <a:lstStyle>
            <a:lvl1pPr marL="0" indent="0">
              <a:buNone/>
              <a:defRPr sz="3600" b="1">
                <a:solidFill>
                  <a:schemeClr val="tx2"/>
                </a:solidFill>
                <a:latin typeface="+mj-lt"/>
                <a:ea typeface="Roboto Black" panose="02000000000000000000" pitchFamily="2" charset="0"/>
                <a:cs typeface="Segoe UI Light" panose="020B0502040204020203" pitchFamily="34" charset="0"/>
              </a:defRPr>
            </a:lvl1pPr>
          </a:lstStyle>
          <a:p>
            <a:pPr lvl="0"/>
            <a:r>
              <a:rPr lang="en-US"/>
              <a:t>03</a:t>
            </a:r>
            <a:endParaRPr lang="en-CH"/>
          </a:p>
        </p:txBody>
      </p:sp>
      <p:sp>
        <p:nvSpPr>
          <p:cNvPr id="19" name="Text Placeholder 2">
            <a:extLst>
              <a:ext uri="{FF2B5EF4-FFF2-40B4-BE49-F238E27FC236}">
                <a16:creationId xmlns:a16="http://schemas.microsoft.com/office/drawing/2014/main" id="{AE62CEB1-1CB6-F1B6-200A-4F04B42AD736}"/>
              </a:ext>
            </a:extLst>
          </p:cNvPr>
          <p:cNvSpPr>
            <a:spLocks noGrp="1"/>
          </p:cNvSpPr>
          <p:nvPr>
            <p:ph type="body" sz="quarter" idx="14" hasCustomPrompt="1"/>
          </p:nvPr>
        </p:nvSpPr>
        <p:spPr>
          <a:xfrm>
            <a:off x="6755980" y="4654033"/>
            <a:ext cx="684639" cy="524635"/>
          </a:xfrm>
        </p:spPr>
        <p:txBody>
          <a:bodyPr anchor="ctr">
            <a:normAutofit/>
          </a:bodyPr>
          <a:lstStyle>
            <a:lvl1pPr marL="0" indent="0">
              <a:buNone/>
              <a:defRPr sz="3600" b="1">
                <a:solidFill>
                  <a:schemeClr val="tx2"/>
                </a:solidFill>
                <a:latin typeface="+mj-lt"/>
                <a:ea typeface="Roboto Black" panose="02000000000000000000" pitchFamily="2" charset="0"/>
                <a:cs typeface="Segoe UI Light" panose="020B0502040204020203" pitchFamily="34" charset="0"/>
              </a:defRPr>
            </a:lvl1pPr>
          </a:lstStyle>
          <a:p>
            <a:pPr lvl="0"/>
            <a:r>
              <a:rPr lang="en-US"/>
              <a:t>04</a:t>
            </a:r>
            <a:endParaRPr lang="en-CH"/>
          </a:p>
        </p:txBody>
      </p:sp>
      <p:sp>
        <p:nvSpPr>
          <p:cNvPr id="20" name="Text Placeholder 16">
            <a:extLst>
              <a:ext uri="{FF2B5EF4-FFF2-40B4-BE49-F238E27FC236}">
                <a16:creationId xmlns:a16="http://schemas.microsoft.com/office/drawing/2014/main" id="{47140C38-D851-A8B9-857D-913DC7BFC1D6}"/>
              </a:ext>
            </a:extLst>
          </p:cNvPr>
          <p:cNvSpPr>
            <a:spLocks noGrp="1"/>
          </p:cNvSpPr>
          <p:nvPr>
            <p:ph type="body" sz="quarter" idx="15" hasCustomPrompt="1"/>
          </p:nvPr>
        </p:nvSpPr>
        <p:spPr>
          <a:xfrm>
            <a:off x="7590087" y="3051295"/>
            <a:ext cx="3551179" cy="524635"/>
          </a:xfrm>
        </p:spPr>
        <p:txBody>
          <a:bodyPr anchor="t">
            <a:normAutofit/>
          </a:bodyPr>
          <a:lstStyle>
            <a:lvl1pPr marL="0" indent="0">
              <a:buNone/>
              <a:defRPr sz="1800">
                <a:latin typeface="Segoe UI Light" panose="020B0502040204020203" pitchFamily="34" charset="0"/>
                <a:cs typeface="Segoe UI Light" panose="020B0502040204020203" pitchFamily="34" charset="0"/>
              </a:defRPr>
            </a:lvl1pPr>
          </a:lstStyle>
          <a:p>
            <a:pPr algn="l">
              <a:lnSpc>
                <a:spcPct val="100000"/>
              </a:lnSpc>
            </a:pPr>
            <a:r>
              <a:rPr lang="en-GB">
                <a:latin typeface="Roboto Light" panose="02000000000000000000" pitchFamily="2" charset="0"/>
                <a:ea typeface="Roboto Light" panose="02000000000000000000" pitchFamily="2" charset="0"/>
              </a:rPr>
              <a:t>[Title 2]</a:t>
            </a:r>
          </a:p>
        </p:txBody>
      </p:sp>
      <p:sp>
        <p:nvSpPr>
          <p:cNvPr id="21" name="Text Placeholder 16">
            <a:extLst>
              <a:ext uri="{FF2B5EF4-FFF2-40B4-BE49-F238E27FC236}">
                <a16:creationId xmlns:a16="http://schemas.microsoft.com/office/drawing/2014/main" id="{707502AE-BA6C-96AA-BD23-83004E184C62}"/>
              </a:ext>
            </a:extLst>
          </p:cNvPr>
          <p:cNvSpPr>
            <a:spLocks noGrp="1"/>
          </p:cNvSpPr>
          <p:nvPr>
            <p:ph type="body" sz="quarter" idx="16" hasCustomPrompt="1"/>
          </p:nvPr>
        </p:nvSpPr>
        <p:spPr>
          <a:xfrm>
            <a:off x="7590087" y="3858802"/>
            <a:ext cx="3551179" cy="524635"/>
          </a:xfrm>
        </p:spPr>
        <p:txBody>
          <a:bodyPr anchor="t">
            <a:normAutofit/>
          </a:bodyPr>
          <a:lstStyle>
            <a:lvl1pPr marL="0" indent="0">
              <a:buNone/>
              <a:defRPr sz="1800">
                <a:latin typeface="Segoe UI Light" panose="020B0502040204020203" pitchFamily="34" charset="0"/>
                <a:cs typeface="Segoe UI Light" panose="020B0502040204020203" pitchFamily="34" charset="0"/>
              </a:defRPr>
            </a:lvl1pPr>
          </a:lstStyle>
          <a:p>
            <a:pPr algn="l">
              <a:lnSpc>
                <a:spcPct val="100000"/>
              </a:lnSpc>
            </a:pPr>
            <a:r>
              <a:rPr lang="en-GB">
                <a:latin typeface="Roboto Light" panose="02000000000000000000" pitchFamily="2" charset="0"/>
                <a:ea typeface="Roboto Light" panose="02000000000000000000" pitchFamily="2" charset="0"/>
              </a:rPr>
              <a:t>[Title 3]</a:t>
            </a:r>
          </a:p>
        </p:txBody>
      </p:sp>
      <p:sp>
        <p:nvSpPr>
          <p:cNvPr id="22" name="Text Placeholder 16">
            <a:extLst>
              <a:ext uri="{FF2B5EF4-FFF2-40B4-BE49-F238E27FC236}">
                <a16:creationId xmlns:a16="http://schemas.microsoft.com/office/drawing/2014/main" id="{17346E23-B1A0-32EE-FAC2-4EEA1880D103}"/>
              </a:ext>
            </a:extLst>
          </p:cNvPr>
          <p:cNvSpPr>
            <a:spLocks noGrp="1"/>
          </p:cNvSpPr>
          <p:nvPr>
            <p:ph type="body" sz="quarter" idx="17" hasCustomPrompt="1"/>
          </p:nvPr>
        </p:nvSpPr>
        <p:spPr>
          <a:xfrm>
            <a:off x="7590086" y="4654032"/>
            <a:ext cx="3551179" cy="524635"/>
          </a:xfrm>
        </p:spPr>
        <p:txBody>
          <a:bodyPr anchor="t">
            <a:normAutofit/>
          </a:bodyPr>
          <a:lstStyle>
            <a:lvl1pPr marL="0" indent="0">
              <a:buNone/>
              <a:defRPr sz="1800">
                <a:latin typeface="Segoe UI Light" panose="020B0502040204020203" pitchFamily="34" charset="0"/>
                <a:cs typeface="Segoe UI Light" panose="020B0502040204020203" pitchFamily="34" charset="0"/>
              </a:defRPr>
            </a:lvl1pPr>
          </a:lstStyle>
          <a:p>
            <a:pPr algn="l">
              <a:lnSpc>
                <a:spcPct val="100000"/>
              </a:lnSpc>
            </a:pPr>
            <a:r>
              <a:rPr lang="en-GB">
                <a:latin typeface="Roboto Light" panose="02000000000000000000" pitchFamily="2" charset="0"/>
                <a:ea typeface="Roboto Light" panose="02000000000000000000" pitchFamily="2" charset="0"/>
              </a:rPr>
              <a:t>[Title 4]</a:t>
            </a:r>
          </a:p>
        </p:txBody>
      </p:sp>
    </p:spTree>
    <p:extLst>
      <p:ext uri="{BB962C8B-B14F-4D97-AF65-F5344CB8AC3E}">
        <p14:creationId xmlns:p14="http://schemas.microsoft.com/office/powerpoint/2010/main" val="19134988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s alt">
    <p:spTree>
      <p:nvGrpSpPr>
        <p:cNvPr id="1" name=""/>
        <p:cNvGrpSpPr/>
        <p:nvPr/>
      </p:nvGrpSpPr>
      <p:grpSpPr>
        <a:xfrm>
          <a:off x="0" y="0"/>
          <a:ext cx="0" cy="0"/>
          <a:chOff x="0" y="0"/>
          <a:chExt cx="0" cy="0"/>
        </a:xfrm>
      </p:grpSpPr>
      <p:pic>
        <p:nvPicPr>
          <p:cNvPr id="15" name="Picture 14" descr="A picture containing outdoor object&#10;&#10;Description automatically generated">
            <a:extLst>
              <a:ext uri="{FF2B5EF4-FFF2-40B4-BE49-F238E27FC236}">
                <a16:creationId xmlns:a16="http://schemas.microsoft.com/office/drawing/2014/main" id="{9918DA9A-A2D1-3B64-B8C8-F9BDAC5F252A}"/>
              </a:ext>
            </a:extLst>
          </p:cNvPr>
          <p:cNvPicPr>
            <a:picLocks noChangeAspect="1"/>
          </p:cNvPicPr>
          <p:nvPr/>
        </p:nvPicPr>
        <p:blipFill rotWithShape="1">
          <a:blip r:embed="rId2" cstate="screen">
            <a:alphaModFix amt="25000"/>
            <a:extLst>
              <a:ext uri="{28A0092B-C50C-407E-A947-70E740481C1C}">
                <a14:useLocalDpi xmlns:a14="http://schemas.microsoft.com/office/drawing/2010/main"/>
              </a:ext>
            </a:extLst>
          </a:blip>
          <a:srcRect r="31408" b="3246"/>
          <a:stretch/>
        </p:blipFill>
        <p:spPr>
          <a:xfrm flipV="1">
            <a:off x="8568045" y="0"/>
            <a:ext cx="3623955" cy="5380372"/>
          </a:xfrm>
          <a:prstGeom prst="rect">
            <a:avLst/>
          </a:prstGeom>
        </p:spPr>
      </p:pic>
      <p:pic>
        <p:nvPicPr>
          <p:cNvPr id="18" name="Picture 17" descr="A picture containing outdoor object&#10;&#10;Description automatically generated">
            <a:extLst>
              <a:ext uri="{FF2B5EF4-FFF2-40B4-BE49-F238E27FC236}">
                <a16:creationId xmlns:a16="http://schemas.microsoft.com/office/drawing/2014/main" id="{97FDCD44-19AF-73D1-A757-201F3BBEF57A}"/>
              </a:ext>
            </a:extLst>
          </p:cNvPr>
          <p:cNvPicPr>
            <a:picLocks noChangeAspect="1"/>
          </p:cNvPicPr>
          <p:nvPr/>
        </p:nvPicPr>
        <p:blipFill rotWithShape="1">
          <a:blip r:embed="rId3" cstate="screen">
            <a:alphaModFix amt="25000"/>
            <a:extLst>
              <a:ext uri="{28A0092B-C50C-407E-A947-70E740481C1C}">
                <a14:useLocalDpi xmlns:a14="http://schemas.microsoft.com/office/drawing/2010/main"/>
              </a:ext>
            </a:extLst>
          </a:blip>
          <a:srcRect r="8235" b="3587"/>
          <a:stretch/>
        </p:blipFill>
        <p:spPr>
          <a:xfrm flipH="1">
            <a:off x="-2" y="1085587"/>
            <a:ext cx="3994111" cy="5772413"/>
          </a:xfrm>
          <a:prstGeom prst="rect">
            <a:avLst/>
          </a:prstGeom>
        </p:spPr>
      </p:pic>
      <p:sp>
        <p:nvSpPr>
          <p:cNvPr id="13" name="Rectangle 12">
            <a:extLst>
              <a:ext uri="{FF2B5EF4-FFF2-40B4-BE49-F238E27FC236}">
                <a16:creationId xmlns:a16="http://schemas.microsoft.com/office/drawing/2014/main" id="{C4D9DA94-53DC-8DE4-3310-C048A3AA6331}"/>
              </a:ext>
            </a:extLst>
          </p:cNvPr>
          <p:cNvSpPr/>
          <p:nvPr/>
        </p:nvSpPr>
        <p:spPr>
          <a:xfrm>
            <a:off x="0" y="5962388"/>
            <a:ext cx="212942" cy="895612"/>
          </a:xfrm>
          <a:prstGeom prst="rect">
            <a:avLst/>
          </a:prstGeom>
          <a:solidFill>
            <a:srgbClr val="315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Rectangle 13">
            <a:extLst>
              <a:ext uri="{FF2B5EF4-FFF2-40B4-BE49-F238E27FC236}">
                <a16:creationId xmlns:a16="http://schemas.microsoft.com/office/drawing/2014/main" id="{B5619B86-527B-9111-7A2A-5172177450E8}"/>
              </a:ext>
            </a:extLst>
          </p:cNvPr>
          <p:cNvSpPr/>
          <p:nvPr/>
        </p:nvSpPr>
        <p:spPr>
          <a:xfrm>
            <a:off x="0" y="0"/>
            <a:ext cx="212942" cy="59623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Title 4">
            <a:extLst>
              <a:ext uri="{FF2B5EF4-FFF2-40B4-BE49-F238E27FC236}">
                <a16:creationId xmlns:a16="http://schemas.microsoft.com/office/drawing/2014/main" id="{676D8B40-4F18-1860-0968-1033F94C51FC}"/>
              </a:ext>
            </a:extLst>
          </p:cNvPr>
          <p:cNvSpPr>
            <a:spLocks noGrp="1"/>
          </p:cNvSpPr>
          <p:nvPr>
            <p:ph type="title" hasCustomPrompt="1"/>
          </p:nvPr>
        </p:nvSpPr>
        <p:spPr>
          <a:xfrm>
            <a:off x="1400977" y="3028650"/>
            <a:ext cx="3593810" cy="1325563"/>
          </a:xfrm>
        </p:spPr>
        <p:txBody>
          <a:bodyPr>
            <a:normAutofit/>
          </a:bodyPr>
          <a:lstStyle>
            <a:lvl1pPr algn="ctr">
              <a:defRPr sz="6600"/>
            </a:lvl1pPr>
          </a:lstStyle>
          <a:p>
            <a:r>
              <a:rPr lang="en-US"/>
              <a:t>Contents</a:t>
            </a:r>
            <a:endParaRPr lang="en-CH"/>
          </a:p>
        </p:txBody>
      </p:sp>
      <p:sp>
        <p:nvSpPr>
          <p:cNvPr id="2" name="Text Placeholder 16">
            <a:extLst>
              <a:ext uri="{FF2B5EF4-FFF2-40B4-BE49-F238E27FC236}">
                <a16:creationId xmlns:a16="http://schemas.microsoft.com/office/drawing/2014/main" id="{F194A7C6-FF9F-C67F-A36A-33577B92D88E}"/>
              </a:ext>
            </a:extLst>
          </p:cNvPr>
          <p:cNvSpPr>
            <a:spLocks noGrp="1"/>
          </p:cNvSpPr>
          <p:nvPr>
            <p:ph type="body" sz="quarter" idx="10" hasCustomPrompt="1"/>
          </p:nvPr>
        </p:nvSpPr>
        <p:spPr>
          <a:xfrm>
            <a:off x="7590088" y="2269220"/>
            <a:ext cx="3551179" cy="524635"/>
          </a:xfrm>
        </p:spPr>
        <p:txBody>
          <a:bodyPr anchor="t">
            <a:normAutofit/>
          </a:bodyPr>
          <a:lstStyle>
            <a:lvl1pPr marL="0" indent="0">
              <a:buNone/>
              <a:defRPr sz="1800">
                <a:latin typeface="Segoe UI Light" panose="020B0502040204020203" pitchFamily="34" charset="0"/>
                <a:cs typeface="Segoe UI Light" panose="020B0502040204020203" pitchFamily="34" charset="0"/>
              </a:defRPr>
            </a:lvl1pPr>
          </a:lstStyle>
          <a:p>
            <a:pPr algn="l">
              <a:lnSpc>
                <a:spcPct val="100000"/>
              </a:lnSpc>
            </a:pPr>
            <a:r>
              <a:rPr lang="en-GB">
                <a:latin typeface="Roboto Light" panose="02000000000000000000" pitchFamily="2" charset="0"/>
                <a:ea typeface="Roboto Light" panose="02000000000000000000" pitchFamily="2" charset="0"/>
              </a:rPr>
              <a:t>[Title 1]</a:t>
            </a:r>
          </a:p>
        </p:txBody>
      </p:sp>
      <p:sp>
        <p:nvSpPr>
          <p:cNvPr id="7" name="Text Placeholder 2">
            <a:extLst>
              <a:ext uri="{FF2B5EF4-FFF2-40B4-BE49-F238E27FC236}">
                <a16:creationId xmlns:a16="http://schemas.microsoft.com/office/drawing/2014/main" id="{BD8FF2F2-6D04-0CDB-5D5D-0E8C10ABC15B}"/>
              </a:ext>
            </a:extLst>
          </p:cNvPr>
          <p:cNvSpPr>
            <a:spLocks noGrp="1"/>
          </p:cNvSpPr>
          <p:nvPr>
            <p:ph type="body" sz="quarter" idx="11" hasCustomPrompt="1"/>
          </p:nvPr>
        </p:nvSpPr>
        <p:spPr>
          <a:xfrm>
            <a:off x="6755980" y="2269220"/>
            <a:ext cx="684639" cy="524635"/>
          </a:xfrm>
        </p:spPr>
        <p:txBody>
          <a:bodyPr anchor="ctr">
            <a:normAutofit/>
          </a:bodyPr>
          <a:lstStyle>
            <a:lvl1pPr marL="0" indent="0">
              <a:buNone/>
              <a:defRPr sz="3600" b="1">
                <a:solidFill>
                  <a:schemeClr val="tx2"/>
                </a:solidFill>
                <a:latin typeface="+mj-lt"/>
                <a:ea typeface="Roboto Black" panose="02000000000000000000" pitchFamily="2" charset="0"/>
                <a:cs typeface="Segoe UI Light" panose="020B0502040204020203" pitchFamily="34" charset="0"/>
              </a:defRPr>
            </a:lvl1pPr>
          </a:lstStyle>
          <a:p>
            <a:pPr lvl="0"/>
            <a:r>
              <a:rPr lang="en-US"/>
              <a:t>01</a:t>
            </a:r>
            <a:endParaRPr lang="en-CH"/>
          </a:p>
        </p:txBody>
      </p:sp>
      <p:sp>
        <p:nvSpPr>
          <p:cNvPr id="8" name="Text Placeholder 2">
            <a:extLst>
              <a:ext uri="{FF2B5EF4-FFF2-40B4-BE49-F238E27FC236}">
                <a16:creationId xmlns:a16="http://schemas.microsoft.com/office/drawing/2014/main" id="{AE58E4E8-C9B3-018E-7710-C61E1CA4004A}"/>
              </a:ext>
            </a:extLst>
          </p:cNvPr>
          <p:cNvSpPr>
            <a:spLocks noGrp="1"/>
          </p:cNvSpPr>
          <p:nvPr>
            <p:ph type="body" sz="quarter" idx="12" hasCustomPrompt="1"/>
          </p:nvPr>
        </p:nvSpPr>
        <p:spPr>
          <a:xfrm>
            <a:off x="6755980" y="3056130"/>
            <a:ext cx="684639" cy="524635"/>
          </a:xfrm>
        </p:spPr>
        <p:txBody>
          <a:bodyPr anchor="ctr">
            <a:normAutofit/>
          </a:bodyPr>
          <a:lstStyle>
            <a:lvl1pPr marL="0" indent="0">
              <a:buNone/>
              <a:defRPr sz="3600" b="1">
                <a:solidFill>
                  <a:schemeClr val="tx2"/>
                </a:solidFill>
                <a:latin typeface="+mj-lt"/>
                <a:ea typeface="Roboto Black" panose="02000000000000000000" pitchFamily="2" charset="0"/>
                <a:cs typeface="Segoe UI Light" panose="020B0502040204020203" pitchFamily="34" charset="0"/>
              </a:defRPr>
            </a:lvl1pPr>
          </a:lstStyle>
          <a:p>
            <a:pPr lvl="0"/>
            <a:r>
              <a:rPr lang="en-US"/>
              <a:t>02</a:t>
            </a:r>
            <a:endParaRPr lang="en-CH"/>
          </a:p>
        </p:txBody>
      </p:sp>
      <p:sp>
        <p:nvSpPr>
          <p:cNvPr id="9" name="Text Placeholder 2">
            <a:extLst>
              <a:ext uri="{FF2B5EF4-FFF2-40B4-BE49-F238E27FC236}">
                <a16:creationId xmlns:a16="http://schemas.microsoft.com/office/drawing/2014/main" id="{B7C8BB55-4C9F-0E10-DB3A-6A555B6A9E83}"/>
              </a:ext>
            </a:extLst>
          </p:cNvPr>
          <p:cNvSpPr>
            <a:spLocks noGrp="1"/>
          </p:cNvSpPr>
          <p:nvPr>
            <p:ph type="body" sz="quarter" idx="13" hasCustomPrompt="1"/>
          </p:nvPr>
        </p:nvSpPr>
        <p:spPr>
          <a:xfrm>
            <a:off x="6755980" y="3858802"/>
            <a:ext cx="684639" cy="524635"/>
          </a:xfrm>
        </p:spPr>
        <p:txBody>
          <a:bodyPr anchor="ctr">
            <a:normAutofit/>
          </a:bodyPr>
          <a:lstStyle>
            <a:lvl1pPr marL="0" indent="0">
              <a:buNone/>
              <a:defRPr sz="3600" b="1">
                <a:solidFill>
                  <a:schemeClr val="tx2"/>
                </a:solidFill>
                <a:latin typeface="+mj-lt"/>
                <a:ea typeface="Roboto Black" panose="02000000000000000000" pitchFamily="2" charset="0"/>
                <a:cs typeface="Segoe UI Light" panose="020B0502040204020203" pitchFamily="34" charset="0"/>
              </a:defRPr>
            </a:lvl1pPr>
          </a:lstStyle>
          <a:p>
            <a:pPr lvl="0"/>
            <a:r>
              <a:rPr lang="en-US"/>
              <a:t>03</a:t>
            </a:r>
            <a:endParaRPr lang="en-CH"/>
          </a:p>
        </p:txBody>
      </p:sp>
      <p:sp>
        <p:nvSpPr>
          <p:cNvPr id="10" name="Text Placeholder 2">
            <a:extLst>
              <a:ext uri="{FF2B5EF4-FFF2-40B4-BE49-F238E27FC236}">
                <a16:creationId xmlns:a16="http://schemas.microsoft.com/office/drawing/2014/main" id="{27FA2F80-407C-50AC-308A-B87458AB649B}"/>
              </a:ext>
            </a:extLst>
          </p:cNvPr>
          <p:cNvSpPr>
            <a:spLocks noGrp="1"/>
          </p:cNvSpPr>
          <p:nvPr>
            <p:ph type="body" sz="quarter" idx="14" hasCustomPrompt="1"/>
          </p:nvPr>
        </p:nvSpPr>
        <p:spPr>
          <a:xfrm>
            <a:off x="6755980" y="4654033"/>
            <a:ext cx="684639" cy="524635"/>
          </a:xfrm>
        </p:spPr>
        <p:txBody>
          <a:bodyPr anchor="ctr">
            <a:normAutofit/>
          </a:bodyPr>
          <a:lstStyle>
            <a:lvl1pPr marL="0" indent="0">
              <a:buNone/>
              <a:defRPr sz="3600" b="1">
                <a:solidFill>
                  <a:schemeClr val="tx2"/>
                </a:solidFill>
                <a:latin typeface="+mj-lt"/>
                <a:ea typeface="Roboto Black" panose="02000000000000000000" pitchFamily="2" charset="0"/>
                <a:cs typeface="Segoe UI Light" panose="020B0502040204020203" pitchFamily="34" charset="0"/>
              </a:defRPr>
            </a:lvl1pPr>
          </a:lstStyle>
          <a:p>
            <a:pPr lvl="0"/>
            <a:r>
              <a:rPr lang="en-US"/>
              <a:t>04</a:t>
            </a:r>
            <a:endParaRPr lang="en-CH"/>
          </a:p>
        </p:txBody>
      </p:sp>
      <p:sp>
        <p:nvSpPr>
          <p:cNvPr id="11" name="Text Placeholder 16">
            <a:extLst>
              <a:ext uri="{FF2B5EF4-FFF2-40B4-BE49-F238E27FC236}">
                <a16:creationId xmlns:a16="http://schemas.microsoft.com/office/drawing/2014/main" id="{FAEB19B1-9EA4-218A-1881-52A1B85C067F}"/>
              </a:ext>
            </a:extLst>
          </p:cNvPr>
          <p:cNvSpPr>
            <a:spLocks noGrp="1"/>
          </p:cNvSpPr>
          <p:nvPr>
            <p:ph type="body" sz="quarter" idx="15" hasCustomPrompt="1"/>
          </p:nvPr>
        </p:nvSpPr>
        <p:spPr>
          <a:xfrm>
            <a:off x="7590087" y="3051295"/>
            <a:ext cx="3551179" cy="524635"/>
          </a:xfrm>
        </p:spPr>
        <p:txBody>
          <a:bodyPr anchor="t">
            <a:normAutofit/>
          </a:bodyPr>
          <a:lstStyle>
            <a:lvl1pPr marL="0" indent="0">
              <a:buNone/>
              <a:defRPr sz="1800">
                <a:latin typeface="Segoe UI Light" panose="020B0502040204020203" pitchFamily="34" charset="0"/>
                <a:cs typeface="Segoe UI Light" panose="020B0502040204020203" pitchFamily="34" charset="0"/>
              </a:defRPr>
            </a:lvl1pPr>
          </a:lstStyle>
          <a:p>
            <a:pPr algn="l">
              <a:lnSpc>
                <a:spcPct val="100000"/>
              </a:lnSpc>
            </a:pPr>
            <a:r>
              <a:rPr lang="en-GB">
                <a:latin typeface="Roboto Light" panose="02000000000000000000" pitchFamily="2" charset="0"/>
                <a:ea typeface="Roboto Light" panose="02000000000000000000" pitchFamily="2" charset="0"/>
              </a:rPr>
              <a:t>[Title 2]</a:t>
            </a:r>
          </a:p>
        </p:txBody>
      </p:sp>
      <p:sp>
        <p:nvSpPr>
          <p:cNvPr id="12" name="Text Placeholder 16">
            <a:extLst>
              <a:ext uri="{FF2B5EF4-FFF2-40B4-BE49-F238E27FC236}">
                <a16:creationId xmlns:a16="http://schemas.microsoft.com/office/drawing/2014/main" id="{E0A4A2BA-116D-1850-6416-27470C2112F7}"/>
              </a:ext>
            </a:extLst>
          </p:cNvPr>
          <p:cNvSpPr>
            <a:spLocks noGrp="1"/>
          </p:cNvSpPr>
          <p:nvPr>
            <p:ph type="body" sz="quarter" idx="16" hasCustomPrompt="1"/>
          </p:nvPr>
        </p:nvSpPr>
        <p:spPr>
          <a:xfrm>
            <a:off x="7590087" y="3858802"/>
            <a:ext cx="3551179" cy="524635"/>
          </a:xfrm>
        </p:spPr>
        <p:txBody>
          <a:bodyPr anchor="t">
            <a:normAutofit/>
          </a:bodyPr>
          <a:lstStyle>
            <a:lvl1pPr marL="0" indent="0">
              <a:buNone/>
              <a:defRPr sz="1800">
                <a:latin typeface="Segoe UI Light" panose="020B0502040204020203" pitchFamily="34" charset="0"/>
                <a:cs typeface="Segoe UI Light" panose="020B0502040204020203" pitchFamily="34" charset="0"/>
              </a:defRPr>
            </a:lvl1pPr>
          </a:lstStyle>
          <a:p>
            <a:pPr algn="l">
              <a:lnSpc>
                <a:spcPct val="100000"/>
              </a:lnSpc>
            </a:pPr>
            <a:r>
              <a:rPr lang="en-GB">
                <a:latin typeface="Roboto Light" panose="02000000000000000000" pitchFamily="2" charset="0"/>
                <a:ea typeface="Roboto Light" panose="02000000000000000000" pitchFamily="2" charset="0"/>
              </a:rPr>
              <a:t>[Title 3]</a:t>
            </a:r>
          </a:p>
        </p:txBody>
      </p:sp>
      <p:sp>
        <p:nvSpPr>
          <p:cNvPr id="17" name="Text Placeholder 16">
            <a:extLst>
              <a:ext uri="{FF2B5EF4-FFF2-40B4-BE49-F238E27FC236}">
                <a16:creationId xmlns:a16="http://schemas.microsoft.com/office/drawing/2014/main" id="{44842C16-BE9E-3E67-3014-182147FEDD5F}"/>
              </a:ext>
            </a:extLst>
          </p:cNvPr>
          <p:cNvSpPr>
            <a:spLocks noGrp="1"/>
          </p:cNvSpPr>
          <p:nvPr>
            <p:ph type="body" sz="quarter" idx="17" hasCustomPrompt="1"/>
          </p:nvPr>
        </p:nvSpPr>
        <p:spPr>
          <a:xfrm>
            <a:off x="7590086" y="4654032"/>
            <a:ext cx="3551179" cy="524635"/>
          </a:xfrm>
        </p:spPr>
        <p:txBody>
          <a:bodyPr anchor="t">
            <a:normAutofit/>
          </a:bodyPr>
          <a:lstStyle>
            <a:lvl1pPr marL="0" indent="0">
              <a:buNone/>
              <a:defRPr sz="1800">
                <a:latin typeface="Segoe UI Light" panose="020B0502040204020203" pitchFamily="34" charset="0"/>
                <a:cs typeface="Segoe UI Light" panose="020B0502040204020203" pitchFamily="34" charset="0"/>
              </a:defRPr>
            </a:lvl1pPr>
          </a:lstStyle>
          <a:p>
            <a:pPr algn="l">
              <a:lnSpc>
                <a:spcPct val="100000"/>
              </a:lnSpc>
            </a:pPr>
            <a:r>
              <a:rPr lang="en-GB">
                <a:latin typeface="Roboto Light" panose="02000000000000000000" pitchFamily="2" charset="0"/>
                <a:ea typeface="Roboto Light" panose="02000000000000000000" pitchFamily="2" charset="0"/>
              </a:rPr>
              <a:t>[Title 4]</a:t>
            </a:r>
          </a:p>
        </p:txBody>
      </p:sp>
    </p:spTree>
    <p:extLst>
      <p:ext uri="{BB962C8B-B14F-4D97-AF65-F5344CB8AC3E}">
        <p14:creationId xmlns:p14="http://schemas.microsoft.com/office/powerpoint/2010/main" val="31474870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E14E4ED-A58F-8EF4-D8EB-8138632F963E}"/>
              </a:ext>
            </a:extLst>
          </p:cNvPr>
          <p:cNvPicPr>
            <a:picLocks noChangeAspect="1"/>
          </p:cNvPicPr>
          <p:nvPr/>
        </p:nvPicPr>
        <p:blipFill>
          <a:blip r:embed="rId2" cstate="screen">
            <a:alphaModFix amt="5000"/>
            <a:extLst>
              <a:ext uri="{28A0092B-C50C-407E-A947-70E740481C1C}">
                <a14:useLocalDpi xmlns:a14="http://schemas.microsoft.com/office/drawing/2010/main"/>
              </a:ext>
            </a:extLst>
          </a:blip>
          <a:stretch>
            <a:fillRect/>
          </a:stretch>
        </p:blipFill>
        <p:spPr>
          <a:xfrm>
            <a:off x="1" y="0"/>
            <a:ext cx="12192000" cy="6969343"/>
          </a:xfrm>
          <a:prstGeom prst="rect">
            <a:avLst/>
          </a:prstGeom>
        </p:spPr>
      </p:pic>
      <p:sp>
        <p:nvSpPr>
          <p:cNvPr id="18" name="Rectangle 17">
            <a:extLst>
              <a:ext uri="{FF2B5EF4-FFF2-40B4-BE49-F238E27FC236}">
                <a16:creationId xmlns:a16="http://schemas.microsoft.com/office/drawing/2014/main" id="{E0382F6B-2B66-CD1F-21AF-DF8D46C6CAFA}"/>
              </a:ext>
            </a:extLst>
          </p:cNvPr>
          <p:cNvSpPr/>
          <p:nvPr/>
        </p:nvSpPr>
        <p:spPr>
          <a:xfrm>
            <a:off x="0" y="-111343"/>
            <a:ext cx="12192000" cy="6969343"/>
          </a:xfrm>
          <a:prstGeom prst="rect">
            <a:avLst/>
          </a:prstGeom>
          <a:solidFill>
            <a:srgbClr val="31597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itle 1">
            <a:extLst>
              <a:ext uri="{FF2B5EF4-FFF2-40B4-BE49-F238E27FC236}">
                <a16:creationId xmlns:a16="http://schemas.microsoft.com/office/drawing/2014/main" id="{A0D9DBDD-A22E-B71D-A36B-74FC784736D2}"/>
              </a:ext>
            </a:extLst>
          </p:cNvPr>
          <p:cNvSpPr>
            <a:spLocks noGrp="1"/>
          </p:cNvSpPr>
          <p:nvPr>
            <p:ph type="title" hasCustomPrompt="1"/>
          </p:nvPr>
        </p:nvSpPr>
        <p:spPr>
          <a:xfrm>
            <a:off x="1668340" y="3143669"/>
            <a:ext cx="8855319" cy="1325563"/>
          </a:xfrm>
        </p:spPr>
        <p:txBody>
          <a:bodyPr>
            <a:normAutofit/>
          </a:bodyPr>
          <a:lstStyle>
            <a:lvl1pPr algn="ctr">
              <a:defRPr sz="4800">
                <a:solidFill>
                  <a:schemeClr val="tx1"/>
                </a:solidFill>
              </a:defRPr>
            </a:lvl1pPr>
          </a:lstStyle>
          <a:p>
            <a:r>
              <a:rPr lang="en-GB"/>
              <a:t>[Place the title of the section here]</a:t>
            </a:r>
            <a:endParaRPr lang="en-CH"/>
          </a:p>
        </p:txBody>
      </p:sp>
      <p:sp>
        <p:nvSpPr>
          <p:cNvPr id="4" name="Text Placeholder 2">
            <a:extLst>
              <a:ext uri="{FF2B5EF4-FFF2-40B4-BE49-F238E27FC236}">
                <a16:creationId xmlns:a16="http://schemas.microsoft.com/office/drawing/2014/main" id="{9728CA43-31A8-B436-B0C1-38606AE6E304}"/>
              </a:ext>
            </a:extLst>
          </p:cNvPr>
          <p:cNvSpPr>
            <a:spLocks noGrp="1"/>
          </p:cNvSpPr>
          <p:nvPr>
            <p:ph type="body" sz="quarter" idx="11" hasCustomPrompt="1"/>
          </p:nvPr>
        </p:nvSpPr>
        <p:spPr>
          <a:xfrm>
            <a:off x="5608529" y="2494527"/>
            <a:ext cx="974943" cy="557702"/>
          </a:xfrm>
        </p:spPr>
        <p:txBody>
          <a:bodyPr>
            <a:noAutofit/>
          </a:bodyPr>
          <a:lstStyle>
            <a:lvl1pPr marL="0" indent="0" algn="ctr">
              <a:buNone/>
              <a:defRPr sz="4000" b="1">
                <a:solidFill>
                  <a:schemeClr val="tx2"/>
                </a:solidFill>
                <a:latin typeface="+mj-lt"/>
                <a:ea typeface="Roboto Black" panose="02000000000000000000" pitchFamily="2" charset="0"/>
                <a:cs typeface="Segoe UI Light" panose="020B0502040204020203" pitchFamily="34" charset="0"/>
              </a:defRPr>
            </a:lvl1pPr>
          </a:lstStyle>
          <a:p>
            <a:pPr lvl="0"/>
            <a:r>
              <a:rPr lang="en-US"/>
              <a:t>01</a:t>
            </a:r>
            <a:endParaRPr lang="en-CH"/>
          </a:p>
        </p:txBody>
      </p:sp>
    </p:spTree>
    <p:extLst>
      <p:ext uri="{BB962C8B-B14F-4D97-AF65-F5344CB8AC3E}">
        <p14:creationId xmlns:p14="http://schemas.microsoft.com/office/powerpoint/2010/main" val="427604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pic>
        <p:nvPicPr>
          <p:cNvPr id="11" name="Picture 10" descr="Shape&#10;&#10;Description automatically generated with medium confidence">
            <a:extLst>
              <a:ext uri="{FF2B5EF4-FFF2-40B4-BE49-F238E27FC236}">
                <a16:creationId xmlns:a16="http://schemas.microsoft.com/office/drawing/2014/main" id="{9D4209C1-17DB-CD26-7D3C-2BB6DF6A2667}"/>
              </a:ext>
            </a:extLst>
          </p:cNvPr>
          <p:cNvPicPr>
            <a:picLocks noChangeAspect="1"/>
          </p:cNvPicPr>
          <p:nvPr/>
        </p:nvPicPr>
        <p:blipFill>
          <a:blip r:embed="rId2" cstate="screen">
            <a:alphaModFix amt="4000"/>
            <a:extLst>
              <a:ext uri="{28A0092B-C50C-407E-A947-70E740481C1C}">
                <a14:useLocalDpi xmlns:a14="http://schemas.microsoft.com/office/drawing/2010/main"/>
              </a:ext>
            </a:extLst>
          </a:blip>
          <a:stretch>
            <a:fillRect/>
          </a:stretch>
        </p:blipFill>
        <p:spPr>
          <a:xfrm>
            <a:off x="-80345" y="-101600"/>
            <a:ext cx="12424746" cy="7102388"/>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24BC9A9D-69CD-6739-0E07-678709A28695}"/>
              </a:ext>
            </a:extLst>
          </p:cNvPr>
          <p:cNvPicPr>
            <a:picLocks noChangeAspect="1"/>
          </p:cNvPicPr>
          <p:nvPr/>
        </p:nvPicPr>
        <p:blipFill>
          <a:blip r:embed="rId3" cstate="screen">
            <a:duotone>
              <a:schemeClr val="accent1">
                <a:shade val="45000"/>
                <a:satMod val="135000"/>
              </a:schemeClr>
              <a:prstClr val="white"/>
            </a:duotone>
            <a:alphaModFix amt="22000"/>
            <a:extLst>
              <a:ext uri="{28A0092B-C50C-407E-A947-70E740481C1C}">
                <a14:useLocalDpi xmlns:a14="http://schemas.microsoft.com/office/drawing/2010/main"/>
              </a:ext>
            </a:extLst>
          </a:blip>
          <a:stretch>
            <a:fillRect/>
          </a:stretch>
        </p:blipFill>
        <p:spPr>
          <a:xfrm>
            <a:off x="390809" y="215718"/>
            <a:ext cx="6426200" cy="3673426"/>
          </a:xfrm>
          <a:prstGeom prst="rect">
            <a:avLst/>
          </a:prstGeom>
        </p:spPr>
      </p:pic>
      <p:sp>
        <p:nvSpPr>
          <p:cNvPr id="13" name="Rectangle 12">
            <a:extLst>
              <a:ext uri="{FF2B5EF4-FFF2-40B4-BE49-F238E27FC236}">
                <a16:creationId xmlns:a16="http://schemas.microsoft.com/office/drawing/2014/main" id="{C4D9DA94-53DC-8DE4-3310-C048A3AA6331}"/>
              </a:ext>
            </a:extLst>
          </p:cNvPr>
          <p:cNvSpPr/>
          <p:nvPr/>
        </p:nvSpPr>
        <p:spPr>
          <a:xfrm>
            <a:off x="0" y="5962388"/>
            <a:ext cx="212942" cy="895612"/>
          </a:xfrm>
          <a:prstGeom prst="rect">
            <a:avLst/>
          </a:prstGeom>
          <a:solidFill>
            <a:srgbClr val="315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Rectangle 13">
            <a:extLst>
              <a:ext uri="{FF2B5EF4-FFF2-40B4-BE49-F238E27FC236}">
                <a16:creationId xmlns:a16="http://schemas.microsoft.com/office/drawing/2014/main" id="{B5619B86-527B-9111-7A2A-5172177450E8}"/>
              </a:ext>
            </a:extLst>
          </p:cNvPr>
          <p:cNvSpPr/>
          <p:nvPr/>
        </p:nvSpPr>
        <p:spPr>
          <a:xfrm>
            <a:off x="0" y="0"/>
            <a:ext cx="212942" cy="59623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Title 4">
            <a:extLst>
              <a:ext uri="{FF2B5EF4-FFF2-40B4-BE49-F238E27FC236}">
                <a16:creationId xmlns:a16="http://schemas.microsoft.com/office/drawing/2014/main" id="{676D8B40-4F18-1860-0968-1033F94C51FC}"/>
              </a:ext>
            </a:extLst>
          </p:cNvPr>
          <p:cNvSpPr>
            <a:spLocks noGrp="1"/>
          </p:cNvSpPr>
          <p:nvPr>
            <p:ph type="title" hasCustomPrompt="1"/>
          </p:nvPr>
        </p:nvSpPr>
        <p:spPr>
          <a:xfrm>
            <a:off x="1400977" y="3028650"/>
            <a:ext cx="3593810" cy="1325563"/>
          </a:xfrm>
        </p:spPr>
        <p:txBody>
          <a:bodyPr>
            <a:normAutofit/>
          </a:bodyPr>
          <a:lstStyle>
            <a:lvl1pPr algn="ctr">
              <a:defRPr sz="6600"/>
            </a:lvl1pPr>
          </a:lstStyle>
          <a:p>
            <a:r>
              <a:rPr lang="en-US"/>
              <a:t>Contents</a:t>
            </a:r>
            <a:endParaRPr lang="en-CH"/>
          </a:p>
        </p:txBody>
      </p:sp>
      <p:sp>
        <p:nvSpPr>
          <p:cNvPr id="3" name="Text Placeholder 16">
            <a:extLst>
              <a:ext uri="{FF2B5EF4-FFF2-40B4-BE49-F238E27FC236}">
                <a16:creationId xmlns:a16="http://schemas.microsoft.com/office/drawing/2014/main" id="{1EBD7847-2864-E826-9285-60404A43E612}"/>
              </a:ext>
            </a:extLst>
          </p:cNvPr>
          <p:cNvSpPr>
            <a:spLocks noGrp="1"/>
          </p:cNvSpPr>
          <p:nvPr>
            <p:ph type="body" sz="quarter" idx="10" hasCustomPrompt="1"/>
          </p:nvPr>
        </p:nvSpPr>
        <p:spPr>
          <a:xfrm>
            <a:off x="7590088" y="2269220"/>
            <a:ext cx="3551179" cy="524635"/>
          </a:xfrm>
        </p:spPr>
        <p:txBody>
          <a:bodyPr anchor="t">
            <a:normAutofit/>
          </a:bodyPr>
          <a:lstStyle>
            <a:lvl1pPr marL="0" indent="0">
              <a:buNone/>
              <a:defRPr sz="1800">
                <a:latin typeface="Segoe UI Light" panose="020B0502040204020203" pitchFamily="34" charset="0"/>
                <a:cs typeface="Segoe UI Light" panose="020B0502040204020203" pitchFamily="34" charset="0"/>
              </a:defRPr>
            </a:lvl1pPr>
          </a:lstStyle>
          <a:p>
            <a:pPr algn="l">
              <a:lnSpc>
                <a:spcPct val="100000"/>
              </a:lnSpc>
            </a:pPr>
            <a:r>
              <a:rPr lang="en-GB">
                <a:latin typeface="Roboto Light" panose="02000000000000000000" pitchFamily="2" charset="0"/>
                <a:ea typeface="Roboto Light" panose="02000000000000000000" pitchFamily="2" charset="0"/>
              </a:rPr>
              <a:t>[Title 1]</a:t>
            </a:r>
          </a:p>
        </p:txBody>
      </p:sp>
      <p:sp>
        <p:nvSpPr>
          <p:cNvPr id="4" name="Text Placeholder 2">
            <a:extLst>
              <a:ext uri="{FF2B5EF4-FFF2-40B4-BE49-F238E27FC236}">
                <a16:creationId xmlns:a16="http://schemas.microsoft.com/office/drawing/2014/main" id="{808D9C77-0509-2AE0-FDD0-B34B4D1480CF}"/>
              </a:ext>
            </a:extLst>
          </p:cNvPr>
          <p:cNvSpPr>
            <a:spLocks noGrp="1"/>
          </p:cNvSpPr>
          <p:nvPr>
            <p:ph type="body" sz="quarter" idx="11" hasCustomPrompt="1"/>
          </p:nvPr>
        </p:nvSpPr>
        <p:spPr>
          <a:xfrm>
            <a:off x="6755980" y="2269220"/>
            <a:ext cx="684639" cy="524635"/>
          </a:xfrm>
        </p:spPr>
        <p:txBody>
          <a:bodyPr anchor="ctr">
            <a:normAutofit/>
          </a:bodyPr>
          <a:lstStyle>
            <a:lvl1pPr marL="0" indent="0">
              <a:buNone/>
              <a:defRPr sz="3600" b="1">
                <a:solidFill>
                  <a:schemeClr val="tx2"/>
                </a:solidFill>
                <a:latin typeface="+mj-lt"/>
                <a:ea typeface="Roboto Black" panose="02000000000000000000" pitchFamily="2" charset="0"/>
                <a:cs typeface="Segoe UI Light" panose="020B0502040204020203" pitchFamily="34" charset="0"/>
              </a:defRPr>
            </a:lvl1pPr>
          </a:lstStyle>
          <a:p>
            <a:pPr lvl="0"/>
            <a:r>
              <a:rPr lang="en-US"/>
              <a:t>01</a:t>
            </a:r>
            <a:endParaRPr lang="en-CH"/>
          </a:p>
        </p:txBody>
      </p:sp>
      <p:sp>
        <p:nvSpPr>
          <p:cNvPr id="5" name="Text Placeholder 2">
            <a:extLst>
              <a:ext uri="{FF2B5EF4-FFF2-40B4-BE49-F238E27FC236}">
                <a16:creationId xmlns:a16="http://schemas.microsoft.com/office/drawing/2014/main" id="{C0C8A687-B2F5-0E79-AC49-0082CBF6AC45}"/>
              </a:ext>
            </a:extLst>
          </p:cNvPr>
          <p:cNvSpPr>
            <a:spLocks noGrp="1"/>
          </p:cNvSpPr>
          <p:nvPr>
            <p:ph type="body" sz="quarter" idx="12" hasCustomPrompt="1"/>
          </p:nvPr>
        </p:nvSpPr>
        <p:spPr>
          <a:xfrm>
            <a:off x="6755980" y="3056130"/>
            <a:ext cx="684639" cy="524635"/>
          </a:xfrm>
        </p:spPr>
        <p:txBody>
          <a:bodyPr anchor="ctr">
            <a:normAutofit/>
          </a:bodyPr>
          <a:lstStyle>
            <a:lvl1pPr marL="0" indent="0">
              <a:buNone/>
              <a:defRPr sz="3600" b="1">
                <a:solidFill>
                  <a:schemeClr val="tx2"/>
                </a:solidFill>
                <a:latin typeface="+mj-lt"/>
                <a:ea typeface="Roboto Black" panose="02000000000000000000" pitchFamily="2" charset="0"/>
                <a:cs typeface="Segoe UI Light" panose="020B0502040204020203" pitchFamily="34" charset="0"/>
              </a:defRPr>
            </a:lvl1pPr>
          </a:lstStyle>
          <a:p>
            <a:pPr lvl="0"/>
            <a:r>
              <a:rPr lang="en-US"/>
              <a:t>02</a:t>
            </a:r>
            <a:endParaRPr lang="en-CH"/>
          </a:p>
        </p:txBody>
      </p:sp>
      <p:sp>
        <p:nvSpPr>
          <p:cNvPr id="6" name="Text Placeholder 2">
            <a:extLst>
              <a:ext uri="{FF2B5EF4-FFF2-40B4-BE49-F238E27FC236}">
                <a16:creationId xmlns:a16="http://schemas.microsoft.com/office/drawing/2014/main" id="{B40C0AEF-0408-1D12-0652-B22DD6492FA4}"/>
              </a:ext>
            </a:extLst>
          </p:cNvPr>
          <p:cNvSpPr>
            <a:spLocks noGrp="1"/>
          </p:cNvSpPr>
          <p:nvPr>
            <p:ph type="body" sz="quarter" idx="13" hasCustomPrompt="1"/>
          </p:nvPr>
        </p:nvSpPr>
        <p:spPr>
          <a:xfrm>
            <a:off x="6755980" y="3858802"/>
            <a:ext cx="684639" cy="524635"/>
          </a:xfrm>
        </p:spPr>
        <p:txBody>
          <a:bodyPr anchor="ctr">
            <a:normAutofit/>
          </a:bodyPr>
          <a:lstStyle>
            <a:lvl1pPr marL="0" indent="0">
              <a:buNone/>
              <a:defRPr sz="3600" b="1">
                <a:solidFill>
                  <a:schemeClr val="tx2"/>
                </a:solidFill>
                <a:latin typeface="+mj-lt"/>
                <a:ea typeface="Roboto Black" panose="02000000000000000000" pitchFamily="2" charset="0"/>
                <a:cs typeface="Segoe UI Light" panose="020B0502040204020203" pitchFamily="34" charset="0"/>
              </a:defRPr>
            </a:lvl1pPr>
          </a:lstStyle>
          <a:p>
            <a:pPr lvl="0"/>
            <a:r>
              <a:rPr lang="en-US"/>
              <a:t>03</a:t>
            </a:r>
            <a:endParaRPr lang="en-CH"/>
          </a:p>
        </p:txBody>
      </p:sp>
      <p:sp>
        <p:nvSpPr>
          <p:cNvPr id="19" name="Text Placeholder 2">
            <a:extLst>
              <a:ext uri="{FF2B5EF4-FFF2-40B4-BE49-F238E27FC236}">
                <a16:creationId xmlns:a16="http://schemas.microsoft.com/office/drawing/2014/main" id="{AE62CEB1-1CB6-F1B6-200A-4F04B42AD736}"/>
              </a:ext>
            </a:extLst>
          </p:cNvPr>
          <p:cNvSpPr>
            <a:spLocks noGrp="1"/>
          </p:cNvSpPr>
          <p:nvPr>
            <p:ph type="body" sz="quarter" idx="14" hasCustomPrompt="1"/>
          </p:nvPr>
        </p:nvSpPr>
        <p:spPr>
          <a:xfrm>
            <a:off x="6755980" y="4654033"/>
            <a:ext cx="684639" cy="524635"/>
          </a:xfrm>
        </p:spPr>
        <p:txBody>
          <a:bodyPr anchor="ctr">
            <a:normAutofit/>
          </a:bodyPr>
          <a:lstStyle>
            <a:lvl1pPr marL="0" indent="0">
              <a:buNone/>
              <a:defRPr sz="3600" b="1">
                <a:solidFill>
                  <a:schemeClr val="tx2"/>
                </a:solidFill>
                <a:latin typeface="+mj-lt"/>
                <a:ea typeface="Roboto Black" panose="02000000000000000000" pitchFamily="2" charset="0"/>
                <a:cs typeface="Segoe UI Light" panose="020B0502040204020203" pitchFamily="34" charset="0"/>
              </a:defRPr>
            </a:lvl1pPr>
          </a:lstStyle>
          <a:p>
            <a:pPr lvl="0"/>
            <a:r>
              <a:rPr lang="en-US"/>
              <a:t>04</a:t>
            </a:r>
            <a:endParaRPr lang="en-CH"/>
          </a:p>
        </p:txBody>
      </p:sp>
      <p:sp>
        <p:nvSpPr>
          <p:cNvPr id="20" name="Text Placeholder 16">
            <a:extLst>
              <a:ext uri="{FF2B5EF4-FFF2-40B4-BE49-F238E27FC236}">
                <a16:creationId xmlns:a16="http://schemas.microsoft.com/office/drawing/2014/main" id="{47140C38-D851-A8B9-857D-913DC7BFC1D6}"/>
              </a:ext>
            </a:extLst>
          </p:cNvPr>
          <p:cNvSpPr>
            <a:spLocks noGrp="1"/>
          </p:cNvSpPr>
          <p:nvPr>
            <p:ph type="body" sz="quarter" idx="15" hasCustomPrompt="1"/>
          </p:nvPr>
        </p:nvSpPr>
        <p:spPr>
          <a:xfrm>
            <a:off x="7590087" y="3051295"/>
            <a:ext cx="3551179" cy="524635"/>
          </a:xfrm>
        </p:spPr>
        <p:txBody>
          <a:bodyPr anchor="t">
            <a:normAutofit/>
          </a:bodyPr>
          <a:lstStyle>
            <a:lvl1pPr marL="0" indent="0">
              <a:buNone/>
              <a:defRPr sz="1800">
                <a:latin typeface="Segoe UI Light" panose="020B0502040204020203" pitchFamily="34" charset="0"/>
                <a:cs typeface="Segoe UI Light" panose="020B0502040204020203" pitchFamily="34" charset="0"/>
              </a:defRPr>
            </a:lvl1pPr>
          </a:lstStyle>
          <a:p>
            <a:pPr algn="l">
              <a:lnSpc>
                <a:spcPct val="100000"/>
              </a:lnSpc>
            </a:pPr>
            <a:r>
              <a:rPr lang="en-GB">
                <a:latin typeface="Roboto Light" panose="02000000000000000000" pitchFamily="2" charset="0"/>
                <a:ea typeface="Roboto Light" panose="02000000000000000000" pitchFamily="2" charset="0"/>
              </a:rPr>
              <a:t>[Title 2]</a:t>
            </a:r>
          </a:p>
        </p:txBody>
      </p:sp>
      <p:sp>
        <p:nvSpPr>
          <p:cNvPr id="21" name="Text Placeholder 16">
            <a:extLst>
              <a:ext uri="{FF2B5EF4-FFF2-40B4-BE49-F238E27FC236}">
                <a16:creationId xmlns:a16="http://schemas.microsoft.com/office/drawing/2014/main" id="{707502AE-BA6C-96AA-BD23-83004E184C62}"/>
              </a:ext>
            </a:extLst>
          </p:cNvPr>
          <p:cNvSpPr>
            <a:spLocks noGrp="1"/>
          </p:cNvSpPr>
          <p:nvPr>
            <p:ph type="body" sz="quarter" idx="16" hasCustomPrompt="1"/>
          </p:nvPr>
        </p:nvSpPr>
        <p:spPr>
          <a:xfrm>
            <a:off x="7590087" y="3858802"/>
            <a:ext cx="3551179" cy="524635"/>
          </a:xfrm>
        </p:spPr>
        <p:txBody>
          <a:bodyPr anchor="t">
            <a:normAutofit/>
          </a:bodyPr>
          <a:lstStyle>
            <a:lvl1pPr marL="0" indent="0">
              <a:buNone/>
              <a:defRPr sz="1800">
                <a:latin typeface="Segoe UI Light" panose="020B0502040204020203" pitchFamily="34" charset="0"/>
                <a:cs typeface="Segoe UI Light" panose="020B0502040204020203" pitchFamily="34" charset="0"/>
              </a:defRPr>
            </a:lvl1pPr>
          </a:lstStyle>
          <a:p>
            <a:pPr algn="l">
              <a:lnSpc>
                <a:spcPct val="100000"/>
              </a:lnSpc>
            </a:pPr>
            <a:r>
              <a:rPr lang="en-GB">
                <a:latin typeface="Roboto Light" panose="02000000000000000000" pitchFamily="2" charset="0"/>
                <a:ea typeface="Roboto Light" panose="02000000000000000000" pitchFamily="2" charset="0"/>
              </a:rPr>
              <a:t>[Title 3]</a:t>
            </a:r>
          </a:p>
        </p:txBody>
      </p:sp>
      <p:sp>
        <p:nvSpPr>
          <p:cNvPr id="22" name="Text Placeholder 16">
            <a:extLst>
              <a:ext uri="{FF2B5EF4-FFF2-40B4-BE49-F238E27FC236}">
                <a16:creationId xmlns:a16="http://schemas.microsoft.com/office/drawing/2014/main" id="{17346E23-B1A0-32EE-FAC2-4EEA1880D103}"/>
              </a:ext>
            </a:extLst>
          </p:cNvPr>
          <p:cNvSpPr>
            <a:spLocks noGrp="1"/>
          </p:cNvSpPr>
          <p:nvPr>
            <p:ph type="body" sz="quarter" idx="17" hasCustomPrompt="1"/>
          </p:nvPr>
        </p:nvSpPr>
        <p:spPr>
          <a:xfrm>
            <a:off x="7590086" y="4654032"/>
            <a:ext cx="3551179" cy="524635"/>
          </a:xfrm>
        </p:spPr>
        <p:txBody>
          <a:bodyPr anchor="t">
            <a:normAutofit/>
          </a:bodyPr>
          <a:lstStyle>
            <a:lvl1pPr marL="0" indent="0">
              <a:buNone/>
              <a:defRPr sz="1800">
                <a:latin typeface="Segoe UI Light" panose="020B0502040204020203" pitchFamily="34" charset="0"/>
                <a:cs typeface="Segoe UI Light" panose="020B0502040204020203" pitchFamily="34" charset="0"/>
              </a:defRPr>
            </a:lvl1pPr>
          </a:lstStyle>
          <a:p>
            <a:pPr algn="l">
              <a:lnSpc>
                <a:spcPct val="100000"/>
              </a:lnSpc>
            </a:pPr>
            <a:r>
              <a:rPr lang="en-GB">
                <a:latin typeface="Roboto Light" panose="02000000000000000000" pitchFamily="2" charset="0"/>
                <a:ea typeface="Roboto Light" panose="02000000000000000000" pitchFamily="2" charset="0"/>
              </a:rPr>
              <a:t>[Title 4]</a:t>
            </a:r>
          </a:p>
        </p:txBody>
      </p:sp>
    </p:spTree>
    <p:extLst>
      <p:ext uri="{BB962C8B-B14F-4D97-AF65-F5344CB8AC3E}">
        <p14:creationId xmlns:p14="http://schemas.microsoft.com/office/powerpoint/2010/main" val="19134988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alt">
    <p:spTree>
      <p:nvGrpSpPr>
        <p:cNvPr id="1" name=""/>
        <p:cNvGrpSpPr/>
        <p:nvPr/>
      </p:nvGrpSpPr>
      <p:grpSpPr>
        <a:xfrm>
          <a:off x="0" y="0"/>
          <a:ext cx="0" cy="0"/>
          <a:chOff x="0" y="0"/>
          <a:chExt cx="0" cy="0"/>
        </a:xfrm>
      </p:grpSpPr>
      <p:pic>
        <p:nvPicPr>
          <p:cNvPr id="6" name="Picture 5" descr="A picture containing outdoor object&#10;&#10;Description automatically generated">
            <a:extLst>
              <a:ext uri="{FF2B5EF4-FFF2-40B4-BE49-F238E27FC236}">
                <a16:creationId xmlns:a16="http://schemas.microsoft.com/office/drawing/2014/main" id="{560E28B8-47F3-B2BB-5CAA-63C8CC95DE5B}"/>
              </a:ext>
            </a:extLst>
          </p:cNvPr>
          <p:cNvPicPr>
            <a:picLocks noChangeAspect="1"/>
          </p:cNvPicPr>
          <p:nvPr/>
        </p:nvPicPr>
        <p:blipFill rotWithShape="1">
          <a:blip r:embed="rId2">
            <a:alphaModFix amt="25000"/>
            <a:extLst>
              <a:ext uri="{28A0092B-C50C-407E-A947-70E740481C1C}">
                <a14:useLocalDpi xmlns:a14="http://schemas.microsoft.com/office/drawing/2010/main" val="0"/>
              </a:ext>
            </a:extLst>
          </a:blip>
          <a:srcRect l="22659" r="44317" b="10933"/>
          <a:stretch/>
        </p:blipFill>
        <p:spPr>
          <a:xfrm>
            <a:off x="7809692" y="101639"/>
            <a:ext cx="4382307" cy="6756361"/>
          </a:xfrm>
          <a:prstGeom prst="rect">
            <a:avLst/>
          </a:prstGeom>
        </p:spPr>
      </p:pic>
      <p:pic>
        <p:nvPicPr>
          <p:cNvPr id="7" name="Picture 6" descr="A picture containing outdoor object&#10;&#10;Description automatically generated">
            <a:extLst>
              <a:ext uri="{FF2B5EF4-FFF2-40B4-BE49-F238E27FC236}">
                <a16:creationId xmlns:a16="http://schemas.microsoft.com/office/drawing/2014/main" id="{F3029810-4FB7-B0DA-29B2-6C07EFA63E42}"/>
              </a:ext>
            </a:extLst>
          </p:cNvPr>
          <p:cNvPicPr>
            <a:picLocks noChangeAspect="1"/>
          </p:cNvPicPr>
          <p:nvPr/>
        </p:nvPicPr>
        <p:blipFill rotWithShape="1">
          <a:blip r:embed="rId2">
            <a:alphaModFix amt="25000"/>
            <a:extLst>
              <a:ext uri="{28A0092B-C50C-407E-A947-70E740481C1C}">
                <a14:useLocalDpi xmlns:a14="http://schemas.microsoft.com/office/drawing/2010/main" val="0"/>
              </a:ext>
            </a:extLst>
          </a:blip>
          <a:srcRect l="22661" r="41317" b="11645"/>
          <a:stretch/>
        </p:blipFill>
        <p:spPr>
          <a:xfrm flipH="1" flipV="1">
            <a:off x="-2" y="-2"/>
            <a:ext cx="4780387" cy="6702321"/>
          </a:xfrm>
          <a:prstGeom prst="rect">
            <a:avLst/>
          </a:prstGeom>
        </p:spPr>
      </p:pic>
      <p:sp>
        <p:nvSpPr>
          <p:cNvPr id="18" name="Rectangle 17">
            <a:extLst>
              <a:ext uri="{FF2B5EF4-FFF2-40B4-BE49-F238E27FC236}">
                <a16:creationId xmlns:a16="http://schemas.microsoft.com/office/drawing/2014/main" id="{E0382F6B-2B66-CD1F-21AF-DF8D46C6CAFA}"/>
              </a:ext>
            </a:extLst>
          </p:cNvPr>
          <p:cNvSpPr/>
          <p:nvPr/>
        </p:nvSpPr>
        <p:spPr>
          <a:xfrm>
            <a:off x="0" y="0"/>
            <a:ext cx="12192000" cy="6858000"/>
          </a:xfrm>
          <a:prstGeom prst="rect">
            <a:avLst/>
          </a:prstGeom>
          <a:solidFill>
            <a:srgbClr val="31597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itle 1">
            <a:extLst>
              <a:ext uri="{FF2B5EF4-FFF2-40B4-BE49-F238E27FC236}">
                <a16:creationId xmlns:a16="http://schemas.microsoft.com/office/drawing/2014/main" id="{77C46EF3-8B46-AEA2-CEAE-38624E9ADAAD}"/>
              </a:ext>
            </a:extLst>
          </p:cNvPr>
          <p:cNvSpPr>
            <a:spLocks noGrp="1"/>
          </p:cNvSpPr>
          <p:nvPr>
            <p:ph type="title" hasCustomPrompt="1"/>
          </p:nvPr>
        </p:nvSpPr>
        <p:spPr>
          <a:xfrm>
            <a:off x="1668340" y="3143669"/>
            <a:ext cx="8855319" cy="1325563"/>
          </a:xfrm>
        </p:spPr>
        <p:txBody>
          <a:bodyPr>
            <a:normAutofit/>
          </a:bodyPr>
          <a:lstStyle>
            <a:lvl1pPr algn="ctr">
              <a:defRPr sz="4800">
                <a:solidFill>
                  <a:schemeClr val="tx1"/>
                </a:solidFill>
              </a:defRPr>
            </a:lvl1pPr>
          </a:lstStyle>
          <a:p>
            <a:r>
              <a:rPr lang="en-GB"/>
              <a:t>[Place the title of the section here]</a:t>
            </a:r>
            <a:endParaRPr lang="en-CH"/>
          </a:p>
        </p:txBody>
      </p:sp>
      <p:sp>
        <p:nvSpPr>
          <p:cNvPr id="4" name="Text Placeholder 2">
            <a:extLst>
              <a:ext uri="{FF2B5EF4-FFF2-40B4-BE49-F238E27FC236}">
                <a16:creationId xmlns:a16="http://schemas.microsoft.com/office/drawing/2014/main" id="{A4404558-D26F-A048-5C29-1E99BA1D312E}"/>
              </a:ext>
            </a:extLst>
          </p:cNvPr>
          <p:cNvSpPr>
            <a:spLocks noGrp="1"/>
          </p:cNvSpPr>
          <p:nvPr>
            <p:ph type="body" sz="quarter" idx="11" hasCustomPrompt="1"/>
          </p:nvPr>
        </p:nvSpPr>
        <p:spPr>
          <a:xfrm>
            <a:off x="5608529" y="2494527"/>
            <a:ext cx="974943" cy="557702"/>
          </a:xfrm>
        </p:spPr>
        <p:txBody>
          <a:bodyPr>
            <a:noAutofit/>
          </a:bodyPr>
          <a:lstStyle>
            <a:lvl1pPr marL="0" indent="0" algn="ctr">
              <a:buNone/>
              <a:defRPr sz="4000" b="1">
                <a:solidFill>
                  <a:schemeClr val="tx2"/>
                </a:solidFill>
                <a:latin typeface="+mj-lt"/>
                <a:ea typeface="Roboto Black" panose="02000000000000000000" pitchFamily="2" charset="0"/>
                <a:cs typeface="Segoe UI Light" panose="020B0502040204020203" pitchFamily="34" charset="0"/>
              </a:defRPr>
            </a:lvl1pPr>
          </a:lstStyle>
          <a:p>
            <a:pPr lvl="0"/>
            <a:r>
              <a:rPr lang="en-US"/>
              <a:t>01</a:t>
            </a:r>
            <a:endParaRPr lang="en-CH"/>
          </a:p>
        </p:txBody>
      </p:sp>
    </p:spTree>
    <p:extLst>
      <p:ext uri="{BB962C8B-B14F-4D97-AF65-F5344CB8AC3E}">
        <p14:creationId xmlns:p14="http://schemas.microsoft.com/office/powerpoint/2010/main" val="23504360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age alt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DD2E7D-3C98-B627-DADA-2F9D396CB6FF}"/>
              </a:ext>
            </a:extLst>
          </p:cNvPr>
          <p:cNvSpPr/>
          <p:nvPr/>
        </p:nvSpPr>
        <p:spPr>
          <a:xfrm>
            <a:off x="-21085" y="333509"/>
            <a:ext cx="3442710" cy="1750930"/>
          </a:xfrm>
          <a:prstGeom prst="rect">
            <a:avLst/>
          </a:prstGeom>
          <a:solidFill>
            <a:srgbClr val="315975"/>
          </a:solidFill>
          <a:ln>
            <a:noFill/>
          </a:ln>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4" name="Content Placeholder 3">
            <a:extLst>
              <a:ext uri="{FF2B5EF4-FFF2-40B4-BE49-F238E27FC236}">
                <a16:creationId xmlns:a16="http://schemas.microsoft.com/office/drawing/2014/main" id="{FAAB2CE7-364C-64FB-EFFB-6F585518EAB1}"/>
              </a:ext>
            </a:extLst>
          </p:cNvPr>
          <p:cNvSpPr>
            <a:spLocks noGrp="1"/>
          </p:cNvSpPr>
          <p:nvPr>
            <p:ph sz="quarter" idx="10"/>
          </p:nvPr>
        </p:nvSpPr>
        <p:spPr>
          <a:xfrm>
            <a:off x="3647768" y="609600"/>
            <a:ext cx="8219767" cy="60173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23" name="Rectangle 22">
            <a:extLst>
              <a:ext uri="{FF2B5EF4-FFF2-40B4-BE49-F238E27FC236}">
                <a16:creationId xmlns:a16="http://schemas.microsoft.com/office/drawing/2014/main" id="{94F096BA-D7F9-7EEA-979B-2963BCD82CAA}"/>
              </a:ext>
            </a:extLst>
          </p:cNvPr>
          <p:cNvSpPr/>
          <p:nvPr/>
        </p:nvSpPr>
        <p:spPr>
          <a:xfrm flipV="1">
            <a:off x="10108505" y="159208"/>
            <a:ext cx="1929009" cy="980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itle 1">
            <a:extLst>
              <a:ext uri="{FF2B5EF4-FFF2-40B4-BE49-F238E27FC236}">
                <a16:creationId xmlns:a16="http://schemas.microsoft.com/office/drawing/2014/main" id="{13792752-892B-3A76-D12C-7B4652282EE1}"/>
              </a:ext>
            </a:extLst>
          </p:cNvPr>
          <p:cNvSpPr>
            <a:spLocks noGrp="1"/>
          </p:cNvSpPr>
          <p:nvPr>
            <p:ph type="title" hasCustomPrompt="1"/>
          </p:nvPr>
        </p:nvSpPr>
        <p:spPr>
          <a:xfrm>
            <a:off x="471949" y="407645"/>
            <a:ext cx="2841522" cy="1582994"/>
          </a:xfrm>
        </p:spPr>
        <p:txBody>
          <a:bodyPr>
            <a:noAutofit/>
          </a:bodyPr>
          <a:lstStyle>
            <a:lvl1pPr>
              <a:defRPr sz="4000">
                <a:solidFill>
                  <a:schemeClr val="bg1"/>
                </a:solidFill>
              </a:defRPr>
            </a:lvl1pPr>
          </a:lstStyle>
          <a:p>
            <a:r>
              <a:rPr lang="en-GB"/>
              <a:t>[Place Title here]</a:t>
            </a:r>
            <a:endParaRPr lang="en-CH"/>
          </a:p>
        </p:txBody>
      </p:sp>
    </p:spTree>
    <p:extLst>
      <p:ext uri="{BB962C8B-B14F-4D97-AF65-F5344CB8AC3E}">
        <p14:creationId xmlns:p14="http://schemas.microsoft.com/office/powerpoint/2010/main" val="3024154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ge alt2">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AAB2CE7-364C-64FB-EFFB-6F585518EAB1}"/>
              </a:ext>
            </a:extLst>
          </p:cNvPr>
          <p:cNvSpPr>
            <a:spLocks noGrp="1"/>
          </p:cNvSpPr>
          <p:nvPr>
            <p:ph sz="quarter" idx="10"/>
          </p:nvPr>
        </p:nvSpPr>
        <p:spPr>
          <a:xfrm>
            <a:off x="471949" y="1594726"/>
            <a:ext cx="11258234" cy="48096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Rectangle 5">
            <a:extLst>
              <a:ext uri="{FF2B5EF4-FFF2-40B4-BE49-F238E27FC236}">
                <a16:creationId xmlns:a16="http://schemas.microsoft.com/office/drawing/2014/main" id="{9A8F63B5-C736-68DF-C08B-E81FD3FF7E26}"/>
              </a:ext>
            </a:extLst>
          </p:cNvPr>
          <p:cNvSpPr/>
          <p:nvPr/>
        </p:nvSpPr>
        <p:spPr>
          <a:xfrm flipV="1">
            <a:off x="10108505" y="159208"/>
            <a:ext cx="1929009" cy="980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Rectangle 6">
            <a:extLst>
              <a:ext uri="{FF2B5EF4-FFF2-40B4-BE49-F238E27FC236}">
                <a16:creationId xmlns:a16="http://schemas.microsoft.com/office/drawing/2014/main" id="{BCC50C77-4D39-4300-8013-E2EF88828764}"/>
              </a:ext>
            </a:extLst>
          </p:cNvPr>
          <p:cNvSpPr/>
          <p:nvPr/>
        </p:nvSpPr>
        <p:spPr>
          <a:xfrm>
            <a:off x="363254" y="0"/>
            <a:ext cx="112735" cy="1049784"/>
          </a:xfrm>
          <a:prstGeom prst="rect">
            <a:avLst/>
          </a:prstGeom>
          <a:solidFill>
            <a:srgbClr val="315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Title 1">
            <a:extLst>
              <a:ext uri="{FF2B5EF4-FFF2-40B4-BE49-F238E27FC236}">
                <a16:creationId xmlns:a16="http://schemas.microsoft.com/office/drawing/2014/main" id="{95AD6441-1830-632E-773A-606716E62799}"/>
              </a:ext>
            </a:extLst>
          </p:cNvPr>
          <p:cNvSpPr>
            <a:spLocks noGrp="1"/>
          </p:cNvSpPr>
          <p:nvPr>
            <p:ph type="title" hasCustomPrompt="1"/>
          </p:nvPr>
        </p:nvSpPr>
        <p:spPr>
          <a:xfrm>
            <a:off x="471948" y="489525"/>
            <a:ext cx="7766887" cy="615675"/>
          </a:xfrm>
        </p:spPr>
        <p:txBody>
          <a:bodyPr>
            <a:noAutofit/>
          </a:bodyPr>
          <a:lstStyle>
            <a:lvl1pPr>
              <a:defRPr sz="4000">
                <a:solidFill>
                  <a:schemeClr val="tx1"/>
                </a:solidFill>
              </a:defRPr>
            </a:lvl1pPr>
          </a:lstStyle>
          <a:p>
            <a:r>
              <a:rPr lang="en-GB"/>
              <a:t>[Place Title here]</a:t>
            </a:r>
            <a:endParaRPr lang="en-CH"/>
          </a:p>
        </p:txBody>
      </p:sp>
    </p:spTree>
    <p:extLst>
      <p:ext uri="{BB962C8B-B14F-4D97-AF65-F5344CB8AC3E}">
        <p14:creationId xmlns:p14="http://schemas.microsoft.com/office/powerpoint/2010/main" val="6769262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age alt3">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AAB2CE7-364C-64FB-EFFB-6F585518EAB1}"/>
              </a:ext>
            </a:extLst>
          </p:cNvPr>
          <p:cNvSpPr>
            <a:spLocks noGrp="1"/>
          </p:cNvSpPr>
          <p:nvPr>
            <p:ph sz="quarter" idx="10"/>
          </p:nvPr>
        </p:nvSpPr>
        <p:spPr>
          <a:xfrm>
            <a:off x="5085566" y="3529781"/>
            <a:ext cx="6781969" cy="2753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17" name="Rectangle 16">
            <a:extLst>
              <a:ext uri="{FF2B5EF4-FFF2-40B4-BE49-F238E27FC236}">
                <a16:creationId xmlns:a16="http://schemas.microsoft.com/office/drawing/2014/main" id="{A81479E1-425E-BBAC-760A-B4D8085BC6D6}"/>
              </a:ext>
            </a:extLst>
          </p:cNvPr>
          <p:cNvSpPr/>
          <p:nvPr/>
        </p:nvSpPr>
        <p:spPr>
          <a:xfrm>
            <a:off x="5085567" y="997159"/>
            <a:ext cx="1010433" cy="1051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Picture Placeholder 4">
            <a:extLst>
              <a:ext uri="{FF2B5EF4-FFF2-40B4-BE49-F238E27FC236}">
                <a16:creationId xmlns:a16="http://schemas.microsoft.com/office/drawing/2014/main" id="{4D67C9C5-42A8-B9C6-A31E-BE2FA12DC86A}"/>
              </a:ext>
            </a:extLst>
          </p:cNvPr>
          <p:cNvSpPr>
            <a:spLocks noGrp="1"/>
          </p:cNvSpPr>
          <p:nvPr>
            <p:ph type="pic" sz="quarter" idx="11"/>
          </p:nvPr>
        </p:nvSpPr>
        <p:spPr>
          <a:xfrm>
            <a:off x="530942" y="609599"/>
            <a:ext cx="4119716" cy="5673213"/>
          </a:xfrm>
        </p:spPr>
        <p:txBody>
          <a:bodyPr/>
          <a:lstStyle/>
          <a:p>
            <a:r>
              <a:rPr lang="en-US"/>
              <a:t>Click icon to add picture</a:t>
            </a:r>
            <a:endParaRPr lang="en-CH"/>
          </a:p>
        </p:txBody>
      </p:sp>
      <p:sp>
        <p:nvSpPr>
          <p:cNvPr id="3" name="Title 1">
            <a:extLst>
              <a:ext uri="{FF2B5EF4-FFF2-40B4-BE49-F238E27FC236}">
                <a16:creationId xmlns:a16="http://schemas.microsoft.com/office/drawing/2014/main" id="{0B3E1FE5-6D48-98A9-E3E8-0E4C8A3BE69C}"/>
              </a:ext>
            </a:extLst>
          </p:cNvPr>
          <p:cNvSpPr>
            <a:spLocks noGrp="1"/>
          </p:cNvSpPr>
          <p:nvPr>
            <p:ph type="title" hasCustomPrompt="1"/>
          </p:nvPr>
        </p:nvSpPr>
        <p:spPr>
          <a:xfrm>
            <a:off x="5085566" y="1489193"/>
            <a:ext cx="6781969" cy="1499813"/>
          </a:xfrm>
        </p:spPr>
        <p:txBody>
          <a:bodyPr>
            <a:noAutofit/>
          </a:bodyPr>
          <a:lstStyle>
            <a:lvl1pPr>
              <a:defRPr sz="4000">
                <a:solidFill>
                  <a:schemeClr val="tx1"/>
                </a:solidFill>
              </a:defRPr>
            </a:lvl1pPr>
          </a:lstStyle>
          <a:p>
            <a:r>
              <a:rPr lang="en-GB"/>
              <a:t>[Place Title here]</a:t>
            </a:r>
            <a:endParaRPr lang="en-CH"/>
          </a:p>
        </p:txBody>
      </p:sp>
    </p:spTree>
    <p:extLst>
      <p:ext uri="{BB962C8B-B14F-4D97-AF65-F5344CB8AC3E}">
        <p14:creationId xmlns:p14="http://schemas.microsoft.com/office/powerpoint/2010/main" val="32760570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age alt4">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AAB2CE7-364C-64FB-EFFB-6F585518EAB1}"/>
              </a:ext>
            </a:extLst>
          </p:cNvPr>
          <p:cNvSpPr>
            <a:spLocks noGrp="1"/>
          </p:cNvSpPr>
          <p:nvPr>
            <p:ph sz="quarter" idx="10"/>
          </p:nvPr>
        </p:nvSpPr>
        <p:spPr>
          <a:xfrm>
            <a:off x="530942" y="2901786"/>
            <a:ext cx="6781969" cy="2753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Picture Placeholder 4">
            <a:extLst>
              <a:ext uri="{FF2B5EF4-FFF2-40B4-BE49-F238E27FC236}">
                <a16:creationId xmlns:a16="http://schemas.microsoft.com/office/drawing/2014/main" id="{4D67C9C5-42A8-B9C6-A31E-BE2FA12DC86A}"/>
              </a:ext>
            </a:extLst>
          </p:cNvPr>
          <p:cNvSpPr>
            <a:spLocks noGrp="1"/>
          </p:cNvSpPr>
          <p:nvPr>
            <p:ph type="pic" sz="quarter" idx="11"/>
          </p:nvPr>
        </p:nvSpPr>
        <p:spPr>
          <a:xfrm>
            <a:off x="7678994" y="609600"/>
            <a:ext cx="4119716" cy="2618406"/>
          </a:xfrm>
        </p:spPr>
        <p:txBody>
          <a:bodyPr/>
          <a:lstStyle/>
          <a:p>
            <a:r>
              <a:rPr lang="en-US"/>
              <a:t>Click icon to add picture</a:t>
            </a:r>
            <a:endParaRPr lang="en-CH"/>
          </a:p>
        </p:txBody>
      </p:sp>
      <p:sp>
        <p:nvSpPr>
          <p:cNvPr id="6" name="Picture Placeholder 4">
            <a:extLst>
              <a:ext uri="{FF2B5EF4-FFF2-40B4-BE49-F238E27FC236}">
                <a16:creationId xmlns:a16="http://schemas.microsoft.com/office/drawing/2014/main" id="{FC2FF6D1-63FE-3DF6-24FB-88EDBF67E089}"/>
              </a:ext>
            </a:extLst>
          </p:cNvPr>
          <p:cNvSpPr>
            <a:spLocks noGrp="1"/>
          </p:cNvSpPr>
          <p:nvPr>
            <p:ph type="pic" sz="quarter" idx="12"/>
          </p:nvPr>
        </p:nvSpPr>
        <p:spPr>
          <a:xfrm>
            <a:off x="7678994" y="3597094"/>
            <a:ext cx="4119716" cy="2618406"/>
          </a:xfrm>
        </p:spPr>
        <p:txBody>
          <a:bodyPr/>
          <a:lstStyle/>
          <a:p>
            <a:r>
              <a:rPr lang="en-US"/>
              <a:t>Click icon to add picture</a:t>
            </a:r>
            <a:endParaRPr lang="en-CH"/>
          </a:p>
        </p:txBody>
      </p:sp>
      <p:sp>
        <p:nvSpPr>
          <p:cNvPr id="7" name="Rectangle 6">
            <a:extLst>
              <a:ext uri="{FF2B5EF4-FFF2-40B4-BE49-F238E27FC236}">
                <a16:creationId xmlns:a16="http://schemas.microsoft.com/office/drawing/2014/main" id="{245E4346-73D7-19AC-4F85-28C84C0CFD75}"/>
              </a:ext>
            </a:extLst>
          </p:cNvPr>
          <p:cNvSpPr/>
          <p:nvPr/>
        </p:nvSpPr>
        <p:spPr>
          <a:xfrm>
            <a:off x="598717" y="475765"/>
            <a:ext cx="1010433" cy="1051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itle 1">
            <a:extLst>
              <a:ext uri="{FF2B5EF4-FFF2-40B4-BE49-F238E27FC236}">
                <a16:creationId xmlns:a16="http://schemas.microsoft.com/office/drawing/2014/main" id="{79F545B1-2FD3-29DF-6F51-5DE10501D8BB}"/>
              </a:ext>
            </a:extLst>
          </p:cNvPr>
          <p:cNvSpPr>
            <a:spLocks noGrp="1"/>
          </p:cNvSpPr>
          <p:nvPr>
            <p:ph type="title" hasCustomPrompt="1"/>
          </p:nvPr>
        </p:nvSpPr>
        <p:spPr>
          <a:xfrm>
            <a:off x="530942" y="1017244"/>
            <a:ext cx="6781969" cy="1499813"/>
          </a:xfrm>
        </p:spPr>
        <p:txBody>
          <a:bodyPr>
            <a:noAutofit/>
          </a:bodyPr>
          <a:lstStyle>
            <a:lvl1pPr>
              <a:defRPr sz="4000">
                <a:solidFill>
                  <a:schemeClr val="tx1"/>
                </a:solidFill>
              </a:defRPr>
            </a:lvl1pPr>
          </a:lstStyle>
          <a:p>
            <a:r>
              <a:rPr lang="en-GB"/>
              <a:t>[Place Title here]</a:t>
            </a:r>
            <a:endParaRPr lang="en-CH"/>
          </a:p>
        </p:txBody>
      </p:sp>
    </p:spTree>
    <p:extLst>
      <p:ext uri="{BB962C8B-B14F-4D97-AF65-F5344CB8AC3E}">
        <p14:creationId xmlns:p14="http://schemas.microsoft.com/office/powerpoint/2010/main" val="3113614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age alt5">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AAB2CE7-364C-64FB-EFFB-6F585518EAB1}"/>
              </a:ext>
            </a:extLst>
          </p:cNvPr>
          <p:cNvSpPr>
            <a:spLocks noGrp="1"/>
          </p:cNvSpPr>
          <p:nvPr>
            <p:ph sz="quarter" idx="10"/>
          </p:nvPr>
        </p:nvSpPr>
        <p:spPr>
          <a:xfrm>
            <a:off x="4827639" y="530941"/>
            <a:ext cx="7086769" cy="5968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8" name="Rectangle 7">
            <a:extLst>
              <a:ext uri="{FF2B5EF4-FFF2-40B4-BE49-F238E27FC236}">
                <a16:creationId xmlns:a16="http://schemas.microsoft.com/office/drawing/2014/main" id="{7C2C3106-26B1-50E5-0B19-4D041ECDBC2E}"/>
              </a:ext>
            </a:extLst>
          </p:cNvPr>
          <p:cNvSpPr/>
          <p:nvPr/>
        </p:nvSpPr>
        <p:spPr>
          <a:xfrm>
            <a:off x="288099" y="1220676"/>
            <a:ext cx="74381" cy="4416648"/>
          </a:xfrm>
          <a:prstGeom prst="rect">
            <a:avLst/>
          </a:prstGeom>
          <a:solidFill>
            <a:srgbClr val="315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10205391-FA02-34D2-2CA9-6E75B6EC988D}"/>
              </a:ext>
            </a:extLst>
          </p:cNvPr>
          <p:cNvSpPr/>
          <p:nvPr/>
        </p:nvSpPr>
        <p:spPr>
          <a:xfrm flipV="1">
            <a:off x="10108505" y="159208"/>
            <a:ext cx="1929009" cy="980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itle 1">
            <a:extLst>
              <a:ext uri="{FF2B5EF4-FFF2-40B4-BE49-F238E27FC236}">
                <a16:creationId xmlns:a16="http://schemas.microsoft.com/office/drawing/2014/main" id="{2DE1039E-D1F3-8F2F-6176-BA92E7EBE086}"/>
              </a:ext>
            </a:extLst>
          </p:cNvPr>
          <p:cNvSpPr>
            <a:spLocks noGrp="1"/>
          </p:cNvSpPr>
          <p:nvPr>
            <p:ph type="title" hasCustomPrompt="1"/>
          </p:nvPr>
        </p:nvSpPr>
        <p:spPr>
          <a:xfrm>
            <a:off x="530943" y="2332605"/>
            <a:ext cx="3667877" cy="2192791"/>
          </a:xfrm>
        </p:spPr>
        <p:txBody>
          <a:bodyPr>
            <a:noAutofit/>
          </a:bodyPr>
          <a:lstStyle>
            <a:lvl1pPr>
              <a:defRPr sz="4000">
                <a:solidFill>
                  <a:schemeClr val="tx1"/>
                </a:solidFill>
              </a:defRPr>
            </a:lvl1pPr>
          </a:lstStyle>
          <a:p>
            <a:r>
              <a:rPr lang="en-GB"/>
              <a:t>[Place Title here]</a:t>
            </a:r>
            <a:endParaRPr lang="en-CH"/>
          </a:p>
        </p:txBody>
      </p:sp>
    </p:spTree>
    <p:extLst>
      <p:ext uri="{BB962C8B-B14F-4D97-AF65-F5344CB8AC3E}">
        <p14:creationId xmlns:p14="http://schemas.microsoft.com/office/powerpoint/2010/main" val="14180314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Page alt5">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A0CC36-98C9-C68A-29E2-5D2FE3CFE118}"/>
              </a:ext>
            </a:extLst>
          </p:cNvPr>
          <p:cNvSpPr/>
          <p:nvPr/>
        </p:nvSpPr>
        <p:spPr>
          <a:xfrm>
            <a:off x="355679" y="1220676"/>
            <a:ext cx="4142715" cy="4416648"/>
          </a:xfrm>
          <a:prstGeom prst="rect">
            <a:avLst/>
          </a:prstGeom>
          <a:solidFill>
            <a:srgbClr val="315975">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rgbClr val="EE5859"/>
              </a:solidFill>
            </a:endParaRPr>
          </a:p>
        </p:txBody>
      </p:sp>
      <p:sp>
        <p:nvSpPr>
          <p:cNvPr id="4" name="Content Placeholder 3">
            <a:extLst>
              <a:ext uri="{FF2B5EF4-FFF2-40B4-BE49-F238E27FC236}">
                <a16:creationId xmlns:a16="http://schemas.microsoft.com/office/drawing/2014/main" id="{FAAB2CE7-364C-64FB-EFFB-6F585518EAB1}"/>
              </a:ext>
            </a:extLst>
          </p:cNvPr>
          <p:cNvSpPr>
            <a:spLocks noGrp="1"/>
          </p:cNvSpPr>
          <p:nvPr>
            <p:ph sz="quarter" idx="10"/>
          </p:nvPr>
        </p:nvSpPr>
        <p:spPr>
          <a:xfrm>
            <a:off x="4827639" y="530941"/>
            <a:ext cx="7086769" cy="5968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8" name="Rectangle 7">
            <a:extLst>
              <a:ext uri="{FF2B5EF4-FFF2-40B4-BE49-F238E27FC236}">
                <a16:creationId xmlns:a16="http://schemas.microsoft.com/office/drawing/2014/main" id="{7C2C3106-26B1-50E5-0B19-4D041ECDBC2E}"/>
              </a:ext>
            </a:extLst>
          </p:cNvPr>
          <p:cNvSpPr/>
          <p:nvPr/>
        </p:nvSpPr>
        <p:spPr>
          <a:xfrm>
            <a:off x="288099" y="1220676"/>
            <a:ext cx="74381" cy="4416648"/>
          </a:xfrm>
          <a:prstGeom prst="rect">
            <a:avLst/>
          </a:prstGeom>
          <a:solidFill>
            <a:srgbClr val="315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10205391-FA02-34D2-2CA9-6E75B6EC988D}"/>
              </a:ext>
            </a:extLst>
          </p:cNvPr>
          <p:cNvSpPr/>
          <p:nvPr/>
        </p:nvSpPr>
        <p:spPr>
          <a:xfrm flipV="1">
            <a:off x="10108505" y="159208"/>
            <a:ext cx="1929009" cy="980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itle 1">
            <a:extLst>
              <a:ext uri="{FF2B5EF4-FFF2-40B4-BE49-F238E27FC236}">
                <a16:creationId xmlns:a16="http://schemas.microsoft.com/office/drawing/2014/main" id="{2DE1039E-D1F3-8F2F-6176-BA92E7EBE086}"/>
              </a:ext>
            </a:extLst>
          </p:cNvPr>
          <p:cNvSpPr>
            <a:spLocks noGrp="1"/>
          </p:cNvSpPr>
          <p:nvPr>
            <p:ph type="title" hasCustomPrompt="1"/>
          </p:nvPr>
        </p:nvSpPr>
        <p:spPr>
          <a:xfrm>
            <a:off x="530943" y="2332605"/>
            <a:ext cx="3667877" cy="2192791"/>
          </a:xfrm>
        </p:spPr>
        <p:txBody>
          <a:bodyPr>
            <a:noAutofit/>
          </a:bodyPr>
          <a:lstStyle>
            <a:lvl1pPr>
              <a:defRPr sz="4000">
                <a:solidFill>
                  <a:schemeClr val="tx1"/>
                </a:solidFill>
              </a:defRPr>
            </a:lvl1pPr>
          </a:lstStyle>
          <a:p>
            <a:r>
              <a:rPr lang="en-GB"/>
              <a:t>[Place Title here]</a:t>
            </a:r>
            <a:endParaRPr lang="en-CH"/>
          </a:p>
        </p:txBody>
      </p:sp>
    </p:spTree>
    <p:extLst>
      <p:ext uri="{BB962C8B-B14F-4D97-AF65-F5344CB8AC3E}">
        <p14:creationId xmlns:p14="http://schemas.microsoft.com/office/powerpoint/2010/main" val="41634876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E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B39F8-8638-C8FB-BFBC-A337E58886CE}"/>
              </a:ext>
            </a:extLst>
          </p:cNvPr>
          <p:cNvPicPr>
            <a:picLocks noChangeAspect="1"/>
          </p:cNvPicPr>
          <p:nvPr/>
        </p:nvPicPr>
        <p:blipFill>
          <a:blip r:embed="rId2">
            <a:alphaModFix amt="4000"/>
            <a:extLst>
              <a:ext uri="{28A0092B-C50C-407E-A947-70E740481C1C}">
                <a14:useLocalDpi xmlns:a14="http://schemas.microsoft.com/office/drawing/2010/main" val="0"/>
              </a:ext>
            </a:extLst>
          </a:blip>
          <a:stretch>
            <a:fillRect/>
          </a:stretch>
        </p:blipFill>
        <p:spPr>
          <a:xfrm>
            <a:off x="1" y="0"/>
            <a:ext cx="12192000" cy="6969343"/>
          </a:xfrm>
          <a:prstGeom prst="rect">
            <a:avLst/>
          </a:prstGeom>
        </p:spPr>
      </p:pic>
      <p:sp>
        <p:nvSpPr>
          <p:cNvPr id="4" name="Title 1">
            <a:extLst>
              <a:ext uri="{FF2B5EF4-FFF2-40B4-BE49-F238E27FC236}">
                <a16:creationId xmlns:a16="http://schemas.microsoft.com/office/drawing/2014/main" id="{EB3D608B-33BC-F769-9B41-6D1BE20C979C}"/>
              </a:ext>
            </a:extLst>
          </p:cNvPr>
          <p:cNvSpPr>
            <a:spLocks noGrp="1"/>
          </p:cNvSpPr>
          <p:nvPr>
            <p:ph type="title" hasCustomPrompt="1"/>
          </p:nvPr>
        </p:nvSpPr>
        <p:spPr>
          <a:xfrm>
            <a:off x="838200" y="1918264"/>
            <a:ext cx="10515600" cy="1325563"/>
          </a:xfrm>
        </p:spPr>
        <p:txBody>
          <a:bodyPr>
            <a:normAutofit/>
          </a:bodyPr>
          <a:lstStyle>
            <a:lvl1pPr algn="ctr">
              <a:defRPr sz="6000">
                <a:solidFill>
                  <a:srgbClr val="315975"/>
                </a:solidFill>
              </a:defRPr>
            </a:lvl1pPr>
          </a:lstStyle>
          <a:p>
            <a:r>
              <a:rPr lang="en-GB"/>
              <a:t>[Place the title of the section here]</a:t>
            </a:r>
            <a:endParaRPr lang="en-CH"/>
          </a:p>
        </p:txBody>
      </p:sp>
      <p:pic>
        <p:nvPicPr>
          <p:cNvPr id="5" name="Image 12">
            <a:hlinkClick r:id="rId3"/>
            <a:extLst>
              <a:ext uri="{FF2B5EF4-FFF2-40B4-BE49-F238E27FC236}">
                <a16:creationId xmlns:a16="http://schemas.microsoft.com/office/drawing/2014/main" id="{A7B42764-2F23-E74B-A42C-C127A9C1FE4D}"/>
              </a:ext>
            </a:extLst>
          </p:cNvPr>
          <p:cNvPicPr>
            <a:picLocks noChangeAspect="1"/>
          </p:cNvPicPr>
          <p:nvPr/>
        </p:nvPicPr>
        <p:blipFill>
          <a:blip r:embed="rId4">
            <a:duotone>
              <a:prstClr val="black"/>
              <a:srgbClr val="58585A">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132945" y="4814794"/>
            <a:ext cx="293687" cy="293687"/>
          </a:xfrm>
          <a:prstGeom prst="rect">
            <a:avLst/>
          </a:prstGeom>
          <a:noFill/>
          <a:ln>
            <a:noFill/>
          </a:ln>
        </p:spPr>
      </p:pic>
      <p:pic>
        <p:nvPicPr>
          <p:cNvPr id="11" name="Image 13">
            <a:hlinkClick r:id="rId6"/>
            <a:extLst>
              <a:ext uri="{FF2B5EF4-FFF2-40B4-BE49-F238E27FC236}">
                <a16:creationId xmlns:a16="http://schemas.microsoft.com/office/drawing/2014/main" id="{22912140-4995-8343-07DE-41A503399DE8}"/>
              </a:ext>
            </a:extLst>
          </p:cNvPr>
          <p:cNvPicPr>
            <a:picLocks noChangeAspect="1"/>
          </p:cNvPicPr>
          <p:nvPr/>
        </p:nvPicPr>
        <p:blipFill>
          <a:blip r:embed="rId7">
            <a:duotone>
              <a:prstClr val="black"/>
              <a:srgbClr val="58585A">
                <a:tint val="45000"/>
                <a:satMod val="400000"/>
              </a:srgb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980270" y="4814000"/>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 14" descr="Une image contenant oiseau&#10;&#10;Description générée automatiquement">
            <a:hlinkClick r:id="rId9"/>
            <a:extLst>
              <a:ext uri="{FF2B5EF4-FFF2-40B4-BE49-F238E27FC236}">
                <a16:creationId xmlns:a16="http://schemas.microsoft.com/office/drawing/2014/main" id="{BA49EE69-D8AF-739B-71F9-53CD18FE73DE}"/>
              </a:ext>
            </a:extLst>
          </p:cNvPr>
          <p:cNvPicPr>
            <a:picLocks noChangeAspect="1"/>
          </p:cNvPicPr>
          <p:nvPr/>
        </p:nvPicPr>
        <p:blipFill>
          <a:blip r:embed="rId10">
            <a:duotone>
              <a:prstClr val="black"/>
              <a:srgbClr val="58585A">
                <a:tint val="45000"/>
                <a:satMod val="400000"/>
              </a:srgb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763781" y="4854121"/>
            <a:ext cx="2952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27" descr="Une image contenant oiseau&#10;&#10;Description générée automatiquement">
            <a:extLst>
              <a:ext uri="{FF2B5EF4-FFF2-40B4-BE49-F238E27FC236}">
                <a16:creationId xmlns:a16="http://schemas.microsoft.com/office/drawing/2014/main" id="{B7930701-0CFD-8CA9-3BFB-9F68E529949E}"/>
              </a:ext>
            </a:extLst>
          </p:cNvPr>
          <p:cNvPicPr>
            <a:picLocks noChangeAspect="1"/>
          </p:cNvPicPr>
          <p:nvPr/>
        </p:nvPicPr>
        <p:blipFill>
          <a:blip r:embed="rId12">
            <a:duotone>
              <a:prstClr val="black"/>
              <a:srgbClr val="58585A">
                <a:tint val="45000"/>
                <a:satMod val="400000"/>
              </a:srgb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035630" y="3548063"/>
            <a:ext cx="37147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Logo&#10;&#10;Description automatically generated">
            <a:extLst>
              <a:ext uri="{FF2B5EF4-FFF2-40B4-BE49-F238E27FC236}">
                <a16:creationId xmlns:a16="http://schemas.microsoft.com/office/drawing/2014/main" id="{14F90C3F-99F7-D91C-8F95-8230BFD61C2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67699" y="5781423"/>
            <a:ext cx="1691357" cy="554306"/>
          </a:xfrm>
          <a:prstGeom prst="rect">
            <a:avLst/>
          </a:prstGeom>
        </p:spPr>
      </p:pic>
    </p:spTree>
    <p:extLst>
      <p:ext uri="{BB962C8B-B14F-4D97-AF65-F5344CB8AC3E}">
        <p14:creationId xmlns:p14="http://schemas.microsoft.com/office/powerpoint/2010/main" val="31642626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End alt">
    <p:spTree>
      <p:nvGrpSpPr>
        <p:cNvPr id="1" name=""/>
        <p:cNvGrpSpPr/>
        <p:nvPr/>
      </p:nvGrpSpPr>
      <p:grpSpPr>
        <a:xfrm>
          <a:off x="0" y="0"/>
          <a:ext cx="0" cy="0"/>
          <a:chOff x="0" y="0"/>
          <a:chExt cx="0" cy="0"/>
        </a:xfrm>
      </p:grpSpPr>
      <p:pic>
        <p:nvPicPr>
          <p:cNvPr id="5" name="Picture 4" descr="A picture containing outdoor object&#10;&#10;Description automatically generated">
            <a:extLst>
              <a:ext uri="{FF2B5EF4-FFF2-40B4-BE49-F238E27FC236}">
                <a16:creationId xmlns:a16="http://schemas.microsoft.com/office/drawing/2014/main" id="{3266173A-18B6-D091-D5CE-F44427285724}"/>
              </a:ext>
            </a:extLst>
          </p:cNvPr>
          <p:cNvPicPr>
            <a:picLocks noChangeAspect="1"/>
          </p:cNvPicPr>
          <p:nvPr/>
        </p:nvPicPr>
        <p:blipFill rotWithShape="1">
          <a:blip r:embed="rId2">
            <a:alphaModFix amt="25000"/>
            <a:extLst>
              <a:ext uri="{28A0092B-C50C-407E-A947-70E740481C1C}">
                <a14:useLocalDpi xmlns:a14="http://schemas.microsoft.com/office/drawing/2010/main" val="0"/>
              </a:ext>
            </a:extLst>
          </a:blip>
          <a:srcRect l="22660" r="44288" b="11252"/>
          <a:stretch/>
        </p:blipFill>
        <p:spPr>
          <a:xfrm>
            <a:off x="7805971" y="125915"/>
            <a:ext cx="4386029" cy="6732085"/>
          </a:xfrm>
          <a:prstGeom prst="rect">
            <a:avLst/>
          </a:prstGeom>
        </p:spPr>
      </p:pic>
      <p:pic>
        <p:nvPicPr>
          <p:cNvPr id="6" name="Picture 5" descr="A picture containing outdoor object&#10;&#10;Description automatically generated">
            <a:extLst>
              <a:ext uri="{FF2B5EF4-FFF2-40B4-BE49-F238E27FC236}">
                <a16:creationId xmlns:a16="http://schemas.microsoft.com/office/drawing/2014/main" id="{41F459BD-60DB-89F0-3D97-7482193A52F3}"/>
              </a:ext>
            </a:extLst>
          </p:cNvPr>
          <p:cNvPicPr>
            <a:picLocks noChangeAspect="1"/>
          </p:cNvPicPr>
          <p:nvPr/>
        </p:nvPicPr>
        <p:blipFill rotWithShape="1">
          <a:blip r:embed="rId2">
            <a:alphaModFix amt="25000"/>
            <a:extLst>
              <a:ext uri="{28A0092B-C50C-407E-A947-70E740481C1C}">
                <a14:useLocalDpi xmlns:a14="http://schemas.microsoft.com/office/drawing/2010/main" val="0"/>
              </a:ext>
            </a:extLst>
          </a:blip>
          <a:srcRect l="22660" r="44268" b="11966"/>
          <a:stretch/>
        </p:blipFill>
        <p:spPr>
          <a:xfrm flipH="1" flipV="1">
            <a:off x="-1" y="-2"/>
            <a:ext cx="4388833" cy="6678003"/>
          </a:xfrm>
          <a:prstGeom prst="rect">
            <a:avLst/>
          </a:prstGeom>
        </p:spPr>
      </p:pic>
      <p:sp>
        <p:nvSpPr>
          <p:cNvPr id="23" name="Title 1">
            <a:extLst>
              <a:ext uri="{FF2B5EF4-FFF2-40B4-BE49-F238E27FC236}">
                <a16:creationId xmlns:a16="http://schemas.microsoft.com/office/drawing/2014/main" id="{9977F082-084D-47BC-807B-77580906535D}"/>
              </a:ext>
            </a:extLst>
          </p:cNvPr>
          <p:cNvSpPr>
            <a:spLocks noGrp="1"/>
          </p:cNvSpPr>
          <p:nvPr>
            <p:ph type="title" hasCustomPrompt="1"/>
          </p:nvPr>
        </p:nvSpPr>
        <p:spPr>
          <a:xfrm>
            <a:off x="838200" y="1907990"/>
            <a:ext cx="10515600" cy="1325563"/>
          </a:xfrm>
        </p:spPr>
        <p:txBody>
          <a:bodyPr>
            <a:normAutofit/>
          </a:bodyPr>
          <a:lstStyle>
            <a:lvl1pPr algn="ctr">
              <a:defRPr sz="6000">
                <a:solidFill>
                  <a:srgbClr val="315975"/>
                </a:solidFill>
              </a:defRPr>
            </a:lvl1pPr>
          </a:lstStyle>
          <a:p>
            <a:r>
              <a:rPr lang="en-GB"/>
              <a:t>[Place the title of the section here]</a:t>
            </a:r>
            <a:endParaRPr lang="en-CH"/>
          </a:p>
        </p:txBody>
      </p:sp>
      <p:pic>
        <p:nvPicPr>
          <p:cNvPr id="24" name="Image 12">
            <a:hlinkClick r:id="rId3"/>
            <a:extLst>
              <a:ext uri="{FF2B5EF4-FFF2-40B4-BE49-F238E27FC236}">
                <a16:creationId xmlns:a16="http://schemas.microsoft.com/office/drawing/2014/main" id="{BD23328A-E20A-9745-F57C-9C7F200EAA07}"/>
              </a:ext>
            </a:extLst>
          </p:cNvPr>
          <p:cNvPicPr>
            <a:picLocks noChangeAspect="1"/>
          </p:cNvPicPr>
          <p:nvPr/>
        </p:nvPicPr>
        <p:blipFill>
          <a:blip r:embed="rId4">
            <a:duotone>
              <a:prstClr val="black"/>
              <a:srgbClr val="58585A">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132945" y="4814794"/>
            <a:ext cx="293687" cy="293687"/>
          </a:xfrm>
          <a:prstGeom prst="rect">
            <a:avLst/>
          </a:prstGeom>
          <a:noFill/>
          <a:ln>
            <a:noFill/>
          </a:ln>
        </p:spPr>
      </p:pic>
      <p:pic>
        <p:nvPicPr>
          <p:cNvPr id="25" name="Image 13">
            <a:hlinkClick r:id="rId6"/>
            <a:extLst>
              <a:ext uri="{FF2B5EF4-FFF2-40B4-BE49-F238E27FC236}">
                <a16:creationId xmlns:a16="http://schemas.microsoft.com/office/drawing/2014/main" id="{02B30FD4-2922-865F-0005-A70F6E45BFC0}"/>
              </a:ext>
            </a:extLst>
          </p:cNvPr>
          <p:cNvPicPr>
            <a:picLocks noChangeAspect="1"/>
          </p:cNvPicPr>
          <p:nvPr/>
        </p:nvPicPr>
        <p:blipFill>
          <a:blip r:embed="rId7">
            <a:duotone>
              <a:prstClr val="black"/>
              <a:srgbClr val="58585A">
                <a:tint val="45000"/>
                <a:satMod val="400000"/>
              </a:srgb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980270" y="4814000"/>
            <a:ext cx="2952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Image 14" descr="Une image contenant oiseau&#10;&#10;Description générée automatiquement">
            <a:hlinkClick r:id="rId9"/>
            <a:extLst>
              <a:ext uri="{FF2B5EF4-FFF2-40B4-BE49-F238E27FC236}">
                <a16:creationId xmlns:a16="http://schemas.microsoft.com/office/drawing/2014/main" id="{1553C690-3902-2E95-FC1C-48D9A780F313}"/>
              </a:ext>
            </a:extLst>
          </p:cNvPr>
          <p:cNvPicPr>
            <a:picLocks noChangeAspect="1"/>
          </p:cNvPicPr>
          <p:nvPr/>
        </p:nvPicPr>
        <p:blipFill>
          <a:blip r:embed="rId10">
            <a:duotone>
              <a:prstClr val="black"/>
              <a:srgbClr val="58585A">
                <a:tint val="45000"/>
                <a:satMod val="400000"/>
              </a:srgb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763781" y="4854121"/>
            <a:ext cx="2952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Image 27" descr="Une image contenant oiseau&#10;&#10;Description générée automatiquement">
            <a:extLst>
              <a:ext uri="{FF2B5EF4-FFF2-40B4-BE49-F238E27FC236}">
                <a16:creationId xmlns:a16="http://schemas.microsoft.com/office/drawing/2014/main" id="{6FDA913B-F157-75A1-3D30-7AFA55223EFA}"/>
              </a:ext>
            </a:extLst>
          </p:cNvPr>
          <p:cNvPicPr>
            <a:picLocks noChangeAspect="1"/>
          </p:cNvPicPr>
          <p:nvPr/>
        </p:nvPicPr>
        <p:blipFill>
          <a:blip r:embed="rId12">
            <a:duotone>
              <a:prstClr val="black"/>
              <a:srgbClr val="58585A">
                <a:tint val="45000"/>
                <a:satMod val="400000"/>
              </a:srgb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035630" y="3548063"/>
            <a:ext cx="37147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7" descr="Logo&#10;&#10;Description automatically generated">
            <a:extLst>
              <a:ext uri="{FF2B5EF4-FFF2-40B4-BE49-F238E27FC236}">
                <a16:creationId xmlns:a16="http://schemas.microsoft.com/office/drawing/2014/main" id="{E9742527-CADD-B5F9-512A-CF190DBE4AD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67699" y="5781423"/>
            <a:ext cx="1691357" cy="554306"/>
          </a:xfrm>
          <a:prstGeom prst="rect">
            <a:avLst/>
          </a:prstGeom>
        </p:spPr>
      </p:pic>
    </p:spTree>
    <p:extLst>
      <p:ext uri="{BB962C8B-B14F-4D97-AF65-F5344CB8AC3E}">
        <p14:creationId xmlns:p14="http://schemas.microsoft.com/office/powerpoint/2010/main" val="19090346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3695E88-71E8-4720-B2EF-160A983858E2}" type="datetimeFigureOut">
              <a:rPr lang="en-GB" smtClean="0"/>
              <a:t>21/02/2023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93A054-A4C9-45F0-9768-73039F6B3C08}" type="slidenum">
              <a:rPr lang="en-GB" smtClean="0"/>
              <a:t>‹#›</a:t>
            </a:fld>
            <a:endParaRPr lang="en-GB"/>
          </a:p>
        </p:txBody>
      </p:sp>
    </p:spTree>
    <p:extLst>
      <p:ext uri="{BB962C8B-B14F-4D97-AF65-F5344CB8AC3E}">
        <p14:creationId xmlns:p14="http://schemas.microsoft.com/office/powerpoint/2010/main" val="396011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s alt">
    <p:spTree>
      <p:nvGrpSpPr>
        <p:cNvPr id="1" name=""/>
        <p:cNvGrpSpPr/>
        <p:nvPr/>
      </p:nvGrpSpPr>
      <p:grpSpPr>
        <a:xfrm>
          <a:off x="0" y="0"/>
          <a:ext cx="0" cy="0"/>
          <a:chOff x="0" y="0"/>
          <a:chExt cx="0" cy="0"/>
        </a:xfrm>
      </p:grpSpPr>
      <p:pic>
        <p:nvPicPr>
          <p:cNvPr id="15" name="Picture 14" descr="A picture containing outdoor object&#10;&#10;Description automatically generated">
            <a:extLst>
              <a:ext uri="{FF2B5EF4-FFF2-40B4-BE49-F238E27FC236}">
                <a16:creationId xmlns:a16="http://schemas.microsoft.com/office/drawing/2014/main" id="{9918DA9A-A2D1-3B64-B8C8-F9BDAC5F252A}"/>
              </a:ext>
            </a:extLst>
          </p:cNvPr>
          <p:cNvPicPr>
            <a:picLocks noChangeAspect="1"/>
          </p:cNvPicPr>
          <p:nvPr/>
        </p:nvPicPr>
        <p:blipFill rotWithShape="1">
          <a:blip r:embed="rId2" cstate="screen">
            <a:alphaModFix amt="25000"/>
            <a:extLst>
              <a:ext uri="{28A0092B-C50C-407E-A947-70E740481C1C}">
                <a14:useLocalDpi xmlns:a14="http://schemas.microsoft.com/office/drawing/2010/main"/>
              </a:ext>
            </a:extLst>
          </a:blip>
          <a:srcRect r="31408" b="3246"/>
          <a:stretch/>
        </p:blipFill>
        <p:spPr>
          <a:xfrm flipV="1">
            <a:off x="8568045" y="0"/>
            <a:ext cx="3623955" cy="5380372"/>
          </a:xfrm>
          <a:prstGeom prst="rect">
            <a:avLst/>
          </a:prstGeom>
        </p:spPr>
      </p:pic>
      <p:pic>
        <p:nvPicPr>
          <p:cNvPr id="18" name="Picture 17" descr="A picture containing outdoor object&#10;&#10;Description automatically generated">
            <a:extLst>
              <a:ext uri="{FF2B5EF4-FFF2-40B4-BE49-F238E27FC236}">
                <a16:creationId xmlns:a16="http://schemas.microsoft.com/office/drawing/2014/main" id="{97FDCD44-19AF-73D1-A757-201F3BBEF57A}"/>
              </a:ext>
            </a:extLst>
          </p:cNvPr>
          <p:cNvPicPr>
            <a:picLocks noChangeAspect="1"/>
          </p:cNvPicPr>
          <p:nvPr/>
        </p:nvPicPr>
        <p:blipFill rotWithShape="1">
          <a:blip r:embed="rId3" cstate="screen">
            <a:alphaModFix amt="25000"/>
            <a:extLst>
              <a:ext uri="{28A0092B-C50C-407E-A947-70E740481C1C}">
                <a14:useLocalDpi xmlns:a14="http://schemas.microsoft.com/office/drawing/2010/main"/>
              </a:ext>
            </a:extLst>
          </a:blip>
          <a:srcRect r="8235" b="3587"/>
          <a:stretch/>
        </p:blipFill>
        <p:spPr>
          <a:xfrm flipH="1">
            <a:off x="-2" y="1085587"/>
            <a:ext cx="3994111" cy="5772413"/>
          </a:xfrm>
          <a:prstGeom prst="rect">
            <a:avLst/>
          </a:prstGeom>
        </p:spPr>
      </p:pic>
      <p:sp>
        <p:nvSpPr>
          <p:cNvPr id="13" name="Rectangle 12">
            <a:extLst>
              <a:ext uri="{FF2B5EF4-FFF2-40B4-BE49-F238E27FC236}">
                <a16:creationId xmlns:a16="http://schemas.microsoft.com/office/drawing/2014/main" id="{C4D9DA94-53DC-8DE4-3310-C048A3AA6331}"/>
              </a:ext>
            </a:extLst>
          </p:cNvPr>
          <p:cNvSpPr/>
          <p:nvPr/>
        </p:nvSpPr>
        <p:spPr>
          <a:xfrm>
            <a:off x="0" y="5962388"/>
            <a:ext cx="212942" cy="895612"/>
          </a:xfrm>
          <a:prstGeom prst="rect">
            <a:avLst/>
          </a:prstGeom>
          <a:solidFill>
            <a:srgbClr val="315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Rectangle 13">
            <a:extLst>
              <a:ext uri="{FF2B5EF4-FFF2-40B4-BE49-F238E27FC236}">
                <a16:creationId xmlns:a16="http://schemas.microsoft.com/office/drawing/2014/main" id="{B5619B86-527B-9111-7A2A-5172177450E8}"/>
              </a:ext>
            </a:extLst>
          </p:cNvPr>
          <p:cNvSpPr/>
          <p:nvPr/>
        </p:nvSpPr>
        <p:spPr>
          <a:xfrm>
            <a:off x="0" y="0"/>
            <a:ext cx="212942" cy="59623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Title 4">
            <a:extLst>
              <a:ext uri="{FF2B5EF4-FFF2-40B4-BE49-F238E27FC236}">
                <a16:creationId xmlns:a16="http://schemas.microsoft.com/office/drawing/2014/main" id="{676D8B40-4F18-1860-0968-1033F94C51FC}"/>
              </a:ext>
            </a:extLst>
          </p:cNvPr>
          <p:cNvSpPr>
            <a:spLocks noGrp="1"/>
          </p:cNvSpPr>
          <p:nvPr>
            <p:ph type="title" hasCustomPrompt="1"/>
          </p:nvPr>
        </p:nvSpPr>
        <p:spPr>
          <a:xfrm>
            <a:off x="1400977" y="3028650"/>
            <a:ext cx="3593810" cy="1325563"/>
          </a:xfrm>
        </p:spPr>
        <p:txBody>
          <a:bodyPr>
            <a:normAutofit/>
          </a:bodyPr>
          <a:lstStyle>
            <a:lvl1pPr algn="ctr">
              <a:defRPr sz="6600"/>
            </a:lvl1pPr>
          </a:lstStyle>
          <a:p>
            <a:r>
              <a:rPr lang="en-US"/>
              <a:t>Contents</a:t>
            </a:r>
            <a:endParaRPr lang="en-CH"/>
          </a:p>
        </p:txBody>
      </p:sp>
      <p:sp>
        <p:nvSpPr>
          <p:cNvPr id="2" name="Text Placeholder 16">
            <a:extLst>
              <a:ext uri="{FF2B5EF4-FFF2-40B4-BE49-F238E27FC236}">
                <a16:creationId xmlns:a16="http://schemas.microsoft.com/office/drawing/2014/main" id="{F194A7C6-FF9F-C67F-A36A-33577B92D88E}"/>
              </a:ext>
            </a:extLst>
          </p:cNvPr>
          <p:cNvSpPr>
            <a:spLocks noGrp="1"/>
          </p:cNvSpPr>
          <p:nvPr>
            <p:ph type="body" sz="quarter" idx="10" hasCustomPrompt="1"/>
          </p:nvPr>
        </p:nvSpPr>
        <p:spPr>
          <a:xfrm>
            <a:off x="7590088" y="2269220"/>
            <a:ext cx="3551179" cy="524635"/>
          </a:xfrm>
        </p:spPr>
        <p:txBody>
          <a:bodyPr anchor="t">
            <a:normAutofit/>
          </a:bodyPr>
          <a:lstStyle>
            <a:lvl1pPr marL="0" indent="0">
              <a:buNone/>
              <a:defRPr sz="1800">
                <a:latin typeface="Segoe UI Light" panose="020B0502040204020203" pitchFamily="34" charset="0"/>
                <a:cs typeface="Segoe UI Light" panose="020B0502040204020203" pitchFamily="34" charset="0"/>
              </a:defRPr>
            </a:lvl1pPr>
          </a:lstStyle>
          <a:p>
            <a:pPr algn="l">
              <a:lnSpc>
                <a:spcPct val="100000"/>
              </a:lnSpc>
            </a:pPr>
            <a:r>
              <a:rPr lang="en-GB">
                <a:latin typeface="Roboto Light" panose="02000000000000000000" pitchFamily="2" charset="0"/>
                <a:ea typeface="Roboto Light" panose="02000000000000000000" pitchFamily="2" charset="0"/>
              </a:rPr>
              <a:t>[Title 1]</a:t>
            </a:r>
          </a:p>
        </p:txBody>
      </p:sp>
      <p:sp>
        <p:nvSpPr>
          <p:cNvPr id="7" name="Text Placeholder 2">
            <a:extLst>
              <a:ext uri="{FF2B5EF4-FFF2-40B4-BE49-F238E27FC236}">
                <a16:creationId xmlns:a16="http://schemas.microsoft.com/office/drawing/2014/main" id="{BD8FF2F2-6D04-0CDB-5D5D-0E8C10ABC15B}"/>
              </a:ext>
            </a:extLst>
          </p:cNvPr>
          <p:cNvSpPr>
            <a:spLocks noGrp="1"/>
          </p:cNvSpPr>
          <p:nvPr>
            <p:ph type="body" sz="quarter" idx="11" hasCustomPrompt="1"/>
          </p:nvPr>
        </p:nvSpPr>
        <p:spPr>
          <a:xfrm>
            <a:off x="6755980" y="2269220"/>
            <a:ext cx="684639" cy="524635"/>
          </a:xfrm>
        </p:spPr>
        <p:txBody>
          <a:bodyPr anchor="ctr">
            <a:normAutofit/>
          </a:bodyPr>
          <a:lstStyle>
            <a:lvl1pPr marL="0" indent="0">
              <a:buNone/>
              <a:defRPr sz="3600" b="1">
                <a:solidFill>
                  <a:schemeClr val="tx2"/>
                </a:solidFill>
                <a:latin typeface="+mj-lt"/>
                <a:ea typeface="Roboto Black" panose="02000000000000000000" pitchFamily="2" charset="0"/>
                <a:cs typeface="Segoe UI Light" panose="020B0502040204020203" pitchFamily="34" charset="0"/>
              </a:defRPr>
            </a:lvl1pPr>
          </a:lstStyle>
          <a:p>
            <a:pPr lvl="0"/>
            <a:r>
              <a:rPr lang="en-US"/>
              <a:t>01</a:t>
            </a:r>
            <a:endParaRPr lang="en-CH"/>
          </a:p>
        </p:txBody>
      </p:sp>
      <p:sp>
        <p:nvSpPr>
          <p:cNvPr id="8" name="Text Placeholder 2">
            <a:extLst>
              <a:ext uri="{FF2B5EF4-FFF2-40B4-BE49-F238E27FC236}">
                <a16:creationId xmlns:a16="http://schemas.microsoft.com/office/drawing/2014/main" id="{AE58E4E8-C9B3-018E-7710-C61E1CA4004A}"/>
              </a:ext>
            </a:extLst>
          </p:cNvPr>
          <p:cNvSpPr>
            <a:spLocks noGrp="1"/>
          </p:cNvSpPr>
          <p:nvPr>
            <p:ph type="body" sz="quarter" idx="12" hasCustomPrompt="1"/>
          </p:nvPr>
        </p:nvSpPr>
        <p:spPr>
          <a:xfrm>
            <a:off x="6755980" y="3056130"/>
            <a:ext cx="684639" cy="524635"/>
          </a:xfrm>
        </p:spPr>
        <p:txBody>
          <a:bodyPr anchor="ctr">
            <a:normAutofit/>
          </a:bodyPr>
          <a:lstStyle>
            <a:lvl1pPr marL="0" indent="0">
              <a:buNone/>
              <a:defRPr sz="3600" b="1">
                <a:solidFill>
                  <a:schemeClr val="tx2"/>
                </a:solidFill>
                <a:latin typeface="+mj-lt"/>
                <a:ea typeface="Roboto Black" panose="02000000000000000000" pitchFamily="2" charset="0"/>
                <a:cs typeface="Segoe UI Light" panose="020B0502040204020203" pitchFamily="34" charset="0"/>
              </a:defRPr>
            </a:lvl1pPr>
          </a:lstStyle>
          <a:p>
            <a:pPr lvl="0"/>
            <a:r>
              <a:rPr lang="en-US"/>
              <a:t>02</a:t>
            </a:r>
            <a:endParaRPr lang="en-CH"/>
          </a:p>
        </p:txBody>
      </p:sp>
      <p:sp>
        <p:nvSpPr>
          <p:cNvPr id="9" name="Text Placeholder 2">
            <a:extLst>
              <a:ext uri="{FF2B5EF4-FFF2-40B4-BE49-F238E27FC236}">
                <a16:creationId xmlns:a16="http://schemas.microsoft.com/office/drawing/2014/main" id="{B7C8BB55-4C9F-0E10-DB3A-6A555B6A9E83}"/>
              </a:ext>
            </a:extLst>
          </p:cNvPr>
          <p:cNvSpPr>
            <a:spLocks noGrp="1"/>
          </p:cNvSpPr>
          <p:nvPr>
            <p:ph type="body" sz="quarter" idx="13" hasCustomPrompt="1"/>
          </p:nvPr>
        </p:nvSpPr>
        <p:spPr>
          <a:xfrm>
            <a:off x="6755980" y="3858802"/>
            <a:ext cx="684639" cy="524635"/>
          </a:xfrm>
        </p:spPr>
        <p:txBody>
          <a:bodyPr anchor="ctr">
            <a:normAutofit/>
          </a:bodyPr>
          <a:lstStyle>
            <a:lvl1pPr marL="0" indent="0">
              <a:buNone/>
              <a:defRPr sz="3600" b="1">
                <a:solidFill>
                  <a:schemeClr val="tx2"/>
                </a:solidFill>
                <a:latin typeface="+mj-lt"/>
                <a:ea typeface="Roboto Black" panose="02000000000000000000" pitchFamily="2" charset="0"/>
                <a:cs typeface="Segoe UI Light" panose="020B0502040204020203" pitchFamily="34" charset="0"/>
              </a:defRPr>
            </a:lvl1pPr>
          </a:lstStyle>
          <a:p>
            <a:pPr lvl="0"/>
            <a:r>
              <a:rPr lang="en-US"/>
              <a:t>03</a:t>
            </a:r>
            <a:endParaRPr lang="en-CH"/>
          </a:p>
        </p:txBody>
      </p:sp>
      <p:sp>
        <p:nvSpPr>
          <p:cNvPr id="10" name="Text Placeholder 2">
            <a:extLst>
              <a:ext uri="{FF2B5EF4-FFF2-40B4-BE49-F238E27FC236}">
                <a16:creationId xmlns:a16="http://schemas.microsoft.com/office/drawing/2014/main" id="{27FA2F80-407C-50AC-308A-B87458AB649B}"/>
              </a:ext>
            </a:extLst>
          </p:cNvPr>
          <p:cNvSpPr>
            <a:spLocks noGrp="1"/>
          </p:cNvSpPr>
          <p:nvPr>
            <p:ph type="body" sz="quarter" idx="14" hasCustomPrompt="1"/>
          </p:nvPr>
        </p:nvSpPr>
        <p:spPr>
          <a:xfrm>
            <a:off x="6755980" y="4654033"/>
            <a:ext cx="684639" cy="524635"/>
          </a:xfrm>
        </p:spPr>
        <p:txBody>
          <a:bodyPr anchor="ctr">
            <a:normAutofit/>
          </a:bodyPr>
          <a:lstStyle>
            <a:lvl1pPr marL="0" indent="0">
              <a:buNone/>
              <a:defRPr sz="3600" b="1">
                <a:solidFill>
                  <a:schemeClr val="tx2"/>
                </a:solidFill>
                <a:latin typeface="+mj-lt"/>
                <a:ea typeface="Roboto Black" panose="02000000000000000000" pitchFamily="2" charset="0"/>
                <a:cs typeface="Segoe UI Light" panose="020B0502040204020203" pitchFamily="34" charset="0"/>
              </a:defRPr>
            </a:lvl1pPr>
          </a:lstStyle>
          <a:p>
            <a:pPr lvl="0"/>
            <a:r>
              <a:rPr lang="en-US"/>
              <a:t>04</a:t>
            </a:r>
            <a:endParaRPr lang="en-CH"/>
          </a:p>
        </p:txBody>
      </p:sp>
      <p:sp>
        <p:nvSpPr>
          <p:cNvPr id="11" name="Text Placeholder 16">
            <a:extLst>
              <a:ext uri="{FF2B5EF4-FFF2-40B4-BE49-F238E27FC236}">
                <a16:creationId xmlns:a16="http://schemas.microsoft.com/office/drawing/2014/main" id="{FAEB19B1-9EA4-218A-1881-52A1B85C067F}"/>
              </a:ext>
            </a:extLst>
          </p:cNvPr>
          <p:cNvSpPr>
            <a:spLocks noGrp="1"/>
          </p:cNvSpPr>
          <p:nvPr>
            <p:ph type="body" sz="quarter" idx="15" hasCustomPrompt="1"/>
          </p:nvPr>
        </p:nvSpPr>
        <p:spPr>
          <a:xfrm>
            <a:off x="7590087" y="3051295"/>
            <a:ext cx="3551179" cy="524635"/>
          </a:xfrm>
        </p:spPr>
        <p:txBody>
          <a:bodyPr anchor="t">
            <a:normAutofit/>
          </a:bodyPr>
          <a:lstStyle>
            <a:lvl1pPr marL="0" indent="0">
              <a:buNone/>
              <a:defRPr sz="1800">
                <a:latin typeface="Segoe UI Light" panose="020B0502040204020203" pitchFamily="34" charset="0"/>
                <a:cs typeface="Segoe UI Light" panose="020B0502040204020203" pitchFamily="34" charset="0"/>
              </a:defRPr>
            </a:lvl1pPr>
          </a:lstStyle>
          <a:p>
            <a:pPr algn="l">
              <a:lnSpc>
                <a:spcPct val="100000"/>
              </a:lnSpc>
            </a:pPr>
            <a:r>
              <a:rPr lang="en-GB">
                <a:latin typeface="Roboto Light" panose="02000000000000000000" pitchFamily="2" charset="0"/>
                <a:ea typeface="Roboto Light" panose="02000000000000000000" pitchFamily="2" charset="0"/>
              </a:rPr>
              <a:t>[Title 2]</a:t>
            </a:r>
          </a:p>
        </p:txBody>
      </p:sp>
      <p:sp>
        <p:nvSpPr>
          <p:cNvPr id="12" name="Text Placeholder 16">
            <a:extLst>
              <a:ext uri="{FF2B5EF4-FFF2-40B4-BE49-F238E27FC236}">
                <a16:creationId xmlns:a16="http://schemas.microsoft.com/office/drawing/2014/main" id="{E0A4A2BA-116D-1850-6416-27470C2112F7}"/>
              </a:ext>
            </a:extLst>
          </p:cNvPr>
          <p:cNvSpPr>
            <a:spLocks noGrp="1"/>
          </p:cNvSpPr>
          <p:nvPr>
            <p:ph type="body" sz="quarter" idx="16" hasCustomPrompt="1"/>
          </p:nvPr>
        </p:nvSpPr>
        <p:spPr>
          <a:xfrm>
            <a:off x="7590087" y="3858802"/>
            <a:ext cx="3551179" cy="524635"/>
          </a:xfrm>
        </p:spPr>
        <p:txBody>
          <a:bodyPr anchor="t">
            <a:normAutofit/>
          </a:bodyPr>
          <a:lstStyle>
            <a:lvl1pPr marL="0" indent="0">
              <a:buNone/>
              <a:defRPr sz="1800">
                <a:latin typeface="Segoe UI Light" panose="020B0502040204020203" pitchFamily="34" charset="0"/>
                <a:cs typeface="Segoe UI Light" panose="020B0502040204020203" pitchFamily="34" charset="0"/>
              </a:defRPr>
            </a:lvl1pPr>
          </a:lstStyle>
          <a:p>
            <a:pPr algn="l">
              <a:lnSpc>
                <a:spcPct val="100000"/>
              </a:lnSpc>
            </a:pPr>
            <a:r>
              <a:rPr lang="en-GB">
                <a:latin typeface="Roboto Light" panose="02000000000000000000" pitchFamily="2" charset="0"/>
                <a:ea typeface="Roboto Light" panose="02000000000000000000" pitchFamily="2" charset="0"/>
              </a:rPr>
              <a:t>[Title 3]</a:t>
            </a:r>
          </a:p>
        </p:txBody>
      </p:sp>
      <p:sp>
        <p:nvSpPr>
          <p:cNvPr id="17" name="Text Placeholder 16">
            <a:extLst>
              <a:ext uri="{FF2B5EF4-FFF2-40B4-BE49-F238E27FC236}">
                <a16:creationId xmlns:a16="http://schemas.microsoft.com/office/drawing/2014/main" id="{44842C16-BE9E-3E67-3014-182147FEDD5F}"/>
              </a:ext>
            </a:extLst>
          </p:cNvPr>
          <p:cNvSpPr>
            <a:spLocks noGrp="1"/>
          </p:cNvSpPr>
          <p:nvPr>
            <p:ph type="body" sz="quarter" idx="17" hasCustomPrompt="1"/>
          </p:nvPr>
        </p:nvSpPr>
        <p:spPr>
          <a:xfrm>
            <a:off x="7590086" y="4654032"/>
            <a:ext cx="3551179" cy="524635"/>
          </a:xfrm>
        </p:spPr>
        <p:txBody>
          <a:bodyPr anchor="t">
            <a:normAutofit/>
          </a:bodyPr>
          <a:lstStyle>
            <a:lvl1pPr marL="0" indent="0">
              <a:buNone/>
              <a:defRPr sz="1800">
                <a:latin typeface="Segoe UI Light" panose="020B0502040204020203" pitchFamily="34" charset="0"/>
                <a:cs typeface="Segoe UI Light" panose="020B0502040204020203" pitchFamily="34" charset="0"/>
              </a:defRPr>
            </a:lvl1pPr>
          </a:lstStyle>
          <a:p>
            <a:pPr algn="l">
              <a:lnSpc>
                <a:spcPct val="100000"/>
              </a:lnSpc>
            </a:pPr>
            <a:r>
              <a:rPr lang="en-GB">
                <a:latin typeface="Roboto Light" panose="02000000000000000000" pitchFamily="2" charset="0"/>
                <a:ea typeface="Roboto Light" panose="02000000000000000000" pitchFamily="2" charset="0"/>
              </a:rPr>
              <a:t>[Title 4]</a:t>
            </a:r>
          </a:p>
        </p:txBody>
      </p:sp>
    </p:spTree>
    <p:extLst>
      <p:ext uri="{BB962C8B-B14F-4D97-AF65-F5344CB8AC3E}">
        <p14:creationId xmlns:p14="http://schemas.microsoft.com/office/powerpoint/2010/main" val="31474870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695E88-71E8-4720-B2EF-160A983858E2}" type="datetimeFigureOut">
              <a:rPr lang="en-GB" smtClean="0"/>
              <a:t>21/02/2023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93A054-A4C9-45F0-9768-73039F6B3C08}" type="slidenum">
              <a:rPr lang="en-GB" smtClean="0"/>
              <a:t>‹#›</a:t>
            </a:fld>
            <a:endParaRPr lang="en-GB"/>
          </a:p>
        </p:txBody>
      </p:sp>
    </p:spTree>
    <p:extLst>
      <p:ext uri="{BB962C8B-B14F-4D97-AF65-F5344CB8AC3E}">
        <p14:creationId xmlns:p14="http://schemas.microsoft.com/office/powerpoint/2010/main" val="33542776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695E88-71E8-4720-B2EF-160A983858E2}" type="datetimeFigureOut">
              <a:rPr lang="en-GB" smtClean="0"/>
              <a:t>21/02/2023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93A054-A4C9-45F0-9768-73039F6B3C08}" type="slidenum">
              <a:rPr lang="en-GB" smtClean="0"/>
              <a:t>‹#›</a:t>
            </a:fld>
            <a:endParaRPr lang="en-GB"/>
          </a:p>
        </p:txBody>
      </p:sp>
    </p:spTree>
    <p:extLst>
      <p:ext uri="{BB962C8B-B14F-4D97-AF65-F5344CB8AC3E}">
        <p14:creationId xmlns:p14="http://schemas.microsoft.com/office/powerpoint/2010/main" val="1825320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E14E4ED-A58F-8EF4-D8EB-8138632F963E}"/>
              </a:ext>
            </a:extLst>
          </p:cNvPr>
          <p:cNvPicPr>
            <a:picLocks noChangeAspect="1"/>
          </p:cNvPicPr>
          <p:nvPr/>
        </p:nvPicPr>
        <p:blipFill>
          <a:blip r:embed="rId2" cstate="screen">
            <a:alphaModFix amt="5000"/>
            <a:extLst>
              <a:ext uri="{28A0092B-C50C-407E-A947-70E740481C1C}">
                <a14:useLocalDpi xmlns:a14="http://schemas.microsoft.com/office/drawing/2010/main"/>
              </a:ext>
            </a:extLst>
          </a:blip>
          <a:stretch>
            <a:fillRect/>
          </a:stretch>
        </p:blipFill>
        <p:spPr>
          <a:xfrm>
            <a:off x="1" y="0"/>
            <a:ext cx="12192000" cy="6969343"/>
          </a:xfrm>
          <a:prstGeom prst="rect">
            <a:avLst/>
          </a:prstGeom>
        </p:spPr>
      </p:pic>
      <p:sp>
        <p:nvSpPr>
          <p:cNvPr id="18" name="Rectangle 17">
            <a:extLst>
              <a:ext uri="{FF2B5EF4-FFF2-40B4-BE49-F238E27FC236}">
                <a16:creationId xmlns:a16="http://schemas.microsoft.com/office/drawing/2014/main" id="{E0382F6B-2B66-CD1F-21AF-DF8D46C6CAFA}"/>
              </a:ext>
            </a:extLst>
          </p:cNvPr>
          <p:cNvSpPr/>
          <p:nvPr/>
        </p:nvSpPr>
        <p:spPr>
          <a:xfrm>
            <a:off x="0" y="-111343"/>
            <a:ext cx="12192000" cy="6969343"/>
          </a:xfrm>
          <a:prstGeom prst="rect">
            <a:avLst/>
          </a:prstGeom>
          <a:solidFill>
            <a:srgbClr val="31597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itle 1">
            <a:extLst>
              <a:ext uri="{FF2B5EF4-FFF2-40B4-BE49-F238E27FC236}">
                <a16:creationId xmlns:a16="http://schemas.microsoft.com/office/drawing/2014/main" id="{A0D9DBDD-A22E-B71D-A36B-74FC784736D2}"/>
              </a:ext>
            </a:extLst>
          </p:cNvPr>
          <p:cNvSpPr>
            <a:spLocks noGrp="1"/>
          </p:cNvSpPr>
          <p:nvPr>
            <p:ph type="title" hasCustomPrompt="1"/>
          </p:nvPr>
        </p:nvSpPr>
        <p:spPr>
          <a:xfrm>
            <a:off x="1668340" y="3143669"/>
            <a:ext cx="8855319" cy="1325563"/>
          </a:xfrm>
        </p:spPr>
        <p:txBody>
          <a:bodyPr>
            <a:normAutofit/>
          </a:bodyPr>
          <a:lstStyle>
            <a:lvl1pPr algn="ctr">
              <a:defRPr sz="4800">
                <a:solidFill>
                  <a:schemeClr val="tx1"/>
                </a:solidFill>
              </a:defRPr>
            </a:lvl1pPr>
          </a:lstStyle>
          <a:p>
            <a:r>
              <a:rPr lang="en-GB"/>
              <a:t>[Place the title of the section here]</a:t>
            </a:r>
            <a:endParaRPr lang="en-CH"/>
          </a:p>
        </p:txBody>
      </p:sp>
      <p:sp>
        <p:nvSpPr>
          <p:cNvPr id="4" name="Text Placeholder 2">
            <a:extLst>
              <a:ext uri="{FF2B5EF4-FFF2-40B4-BE49-F238E27FC236}">
                <a16:creationId xmlns:a16="http://schemas.microsoft.com/office/drawing/2014/main" id="{9728CA43-31A8-B436-B0C1-38606AE6E304}"/>
              </a:ext>
            </a:extLst>
          </p:cNvPr>
          <p:cNvSpPr>
            <a:spLocks noGrp="1"/>
          </p:cNvSpPr>
          <p:nvPr>
            <p:ph type="body" sz="quarter" idx="11" hasCustomPrompt="1"/>
          </p:nvPr>
        </p:nvSpPr>
        <p:spPr>
          <a:xfrm>
            <a:off x="5608529" y="2494527"/>
            <a:ext cx="974943" cy="557702"/>
          </a:xfrm>
        </p:spPr>
        <p:txBody>
          <a:bodyPr>
            <a:noAutofit/>
          </a:bodyPr>
          <a:lstStyle>
            <a:lvl1pPr marL="0" indent="0" algn="ctr">
              <a:buNone/>
              <a:defRPr sz="4000" b="1">
                <a:solidFill>
                  <a:schemeClr val="tx2"/>
                </a:solidFill>
                <a:latin typeface="+mj-lt"/>
                <a:ea typeface="Roboto Black" panose="02000000000000000000" pitchFamily="2" charset="0"/>
                <a:cs typeface="Segoe UI Light" panose="020B0502040204020203" pitchFamily="34" charset="0"/>
              </a:defRPr>
            </a:lvl1pPr>
          </a:lstStyle>
          <a:p>
            <a:pPr lvl="0"/>
            <a:r>
              <a:rPr lang="en-US"/>
              <a:t>01</a:t>
            </a:r>
            <a:endParaRPr lang="en-CH"/>
          </a:p>
        </p:txBody>
      </p:sp>
    </p:spTree>
    <p:extLst>
      <p:ext uri="{BB962C8B-B14F-4D97-AF65-F5344CB8AC3E}">
        <p14:creationId xmlns:p14="http://schemas.microsoft.com/office/powerpoint/2010/main" val="427604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alt">
    <p:spTree>
      <p:nvGrpSpPr>
        <p:cNvPr id="1" name=""/>
        <p:cNvGrpSpPr/>
        <p:nvPr/>
      </p:nvGrpSpPr>
      <p:grpSpPr>
        <a:xfrm>
          <a:off x="0" y="0"/>
          <a:ext cx="0" cy="0"/>
          <a:chOff x="0" y="0"/>
          <a:chExt cx="0" cy="0"/>
        </a:xfrm>
      </p:grpSpPr>
      <p:pic>
        <p:nvPicPr>
          <p:cNvPr id="6" name="Picture 5" descr="A picture containing outdoor object&#10;&#10;Description automatically generated">
            <a:extLst>
              <a:ext uri="{FF2B5EF4-FFF2-40B4-BE49-F238E27FC236}">
                <a16:creationId xmlns:a16="http://schemas.microsoft.com/office/drawing/2014/main" id="{560E28B8-47F3-B2BB-5CAA-63C8CC95DE5B}"/>
              </a:ext>
            </a:extLst>
          </p:cNvPr>
          <p:cNvPicPr>
            <a:picLocks noChangeAspect="1"/>
          </p:cNvPicPr>
          <p:nvPr/>
        </p:nvPicPr>
        <p:blipFill rotWithShape="1">
          <a:blip r:embed="rId2">
            <a:alphaModFix amt="25000"/>
            <a:extLst>
              <a:ext uri="{28A0092B-C50C-407E-A947-70E740481C1C}">
                <a14:useLocalDpi xmlns:a14="http://schemas.microsoft.com/office/drawing/2010/main" val="0"/>
              </a:ext>
            </a:extLst>
          </a:blip>
          <a:srcRect l="22659" r="44317" b="10933"/>
          <a:stretch/>
        </p:blipFill>
        <p:spPr>
          <a:xfrm>
            <a:off x="7809692" y="101639"/>
            <a:ext cx="4382307" cy="6756361"/>
          </a:xfrm>
          <a:prstGeom prst="rect">
            <a:avLst/>
          </a:prstGeom>
        </p:spPr>
      </p:pic>
      <p:pic>
        <p:nvPicPr>
          <p:cNvPr id="7" name="Picture 6" descr="A picture containing outdoor object&#10;&#10;Description automatically generated">
            <a:extLst>
              <a:ext uri="{FF2B5EF4-FFF2-40B4-BE49-F238E27FC236}">
                <a16:creationId xmlns:a16="http://schemas.microsoft.com/office/drawing/2014/main" id="{F3029810-4FB7-B0DA-29B2-6C07EFA63E42}"/>
              </a:ext>
            </a:extLst>
          </p:cNvPr>
          <p:cNvPicPr>
            <a:picLocks noChangeAspect="1"/>
          </p:cNvPicPr>
          <p:nvPr/>
        </p:nvPicPr>
        <p:blipFill rotWithShape="1">
          <a:blip r:embed="rId2">
            <a:alphaModFix amt="25000"/>
            <a:extLst>
              <a:ext uri="{28A0092B-C50C-407E-A947-70E740481C1C}">
                <a14:useLocalDpi xmlns:a14="http://schemas.microsoft.com/office/drawing/2010/main" val="0"/>
              </a:ext>
            </a:extLst>
          </a:blip>
          <a:srcRect l="22661" r="41317" b="11645"/>
          <a:stretch/>
        </p:blipFill>
        <p:spPr>
          <a:xfrm flipH="1" flipV="1">
            <a:off x="-2" y="-2"/>
            <a:ext cx="4780387" cy="6702321"/>
          </a:xfrm>
          <a:prstGeom prst="rect">
            <a:avLst/>
          </a:prstGeom>
        </p:spPr>
      </p:pic>
      <p:sp>
        <p:nvSpPr>
          <p:cNvPr id="18" name="Rectangle 17">
            <a:extLst>
              <a:ext uri="{FF2B5EF4-FFF2-40B4-BE49-F238E27FC236}">
                <a16:creationId xmlns:a16="http://schemas.microsoft.com/office/drawing/2014/main" id="{E0382F6B-2B66-CD1F-21AF-DF8D46C6CAFA}"/>
              </a:ext>
            </a:extLst>
          </p:cNvPr>
          <p:cNvSpPr/>
          <p:nvPr/>
        </p:nvSpPr>
        <p:spPr>
          <a:xfrm>
            <a:off x="0" y="0"/>
            <a:ext cx="12192000" cy="6858000"/>
          </a:xfrm>
          <a:prstGeom prst="rect">
            <a:avLst/>
          </a:prstGeom>
          <a:solidFill>
            <a:srgbClr val="31597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itle 1">
            <a:extLst>
              <a:ext uri="{FF2B5EF4-FFF2-40B4-BE49-F238E27FC236}">
                <a16:creationId xmlns:a16="http://schemas.microsoft.com/office/drawing/2014/main" id="{77C46EF3-8B46-AEA2-CEAE-38624E9ADAAD}"/>
              </a:ext>
            </a:extLst>
          </p:cNvPr>
          <p:cNvSpPr>
            <a:spLocks noGrp="1"/>
          </p:cNvSpPr>
          <p:nvPr>
            <p:ph type="title" hasCustomPrompt="1"/>
          </p:nvPr>
        </p:nvSpPr>
        <p:spPr>
          <a:xfrm>
            <a:off x="1668340" y="3143669"/>
            <a:ext cx="8855319" cy="1325563"/>
          </a:xfrm>
        </p:spPr>
        <p:txBody>
          <a:bodyPr>
            <a:normAutofit/>
          </a:bodyPr>
          <a:lstStyle>
            <a:lvl1pPr algn="ctr">
              <a:defRPr sz="4800">
                <a:solidFill>
                  <a:schemeClr val="tx1"/>
                </a:solidFill>
              </a:defRPr>
            </a:lvl1pPr>
          </a:lstStyle>
          <a:p>
            <a:r>
              <a:rPr lang="en-GB"/>
              <a:t>[Place the title of the section here]</a:t>
            </a:r>
            <a:endParaRPr lang="en-CH"/>
          </a:p>
        </p:txBody>
      </p:sp>
      <p:sp>
        <p:nvSpPr>
          <p:cNvPr id="4" name="Text Placeholder 2">
            <a:extLst>
              <a:ext uri="{FF2B5EF4-FFF2-40B4-BE49-F238E27FC236}">
                <a16:creationId xmlns:a16="http://schemas.microsoft.com/office/drawing/2014/main" id="{A4404558-D26F-A048-5C29-1E99BA1D312E}"/>
              </a:ext>
            </a:extLst>
          </p:cNvPr>
          <p:cNvSpPr>
            <a:spLocks noGrp="1"/>
          </p:cNvSpPr>
          <p:nvPr>
            <p:ph type="body" sz="quarter" idx="11" hasCustomPrompt="1"/>
          </p:nvPr>
        </p:nvSpPr>
        <p:spPr>
          <a:xfrm>
            <a:off x="5608529" y="2494527"/>
            <a:ext cx="974943" cy="557702"/>
          </a:xfrm>
        </p:spPr>
        <p:txBody>
          <a:bodyPr>
            <a:noAutofit/>
          </a:bodyPr>
          <a:lstStyle>
            <a:lvl1pPr marL="0" indent="0" algn="ctr">
              <a:buNone/>
              <a:defRPr sz="4000" b="1">
                <a:solidFill>
                  <a:schemeClr val="tx2"/>
                </a:solidFill>
                <a:latin typeface="+mj-lt"/>
                <a:ea typeface="Roboto Black" panose="02000000000000000000" pitchFamily="2" charset="0"/>
                <a:cs typeface="Segoe UI Light" panose="020B0502040204020203" pitchFamily="34" charset="0"/>
              </a:defRPr>
            </a:lvl1pPr>
          </a:lstStyle>
          <a:p>
            <a:pPr lvl="0"/>
            <a:r>
              <a:rPr lang="en-US"/>
              <a:t>01</a:t>
            </a:r>
            <a:endParaRPr lang="en-CH"/>
          </a:p>
        </p:txBody>
      </p:sp>
    </p:spTree>
    <p:extLst>
      <p:ext uri="{BB962C8B-B14F-4D97-AF65-F5344CB8AC3E}">
        <p14:creationId xmlns:p14="http://schemas.microsoft.com/office/powerpoint/2010/main" val="2350436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age alt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DD2E7D-3C98-B627-DADA-2F9D396CB6FF}"/>
              </a:ext>
            </a:extLst>
          </p:cNvPr>
          <p:cNvSpPr/>
          <p:nvPr/>
        </p:nvSpPr>
        <p:spPr>
          <a:xfrm>
            <a:off x="-21085" y="333509"/>
            <a:ext cx="3442710" cy="1750930"/>
          </a:xfrm>
          <a:prstGeom prst="rect">
            <a:avLst/>
          </a:prstGeom>
          <a:solidFill>
            <a:srgbClr val="315975"/>
          </a:solidFill>
          <a:ln>
            <a:noFill/>
          </a:ln>
          <a:effectLst/>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fr-FR"/>
          </a:p>
        </p:txBody>
      </p:sp>
      <p:sp>
        <p:nvSpPr>
          <p:cNvPr id="4" name="Content Placeholder 3">
            <a:extLst>
              <a:ext uri="{FF2B5EF4-FFF2-40B4-BE49-F238E27FC236}">
                <a16:creationId xmlns:a16="http://schemas.microsoft.com/office/drawing/2014/main" id="{FAAB2CE7-364C-64FB-EFFB-6F585518EAB1}"/>
              </a:ext>
            </a:extLst>
          </p:cNvPr>
          <p:cNvSpPr>
            <a:spLocks noGrp="1"/>
          </p:cNvSpPr>
          <p:nvPr>
            <p:ph sz="quarter" idx="10"/>
          </p:nvPr>
        </p:nvSpPr>
        <p:spPr>
          <a:xfrm>
            <a:off x="3647768" y="609600"/>
            <a:ext cx="8219767" cy="60173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23" name="Rectangle 22">
            <a:extLst>
              <a:ext uri="{FF2B5EF4-FFF2-40B4-BE49-F238E27FC236}">
                <a16:creationId xmlns:a16="http://schemas.microsoft.com/office/drawing/2014/main" id="{94F096BA-D7F9-7EEA-979B-2963BCD82CAA}"/>
              </a:ext>
            </a:extLst>
          </p:cNvPr>
          <p:cNvSpPr/>
          <p:nvPr/>
        </p:nvSpPr>
        <p:spPr>
          <a:xfrm flipV="1">
            <a:off x="10108505" y="159208"/>
            <a:ext cx="1929009" cy="980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itle 1">
            <a:extLst>
              <a:ext uri="{FF2B5EF4-FFF2-40B4-BE49-F238E27FC236}">
                <a16:creationId xmlns:a16="http://schemas.microsoft.com/office/drawing/2014/main" id="{13792752-892B-3A76-D12C-7B4652282EE1}"/>
              </a:ext>
            </a:extLst>
          </p:cNvPr>
          <p:cNvSpPr>
            <a:spLocks noGrp="1"/>
          </p:cNvSpPr>
          <p:nvPr>
            <p:ph type="title" hasCustomPrompt="1"/>
          </p:nvPr>
        </p:nvSpPr>
        <p:spPr>
          <a:xfrm>
            <a:off x="471949" y="407645"/>
            <a:ext cx="2841522" cy="1582994"/>
          </a:xfrm>
        </p:spPr>
        <p:txBody>
          <a:bodyPr>
            <a:noAutofit/>
          </a:bodyPr>
          <a:lstStyle>
            <a:lvl1pPr>
              <a:defRPr sz="4000">
                <a:solidFill>
                  <a:schemeClr val="bg1"/>
                </a:solidFill>
              </a:defRPr>
            </a:lvl1pPr>
          </a:lstStyle>
          <a:p>
            <a:r>
              <a:rPr lang="en-GB"/>
              <a:t>[Place Title here]</a:t>
            </a:r>
            <a:endParaRPr lang="en-CH"/>
          </a:p>
        </p:txBody>
      </p:sp>
    </p:spTree>
    <p:extLst>
      <p:ext uri="{BB962C8B-B14F-4D97-AF65-F5344CB8AC3E}">
        <p14:creationId xmlns:p14="http://schemas.microsoft.com/office/powerpoint/2010/main" val="302415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age alt2">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AAB2CE7-364C-64FB-EFFB-6F585518EAB1}"/>
              </a:ext>
            </a:extLst>
          </p:cNvPr>
          <p:cNvSpPr>
            <a:spLocks noGrp="1"/>
          </p:cNvSpPr>
          <p:nvPr>
            <p:ph sz="quarter" idx="10"/>
          </p:nvPr>
        </p:nvSpPr>
        <p:spPr>
          <a:xfrm>
            <a:off x="471949" y="1594726"/>
            <a:ext cx="11258234" cy="48096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Rectangle 5">
            <a:extLst>
              <a:ext uri="{FF2B5EF4-FFF2-40B4-BE49-F238E27FC236}">
                <a16:creationId xmlns:a16="http://schemas.microsoft.com/office/drawing/2014/main" id="{9A8F63B5-C736-68DF-C08B-E81FD3FF7E26}"/>
              </a:ext>
            </a:extLst>
          </p:cNvPr>
          <p:cNvSpPr/>
          <p:nvPr/>
        </p:nvSpPr>
        <p:spPr>
          <a:xfrm flipV="1">
            <a:off x="10108505" y="159208"/>
            <a:ext cx="1929009" cy="980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Rectangle 6">
            <a:extLst>
              <a:ext uri="{FF2B5EF4-FFF2-40B4-BE49-F238E27FC236}">
                <a16:creationId xmlns:a16="http://schemas.microsoft.com/office/drawing/2014/main" id="{BCC50C77-4D39-4300-8013-E2EF88828764}"/>
              </a:ext>
            </a:extLst>
          </p:cNvPr>
          <p:cNvSpPr/>
          <p:nvPr/>
        </p:nvSpPr>
        <p:spPr>
          <a:xfrm>
            <a:off x="363254" y="0"/>
            <a:ext cx="112735" cy="1049784"/>
          </a:xfrm>
          <a:prstGeom prst="rect">
            <a:avLst/>
          </a:prstGeom>
          <a:solidFill>
            <a:srgbClr val="315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Title 1">
            <a:extLst>
              <a:ext uri="{FF2B5EF4-FFF2-40B4-BE49-F238E27FC236}">
                <a16:creationId xmlns:a16="http://schemas.microsoft.com/office/drawing/2014/main" id="{95AD6441-1830-632E-773A-606716E62799}"/>
              </a:ext>
            </a:extLst>
          </p:cNvPr>
          <p:cNvSpPr>
            <a:spLocks noGrp="1"/>
          </p:cNvSpPr>
          <p:nvPr>
            <p:ph type="title" hasCustomPrompt="1"/>
          </p:nvPr>
        </p:nvSpPr>
        <p:spPr>
          <a:xfrm>
            <a:off x="471948" y="489525"/>
            <a:ext cx="7766887" cy="615675"/>
          </a:xfrm>
        </p:spPr>
        <p:txBody>
          <a:bodyPr>
            <a:noAutofit/>
          </a:bodyPr>
          <a:lstStyle>
            <a:lvl1pPr>
              <a:defRPr sz="4000">
                <a:solidFill>
                  <a:schemeClr val="tx1"/>
                </a:solidFill>
              </a:defRPr>
            </a:lvl1pPr>
          </a:lstStyle>
          <a:p>
            <a:r>
              <a:rPr lang="en-GB"/>
              <a:t>[Place Title here]</a:t>
            </a:r>
            <a:endParaRPr lang="en-CH"/>
          </a:p>
        </p:txBody>
      </p:sp>
    </p:spTree>
    <p:extLst>
      <p:ext uri="{BB962C8B-B14F-4D97-AF65-F5344CB8AC3E}">
        <p14:creationId xmlns:p14="http://schemas.microsoft.com/office/powerpoint/2010/main" val="67692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age alt3">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AAB2CE7-364C-64FB-EFFB-6F585518EAB1}"/>
              </a:ext>
            </a:extLst>
          </p:cNvPr>
          <p:cNvSpPr>
            <a:spLocks noGrp="1"/>
          </p:cNvSpPr>
          <p:nvPr>
            <p:ph sz="quarter" idx="10"/>
          </p:nvPr>
        </p:nvSpPr>
        <p:spPr>
          <a:xfrm>
            <a:off x="5085566" y="3529781"/>
            <a:ext cx="6781969" cy="2753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17" name="Rectangle 16">
            <a:extLst>
              <a:ext uri="{FF2B5EF4-FFF2-40B4-BE49-F238E27FC236}">
                <a16:creationId xmlns:a16="http://schemas.microsoft.com/office/drawing/2014/main" id="{A81479E1-425E-BBAC-760A-B4D8085BC6D6}"/>
              </a:ext>
            </a:extLst>
          </p:cNvPr>
          <p:cNvSpPr/>
          <p:nvPr/>
        </p:nvSpPr>
        <p:spPr>
          <a:xfrm>
            <a:off x="5085567" y="997159"/>
            <a:ext cx="1010433" cy="1051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Picture Placeholder 4">
            <a:extLst>
              <a:ext uri="{FF2B5EF4-FFF2-40B4-BE49-F238E27FC236}">
                <a16:creationId xmlns:a16="http://schemas.microsoft.com/office/drawing/2014/main" id="{4D67C9C5-42A8-B9C6-A31E-BE2FA12DC86A}"/>
              </a:ext>
            </a:extLst>
          </p:cNvPr>
          <p:cNvSpPr>
            <a:spLocks noGrp="1"/>
          </p:cNvSpPr>
          <p:nvPr>
            <p:ph type="pic" sz="quarter" idx="11"/>
          </p:nvPr>
        </p:nvSpPr>
        <p:spPr>
          <a:xfrm>
            <a:off x="530942" y="609599"/>
            <a:ext cx="4119716" cy="5673213"/>
          </a:xfrm>
        </p:spPr>
        <p:txBody>
          <a:bodyPr/>
          <a:lstStyle/>
          <a:p>
            <a:r>
              <a:rPr lang="en-US"/>
              <a:t>Click icon to add picture</a:t>
            </a:r>
            <a:endParaRPr lang="en-CH"/>
          </a:p>
        </p:txBody>
      </p:sp>
      <p:sp>
        <p:nvSpPr>
          <p:cNvPr id="3" name="Title 1">
            <a:extLst>
              <a:ext uri="{FF2B5EF4-FFF2-40B4-BE49-F238E27FC236}">
                <a16:creationId xmlns:a16="http://schemas.microsoft.com/office/drawing/2014/main" id="{0B3E1FE5-6D48-98A9-E3E8-0E4C8A3BE69C}"/>
              </a:ext>
            </a:extLst>
          </p:cNvPr>
          <p:cNvSpPr>
            <a:spLocks noGrp="1"/>
          </p:cNvSpPr>
          <p:nvPr>
            <p:ph type="title" hasCustomPrompt="1"/>
          </p:nvPr>
        </p:nvSpPr>
        <p:spPr>
          <a:xfrm>
            <a:off x="5085566" y="1489193"/>
            <a:ext cx="6781969" cy="1499813"/>
          </a:xfrm>
        </p:spPr>
        <p:txBody>
          <a:bodyPr>
            <a:noAutofit/>
          </a:bodyPr>
          <a:lstStyle>
            <a:lvl1pPr>
              <a:defRPr sz="4000">
                <a:solidFill>
                  <a:schemeClr val="tx1"/>
                </a:solidFill>
              </a:defRPr>
            </a:lvl1pPr>
          </a:lstStyle>
          <a:p>
            <a:r>
              <a:rPr lang="en-GB"/>
              <a:t>[Place Title here]</a:t>
            </a:r>
            <a:endParaRPr lang="en-CH"/>
          </a:p>
        </p:txBody>
      </p:sp>
    </p:spTree>
    <p:extLst>
      <p:ext uri="{BB962C8B-B14F-4D97-AF65-F5344CB8AC3E}">
        <p14:creationId xmlns:p14="http://schemas.microsoft.com/office/powerpoint/2010/main" val="3276057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image" Target="../media/image15.emf"/><Relationship Id="rId5" Type="http://schemas.openxmlformats.org/officeDocument/2006/relationships/slideLayout" Target="../slideLayouts/slideLayout22.xml"/><Relationship Id="rId10" Type="http://schemas.openxmlformats.org/officeDocument/2006/relationships/image" Target="../media/image14.emf"/><Relationship Id="rId4" Type="http://schemas.openxmlformats.org/officeDocument/2006/relationships/slideLayout" Target="../slideLayouts/slideLayout21.xml"/><Relationship Id="rId9" Type="http://schemas.openxmlformats.org/officeDocument/2006/relationships/image" Target="../media/image13.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273B4E-2328-71C8-8F4A-7F8BF21CFF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Cliquez pour modifier le style du titre principal</a:t>
            </a:r>
            <a:endParaRPr lang="en-CH"/>
          </a:p>
        </p:txBody>
      </p:sp>
      <p:sp>
        <p:nvSpPr>
          <p:cNvPr id="3" name="Text Placeholder 2">
            <a:extLst>
              <a:ext uri="{FF2B5EF4-FFF2-40B4-BE49-F238E27FC236}">
                <a16:creationId xmlns:a16="http://schemas.microsoft.com/office/drawing/2014/main" id="{68564FDE-82F7-CD67-B6E6-A21E59E45D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Cliquez pour modifier les styles du texte principal</a:t>
            </a:r>
          </a:p>
          <a:p>
            <a:pPr lvl="1"/>
            <a:r>
              <a:rPr lang="en-US"/>
              <a:t>Deuxième niveau</a:t>
            </a:r>
          </a:p>
          <a:p>
            <a:pPr lvl="2"/>
            <a:r>
              <a:rPr lang="en-US"/>
              <a:t>Troisième niveau</a:t>
            </a:r>
          </a:p>
          <a:p>
            <a:pPr lvl="3"/>
            <a:r>
              <a:rPr lang="en-US"/>
              <a:t>Quatrième niveau</a:t>
            </a:r>
          </a:p>
          <a:p>
            <a:pPr lvl="4"/>
            <a:r>
              <a:rPr lang="en-US"/>
              <a:t>Cinquième niveau</a:t>
            </a:r>
            <a:endParaRPr lang="en-CH"/>
          </a:p>
        </p:txBody>
      </p:sp>
      <p:sp>
        <p:nvSpPr>
          <p:cNvPr id="4" name="Date Placeholder 3">
            <a:extLst>
              <a:ext uri="{FF2B5EF4-FFF2-40B4-BE49-F238E27FC236}">
                <a16:creationId xmlns:a16="http://schemas.microsoft.com/office/drawing/2014/main" id="{945F4384-FC46-A039-DF62-66692EF7BE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F9FCF-E605-42C9-AE98-29E0065CD1C4}" type="datetimeFigureOut">
              <a:rPr lang="en-US" smtClean="0"/>
              <a:t>2/21/23</a:t>
            </a:fld>
            <a:endParaRPr lang="en-US"/>
          </a:p>
        </p:txBody>
      </p:sp>
      <p:sp>
        <p:nvSpPr>
          <p:cNvPr id="5" name="Footer Placeholder 4">
            <a:extLst>
              <a:ext uri="{FF2B5EF4-FFF2-40B4-BE49-F238E27FC236}">
                <a16:creationId xmlns:a16="http://schemas.microsoft.com/office/drawing/2014/main" id="{CF660B81-F607-7AFC-F151-9892B02349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E56E9B-9D03-DA1B-3E34-577705F351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962632-4031-4771-A509-7E6F956F4EE6}" type="slidenum">
              <a:rPr lang="en-US" smtClean="0"/>
              <a:t>‹#›</a:t>
            </a:fld>
            <a:endParaRPr lang="en-US"/>
          </a:p>
        </p:txBody>
      </p:sp>
    </p:spTree>
    <p:extLst>
      <p:ext uri="{BB962C8B-B14F-4D97-AF65-F5344CB8AC3E}">
        <p14:creationId xmlns:p14="http://schemas.microsoft.com/office/powerpoint/2010/main" val="1767222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4512" r:id="rId15"/>
    <p:sldLayoutId id="2147484513" r:id="rId16"/>
    <p:sldLayoutId id="2147484514" r:id="rId17"/>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Box 6">
            <a:extLst>
              <a:ext uri="{FF2B5EF4-FFF2-40B4-BE49-F238E27FC236}">
                <a16:creationId xmlns:a16="http://schemas.microsoft.com/office/drawing/2014/main" id="{25E5A597-9309-B84B-8BE2-ECB66C76CABE}"/>
              </a:ext>
            </a:extLst>
          </p:cNvPr>
          <p:cNvSpPr txBox="1">
            <a:spLocks noChangeArrowheads="1"/>
          </p:cNvSpPr>
          <p:nvPr/>
        </p:nvSpPr>
        <p:spPr bwMode="auto">
          <a:xfrm>
            <a:off x="355600" y="530701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ltLang="en-US"/>
          </a:p>
        </p:txBody>
      </p:sp>
      <p:sp>
        <p:nvSpPr>
          <p:cNvPr id="1027" name="Title Placeholder 1">
            <a:extLst>
              <a:ext uri="{FF2B5EF4-FFF2-40B4-BE49-F238E27FC236}">
                <a16:creationId xmlns:a16="http://schemas.microsoft.com/office/drawing/2014/main" id="{AD3C0513-1CC3-A2ED-34E5-3A54E01AD7D9}"/>
              </a:ext>
            </a:extLst>
          </p:cNvPr>
          <p:cNvSpPr>
            <a:spLocks noGrp="1"/>
          </p:cNvSpPr>
          <p:nvPr>
            <p:ph type="title"/>
          </p:nvPr>
        </p:nvSpPr>
        <p:spPr bwMode="auto">
          <a:xfrm>
            <a:off x="609600" y="525463"/>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Titre du projet</a:t>
            </a:r>
          </a:p>
        </p:txBody>
      </p:sp>
      <p:sp>
        <p:nvSpPr>
          <p:cNvPr id="1028" name="Text Placeholder 2">
            <a:extLst>
              <a:ext uri="{FF2B5EF4-FFF2-40B4-BE49-F238E27FC236}">
                <a16:creationId xmlns:a16="http://schemas.microsoft.com/office/drawing/2014/main" id="{F779F5F7-4F52-FC3F-2095-6D41034220E4}"/>
              </a:ext>
            </a:extLst>
          </p:cNvPr>
          <p:cNvSpPr>
            <a:spLocks noGrp="1"/>
          </p:cNvSpPr>
          <p:nvPr>
            <p:ph type="body" idx="1"/>
          </p:nvPr>
        </p:nvSpPr>
        <p:spPr bwMode="auto">
          <a:xfrm>
            <a:off x="609600" y="1808163"/>
            <a:ext cx="10972800" cy="252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Lorem Ipsum</a:t>
            </a:r>
          </a:p>
          <a:p>
            <a:pPr lvl="1"/>
            <a:r>
              <a:rPr lang="en-US" altLang="en-US"/>
              <a:t>Deuxième niveau</a:t>
            </a:r>
          </a:p>
          <a:p>
            <a:pPr lvl="2"/>
            <a:r>
              <a:rPr lang="en-US" altLang="en-US"/>
              <a:t>Troisième niveau</a:t>
            </a:r>
          </a:p>
          <a:p>
            <a:pPr lvl="3"/>
            <a:r>
              <a:rPr lang="en-US" altLang="en-US"/>
              <a:t>Quatrième niveau</a:t>
            </a:r>
          </a:p>
          <a:p>
            <a:pPr lvl="4"/>
            <a:r>
              <a:rPr lang="en-US" altLang="en-US"/>
              <a:t>Cinquième niveau</a:t>
            </a:r>
          </a:p>
        </p:txBody>
      </p:sp>
      <p:pic>
        <p:nvPicPr>
          <p:cNvPr id="1029" name="Picture 12">
            <a:extLst>
              <a:ext uri="{FF2B5EF4-FFF2-40B4-BE49-F238E27FC236}">
                <a16:creationId xmlns:a16="http://schemas.microsoft.com/office/drawing/2014/main" id="{633BB8A6-4362-DAB5-8EDC-A84376C3B872}"/>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65067" y="1"/>
            <a:ext cx="3826933"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9">
            <a:extLst>
              <a:ext uri="{FF2B5EF4-FFF2-40B4-BE49-F238E27FC236}">
                <a16:creationId xmlns:a16="http://schemas.microsoft.com/office/drawing/2014/main" id="{40C07B59-3033-C754-A733-5A1E5891063F}"/>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0" y="5599114"/>
            <a:ext cx="12227984"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0">
            <a:extLst>
              <a:ext uri="{FF2B5EF4-FFF2-40B4-BE49-F238E27FC236}">
                <a16:creationId xmlns:a16="http://schemas.microsoft.com/office/drawing/2014/main" id="{7B9E3DC1-2784-A95F-7EAA-A13A70232329}"/>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91067" y="6019800"/>
            <a:ext cx="232833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505" r:id="rId1"/>
    <p:sldLayoutId id="2147484506" r:id="rId2"/>
    <p:sldLayoutId id="2147484507" r:id="rId3"/>
    <p:sldLayoutId id="2147484508" r:id="rId4"/>
    <p:sldLayoutId id="2147484509" r:id="rId5"/>
    <p:sldLayoutId id="2147484510" r:id="rId6"/>
    <p:sldLayoutId id="2147484511" r:id="rId7"/>
  </p:sldLayoutIdLst>
  <p:hf hdr="0" ftr="0" dt="0"/>
  <p:txStyles>
    <p:titleStyle>
      <a:lvl1pPr algn="l" defTabSz="457200" rtl="0" eaLnBrk="0" fontAlgn="base" hangingPunct="0">
        <a:spcBef>
          <a:spcPct val="0"/>
        </a:spcBef>
        <a:spcAft>
          <a:spcPct val="0"/>
        </a:spcAft>
        <a:defRPr sz="5000" kern="1200">
          <a:solidFill>
            <a:srgbClr val="C28220"/>
          </a:solidFill>
          <a:latin typeface="Georgia"/>
          <a:ea typeface="Georgia" panose="02040502050405020303" pitchFamily="18" charset="0"/>
          <a:cs typeface="Georgia"/>
        </a:defRPr>
      </a:lvl1pPr>
      <a:lvl2pPr algn="l" defTabSz="457200" rtl="0" eaLnBrk="0" fontAlgn="base" hangingPunct="0">
        <a:spcBef>
          <a:spcPct val="0"/>
        </a:spcBef>
        <a:spcAft>
          <a:spcPct val="0"/>
        </a:spcAft>
        <a:defRPr sz="5000">
          <a:solidFill>
            <a:srgbClr val="C28220"/>
          </a:solidFill>
          <a:latin typeface="Georgia" panose="02040502050405020303" pitchFamily="18" charset="0"/>
          <a:ea typeface="Georgia" panose="02040502050405020303" pitchFamily="18" charset="0"/>
          <a:cs typeface="Georgia" panose="02040502050405020303" pitchFamily="18" charset="0"/>
        </a:defRPr>
      </a:lvl2pPr>
      <a:lvl3pPr algn="l" defTabSz="457200" rtl="0" eaLnBrk="0" fontAlgn="base" hangingPunct="0">
        <a:spcBef>
          <a:spcPct val="0"/>
        </a:spcBef>
        <a:spcAft>
          <a:spcPct val="0"/>
        </a:spcAft>
        <a:defRPr sz="5000">
          <a:solidFill>
            <a:srgbClr val="C28220"/>
          </a:solidFill>
          <a:latin typeface="Georgia" panose="02040502050405020303" pitchFamily="18" charset="0"/>
          <a:ea typeface="Georgia" panose="02040502050405020303" pitchFamily="18" charset="0"/>
          <a:cs typeface="Georgia" panose="02040502050405020303" pitchFamily="18" charset="0"/>
        </a:defRPr>
      </a:lvl3pPr>
      <a:lvl4pPr algn="l" defTabSz="457200" rtl="0" eaLnBrk="0" fontAlgn="base" hangingPunct="0">
        <a:spcBef>
          <a:spcPct val="0"/>
        </a:spcBef>
        <a:spcAft>
          <a:spcPct val="0"/>
        </a:spcAft>
        <a:defRPr sz="5000">
          <a:solidFill>
            <a:srgbClr val="C28220"/>
          </a:solidFill>
          <a:latin typeface="Georgia" panose="02040502050405020303" pitchFamily="18" charset="0"/>
          <a:ea typeface="Georgia" panose="02040502050405020303" pitchFamily="18" charset="0"/>
          <a:cs typeface="Georgia" panose="02040502050405020303" pitchFamily="18" charset="0"/>
        </a:defRPr>
      </a:lvl4pPr>
      <a:lvl5pPr algn="l" defTabSz="457200" rtl="0" eaLnBrk="0" fontAlgn="base" hangingPunct="0">
        <a:spcBef>
          <a:spcPct val="0"/>
        </a:spcBef>
        <a:spcAft>
          <a:spcPct val="0"/>
        </a:spcAft>
        <a:defRPr sz="5000">
          <a:solidFill>
            <a:srgbClr val="C28220"/>
          </a:solidFill>
          <a:latin typeface="Georgia" panose="02040502050405020303" pitchFamily="18" charset="0"/>
          <a:ea typeface="Georgia" panose="02040502050405020303" pitchFamily="18" charset="0"/>
          <a:cs typeface="Georgia" panose="02040502050405020303" pitchFamily="18" charset="0"/>
        </a:defRPr>
      </a:lvl5pPr>
      <a:lvl6pPr marL="457200" algn="l" defTabSz="457200" rtl="0" fontAlgn="base">
        <a:spcBef>
          <a:spcPct val="0"/>
        </a:spcBef>
        <a:spcAft>
          <a:spcPct val="0"/>
        </a:spcAft>
        <a:defRPr sz="5000">
          <a:solidFill>
            <a:srgbClr val="C28220"/>
          </a:solidFill>
          <a:latin typeface="Georgia" panose="02040502050405020303" pitchFamily="18" charset="0"/>
          <a:ea typeface="Georgia" panose="02040502050405020303" pitchFamily="18" charset="0"/>
          <a:cs typeface="Georgia" panose="02040502050405020303" pitchFamily="18" charset="0"/>
        </a:defRPr>
      </a:lvl6pPr>
      <a:lvl7pPr marL="914400" algn="l" defTabSz="457200" rtl="0" fontAlgn="base">
        <a:spcBef>
          <a:spcPct val="0"/>
        </a:spcBef>
        <a:spcAft>
          <a:spcPct val="0"/>
        </a:spcAft>
        <a:defRPr sz="5000">
          <a:solidFill>
            <a:srgbClr val="C28220"/>
          </a:solidFill>
          <a:latin typeface="Georgia" panose="02040502050405020303" pitchFamily="18" charset="0"/>
          <a:ea typeface="Georgia" panose="02040502050405020303" pitchFamily="18" charset="0"/>
          <a:cs typeface="Georgia" panose="02040502050405020303" pitchFamily="18" charset="0"/>
        </a:defRPr>
      </a:lvl7pPr>
      <a:lvl8pPr marL="1371600" algn="l" defTabSz="457200" rtl="0" fontAlgn="base">
        <a:spcBef>
          <a:spcPct val="0"/>
        </a:spcBef>
        <a:spcAft>
          <a:spcPct val="0"/>
        </a:spcAft>
        <a:defRPr sz="5000">
          <a:solidFill>
            <a:srgbClr val="C28220"/>
          </a:solidFill>
          <a:latin typeface="Georgia" panose="02040502050405020303" pitchFamily="18" charset="0"/>
          <a:ea typeface="Georgia" panose="02040502050405020303" pitchFamily="18" charset="0"/>
          <a:cs typeface="Georgia" panose="02040502050405020303" pitchFamily="18" charset="0"/>
        </a:defRPr>
      </a:lvl8pPr>
      <a:lvl9pPr marL="1828800" algn="l" defTabSz="457200" rtl="0" fontAlgn="base">
        <a:spcBef>
          <a:spcPct val="0"/>
        </a:spcBef>
        <a:spcAft>
          <a:spcPct val="0"/>
        </a:spcAft>
        <a:defRPr sz="5000">
          <a:solidFill>
            <a:srgbClr val="C28220"/>
          </a:solidFill>
          <a:latin typeface="Georgia" panose="02040502050405020303" pitchFamily="18" charset="0"/>
          <a:ea typeface="Georgia" panose="02040502050405020303" pitchFamily="18" charset="0"/>
          <a:cs typeface="Georgia" panose="02040502050405020303" pitchFamily="18"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2200" kern="1200">
          <a:solidFill>
            <a:srgbClr val="2D637F"/>
          </a:solidFill>
          <a:latin typeface="Lucida Grande"/>
          <a:ea typeface="Lucida Grande"/>
          <a:cs typeface="Lucida Grande"/>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rgbClr val="2D637F"/>
          </a:solidFill>
          <a:latin typeface="Lucida Grande"/>
          <a:ea typeface="Lucida Grande"/>
          <a:cs typeface="Lucida Grande"/>
        </a:defRPr>
      </a:lvl2pPr>
      <a:lvl3pPr marL="1143000" indent="-228600" algn="l" defTabSz="457200" rtl="0" eaLnBrk="0" fontAlgn="base" hangingPunct="0">
        <a:spcBef>
          <a:spcPct val="20000"/>
        </a:spcBef>
        <a:spcAft>
          <a:spcPct val="0"/>
        </a:spcAft>
        <a:buFont typeface="Arial" panose="020B0604020202020204" pitchFamily="34" charset="0"/>
        <a:buChar char="•"/>
        <a:defRPr kern="1200">
          <a:solidFill>
            <a:srgbClr val="2D637F"/>
          </a:solidFill>
          <a:latin typeface="Lucida Grande"/>
          <a:ea typeface="Lucida Grande"/>
          <a:cs typeface="Lucida Grande"/>
        </a:defRPr>
      </a:lvl3pPr>
      <a:lvl4pPr marL="1600200" indent="-228600" algn="l" defTabSz="457200" rtl="0" eaLnBrk="0" fontAlgn="base" hangingPunct="0">
        <a:spcBef>
          <a:spcPct val="20000"/>
        </a:spcBef>
        <a:spcAft>
          <a:spcPct val="0"/>
        </a:spcAft>
        <a:buFont typeface="Arial" panose="020B0604020202020204" pitchFamily="34" charset="0"/>
        <a:buChar char="–"/>
        <a:defRPr sz="1600" kern="1200">
          <a:solidFill>
            <a:srgbClr val="2D637F"/>
          </a:solidFill>
          <a:latin typeface="Lucida Grande"/>
          <a:ea typeface="Lucida Grande"/>
          <a:cs typeface="Lucida Grande"/>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rgbClr val="2D637F"/>
          </a:solidFill>
          <a:latin typeface="Lucida Grande"/>
          <a:ea typeface="Lucida Grande"/>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273B4E-2328-71C8-8F4A-7F8BF21CFF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68564FDE-82F7-CD67-B6E6-A21E59E45D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945F4384-FC46-A039-DF62-66692EF7BE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8F9FCF-E605-42C9-AE98-29E0065CD1C4}" type="datetimeFigureOut">
              <a:rPr lang="en-US" smtClean="0"/>
              <a:t>2/21/23</a:t>
            </a:fld>
            <a:endParaRPr lang="en-US"/>
          </a:p>
        </p:txBody>
      </p:sp>
      <p:sp>
        <p:nvSpPr>
          <p:cNvPr id="5" name="Footer Placeholder 4">
            <a:extLst>
              <a:ext uri="{FF2B5EF4-FFF2-40B4-BE49-F238E27FC236}">
                <a16:creationId xmlns:a16="http://schemas.microsoft.com/office/drawing/2014/main" id="{CF660B81-F607-7AFC-F151-9892B02349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E56E9B-9D03-DA1B-3E34-577705F351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962632-4031-4771-A509-7E6F956F4EE6}" type="slidenum">
              <a:rPr lang="en-US" smtClean="0"/>
              <a:t>‹#›</a:t>
            </a:fld>
            <a:endParaRPr lang="en-US"/>
          </a:p>
        </p:txBody>
      </p:sp>
    </p:spTree>
    <p:extLst>
      <p:ext uri="{BB962C8B-B14F-4D97-AF65-F5344CB8AC3E}">
        <p14:creationId xmlns:p14="http://schemas.microsoft.com/office/powerpoint/2010/main" val="1767222391"/>
      </p:ext>
    </p:extLst>
  </p:cSld>
  <p:clrMap bg1="lt1" tx1="dk1" bg2="lt2" tx2="dk2" accent1="accent1" accent2="accent2" accent3="accent3" accent4="accent4" accent5="accent5" accent6="accent6" hlink="hlink" folHlink="folHlink"/>
  <p:sldLayoutIdLst>
    <p:sldLayoutId id="2147484516" r:id="rId1"/>
    <p:sldLayoutId id="2147484517" r:id="rId2"/>
    <p:sldLayoutId id="2147484518" r:id="rId3"/>
    <p:sldLayoutId id="2147484519" r:id="rId4"/>
    <p:sldLayoutId id="2147484520" r:id="rId5"/>
    <p:sldLayoutId id="2147484521" r:id="rId6"/>
    <p:sldLayoutId id="2147484522" r:id="rId7"/>
    <p:sldLayoutId id="2147484523" r:id="rId8"/>
    <p:sldLayoutId id="2147484524" r:id="rId9"/>
    <p:sldLayoutId id="2147484525" r:id="rId10"/>
    <p:sldLayoutId id="2147484526" r:id="rId11"/>
    <p:sldLayoutId id="2147484527" r:id="rId12"/>
    <p:sldLayoutId id="2147484528" r:id="rId13"/>
    <p:sldLayoutId id="2147484529" r:id="rId14"/>
    <p:sldLayoutId id="2147484530" r:id="rId15"/>
    <p:sldLayoutId id="2147484531" r:id="rId16"/>
    <p:sldLayoutId id="2147484532" r:id="rId17"/>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10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mailto:ophs@Berkeley.edu"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docid=U8ILjOaKk0MshM&amp;tbnid=5zWbE5bXBdLuIM:&amp;ved=0CAUQjRw&amp;url=http%3A%2F%2Fwww.sengifted.org%2Fprograms%2Fsenginars%2F2013-diversity-series&amp;ei=xM3WUuj-N8LooATDtoD4Bg&amp;psig=AFQjCNF-RMyfo4VyDp6tMsHsAWJvvtkBIA&amp;ust=1389895480039858"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docid=3g-tVpstftCXpM&amp;tbnid=wQwTNKwifVUCTM:&amp;ved=0CAUQjRw&amp;url=https%3A%2F%2Fdps.mn.gov%2Fdivisions%2Fojp%2Fhelp-for-crime-victims%2Fpages%2Fcrime-victim-rights-enforcement.aspx&amp;ei=38rWUrD5GJH1oATDx4GoDw&amp;bvm=bv.59568121,d.cGU&amp;psig=AFQjCNGv4NjP5VWDQaT2aC_JnOrwWnWN1g&amp;ust=1389894705692534"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hyperlink" Target="http://www.mediatrainingworldwide.com/blog/2011/06/29/answering-media-questions-open-media-rap-media-training/" TargetMode="External"/><Relationship Id="rId2" Type="http://schemas.openxmlformats.org/officeDocument/2006/relationships/notesSlide" Target="../notesSlides/notesSlide40.xml"/><Relationship Id="rId1" Type="http://schemas.openxmlformats.org/officeDocument/2006/relationships/slideLayout" Target="../slideLayouts/slideLayout18.xml"/><Relationship Id="rId4" Type="http://schemas.openxmlformats.org/officeDocument/2006/relationships/image" Target="../media/image2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hyperlink" Target="https://www.cbsrc.org/resources" TargetMode="Externa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hyperlink" Target="https://www.cbsrc.org/resources" TargetMode="Externa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hyperlink" Target="https://www.who.int/news-room/fact-sheets/detail/cholera" TargetMode="Externa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reliefweb.int/report/democratic-republic-congo/situation-epidemiologique-du-cholera-et-autres-maladies-diarrheiques-en-semaine-51-2022-du-19-au-25-decembre-2022" TargetMode="Externa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www.who.int/news-room/fact-sheets/detail/measles" TargetMode="External"/><Relationship Id="rId1" Type="http://schemas.openxmlformats.org/officeDocument/2006/relationships/slideLayout" Target="../slideLayouts/slideLayout8.xml"/><Relationship Id="rId4" Type="http://schemas.openxmlformats.org/officeDocument/2006/relationships/image" Target="../media/image38.jpeg"/></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reliefweb.int/report/democratic-republic-congo/situation-de-la-rougeole-en-rdc-s52-2022-reunion-de-coordination-de-lutte-contre-les-epidemies-de-rougeole-en-rdc-jeudi-12-janvier-2023-meeting-minutes" TargetMode="Externa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hyperlink" Target="https://www.cbsrc.org/resources" TargetMode="External"/><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9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43.jpeg"/></Relationships>
</file>

<file path=ppt/slides/_rels/slide9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8.xml"/><Relationship Id="rId5" Type="http://schemas.openxmlformats.org/officeDocument/2006/relationships/image" Target="../media/image47.svg"/><Relationship Id="rId4" Type="http://schemas.openxmlformats.org/officeDocument/2006/relationships/image" Target="../media/image4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EC2C9-B227-61F0-FCBA-F17AD1F84B32}"/>
              </a:ext>
            </a:extLst>
          </p:cNvPr>
          <p:cNvSpPr>
            <a:spLocks noGrp="1"/>
          </p:cNvSpPr>
          <p:nvPr>
            <p:ph type="title"/>
          </p:nvPr>
        </p:nvSpPr>
        <p:spPr/>
        <p:txBody>
          <a:bodyPr/>
          <a:lstStyle/>
          <a:p>
            <a:r>
              <a:rPr lang="en-US"/>
              <a:t>Étude de mortalité à distance</a:t>
            </a:r>
          </a:p>
        </p:txBody>
      </p:sp>
      <p:sp>
        <p:nvSpPr>
          <p:cNvPr id="3" name="Text Placeholder 2">
            <a:extLst>
              <a:ext uri="{FF2B5EF4-FFF2-40B4-BE49-F238E27FC236}">
                <a16:creationId xmlns:a16="http://schemas.microsoft.com/office/drawing/2014/main" id="{E34CB5C0-7875-D6AC-B9AE-94FBFB2D643B}"/>
              </a:ext>
            </a:extLst>
          </p:cNvPr>
          <p:cNvSpPr>
            <a:spLocks noGrp="1"/>
          </p:cNvSpPr>
          <p:nvPr>
            <p:ph type="body" sz="quarter" idx="10"/>
          </p:nvPr>
        </p:nvSpPr>
        <p:spPr/>
        <p:txBody>
          <a:bodyPr>
            <a:normAutofit fontScale="62500" lnSpcReduction="20000"/>
          </a:bodyPr>
          <a:lstStyle/>
          <a:p>
            <a:r>
              <a:rPr lang="en-US"/>
              <a:t>Ville de </a:t>
            </a:r>
            <a:r>
              <a:rPr lang="en-US" err="1"/>
              <a:t>Kalamie</a:t>
            </a:r>
            <a:r>
              <a:rPr lang="en-US"/>
              <a:t>, province du Tanganyika, République démocratique du Congo</a:t>
            </a:r>
          </a:p>
          <a:p>
            <a:r>
              <a:rPr lang="en-US"/>
              <a:t>Du 13 au 17 février 2023</a:t>
            </a:r>
          </a:p>
        </p:txBody>
      </p:sp>
    </p:spTree>
    <p:extLst>
      <p:ext uri="{BB962C8B-B14F-4D97-AF65-F5344CB8AC3E}">
        <p14:creationId xmlns:p14="http://schemas.microsoft.com/office/powerpoint/2010/main" val="767627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vert="horz" lIns="91440" tIns="45720" rIns="91440" bIns="45720" rtlCol="0" anchor="t">
            <a:normAutofit/>
          </a:bodyPr>
          <a:lstStyle/>
          <a:p>
            <a:pPr marL="0" indent="0">
              <a:buNone/>
            </a:pPr>
            <a:r>
              <a:rPr lang="en-US" sz="2400" b="1">
                <a:ea typeface="+mn-lt"/>
                <a:cs typeface="+mn-lt"/>
              </a:rPr>
              <a:t>Activité 1 : </a:t>
            </a:r>
            <a:r>
              <a:rPr lang="en-US" sz="2400">
                <a:ea typeface="+mn-lt"/>
                <a:cs typeface="+mn-lt"/>
              </a:rPr>
              <a:t>Collecte de données à distance </a:t>
            </a:r>
          </a:p>
          <a:p>
            <a:pPr marL="0" indent="0">
              <a:buNone/>
            </a:pPr>
            <a:endParaRPr lang="en-US" sz="2400">
              <a:ea typeface="+mn-lt"/>
              <a:cs typeface="+mn-lt"/>
            </a:endParaRPr>
          </a:p>
          <a:p>
            <a:pPr marL="342900" indent="-342900"/>
            <a:r>
              <a:rPr lang="en-US" sz="2400">
                <a:ea typeface="+mn-lt"/>
                <a:cs typeface="+mn-lt"/>
              </a:rPr>
              <a:t>Méthode à distance n° 1 : méthode de survie en réseau</a:t>
            </a:r>
          </a:p>
          <a:p>
            <a:pPr marL="342900" indent="-342900"/>
            <a:endParaRPr lang="en-US" sz="2400">
              <a:ea typeface="+mn-lt"/>
              <a:cs typeface="+mn-lt"/>
            </a:endParaRPr>
          </a:p>
          <a:p>
            <a:pPr marL="342900" indent="-342900"/>
            <a:r>
              <a:rPr lang="en-US" sz="2400">
                <a:ea typeface="+mn-lt"/>
                <a:cs typeface="+mn-lt"/>
              </a:rPr>
              <a:t>Méthode à distance n° 2 : méthode de l'informateur</a:t>
            </a:r>
          </a:p>
          <a:p>
            <a:pPr marL="0" indent="0">
              <a:buNone/>
            </a:pPr>
            <a:endParaRPr lang="en-US" sz="2400">
              <a:ea typeface="+mn-lt"/>
              <a:cs typeface="+mn-lt"/>
            </a:endParaRPr>
          </a:p>
          <a:p>
            <a:pPr marL="0" indent="0">
              <a:buNone/>
            </a:pPr>
            <a:r>
              <a:rPr lang="en-US" sz="2400" b="1">
                <a:ea typeface="+mn-lt"/>
                <a:cs typeface="+mn-lt"/>
              </a:rPr>
              <a:t>Activité 2 : </a:t>
            </a:r>
            <a:r>
              <a:rPr lang="en-US" sz="2400">
                <a:ea typeface="+mn-lt"/>
                <a:cs typeface="+mn-lt"/>
              </a:rPr>
              <a:t>Entretiens de vérification</a:t>
            </a:r>
          </a:p>
          <a:p>
            <a:pPr marL="0" indent="0">
              <a:buNone/>
            </a:pPr>
            <a:endParaRPr lang="en-US" sz="2400">
              <a:cs typeface="Segoe UI Light"/>
            </a:endParaRPr>
          </a:p>
          <a:p>
            <a:pPr marL="0" indent="0">
              <a:buNone/>
            </a:pPr>
            <a:r>
              <a:rPr lang="en-US" sz="2400" b="1">
                <a:ea typeface="+mn-lt"/>
                <a:cs typeface="+mn-lt"/>
              </a:rPr>
              <a:t>Activité 3 : </a:t>
            </a:r>
            <a:r>
              <a:rPr lang="en-US" sz="2400">
                <a:ea typeface="+mn-lt"/>
                <a:cs typeface="+mn-lt"/>
              </a:rPr>
              <a:t>Enquête sur la mortalité dans les ménages</a:t>
            </a:r>
          </a:p>
          <a:p>
            <a:pPr marL="0" indent="0">
              <a:buNone/>
            </a:pPr>
            <a:endParaRPr lang="en-US" sz="2400">
              <a:ea typeface="+mn-lt"/>
              <a:cs typeface="+mn-lt"/>
            </a:endParaRPr>
          </a:p>
          <a:p>
            <a:pPr marL="0" indent="0">
              <a:buNone/>
            </a:pPr>
            <a:endParaRPr lang="en-US" sz="2400">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p:txBody>
          <a:bodyPr/>
          <a:lstStyle/>
          <a:p>
            <a:r>
              <a:rPr lang="en-US"/>
              <a:t>Activités de recherche</a:t>
            </a:r>
          </a:p>
        </p:txBody>
      </p:sp>
    </p:spTree>
    <p:extLst>
      <p:ext uri="{BB962C8B-B14F-4D97-AF65-F5344CB8AC3E}">
        <p14:creationId xmlns:p14="http://schemas.microsoft.com/office/powerpoint/2010/main" val="21961784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a:normAutofit/>
          </a:bodyPr>
          <a:lstStyle/>
          <a:p>
            <a:pPr marL="0" indent="0">
              <a:buNone/>
            </a:pPr>
            <a:endParaRPr lang="en-US" sz="2800" b="1"/>
          </a:p>
          <a:p>
            <a:r>
              <a:rPr lang="en-US" sz="2800" b="1"/>
              <a:t>Zones cibles de la </a:t>
            </a:r>
            <a:r>
              <a:rPr lang="en-US" sz="2800" b="1" err="1"/>
              <a:t>santé </a:t>
            </a:r>
            <a:r>
              <a:rPr lang="en-US" sz="2800" b="1"/>
              <a:t>: </a:t>
            </a:r>
            <a:r>
              <a:rPr lang="en-US" sz="2800" err="1"/>
              <a:t>Kalemie</a:t>
            </a:r>
            <a:r>
              <a:rPr lang="en-US" sz="2800"/>
              <a:t>, </a:t>
            </a:r>
            <a:r>
              <a:rPr lang="en-US" sz="2800" err="1"/>
              <a:t>Nyunzu</a:t>
            </a:r>
            <a:r>
              <a:rPr lang="en-US" sz="2800"/>
              <a:t>, </a:t>
            </a:r>
            <a:r>
              <a:rPr lang="en-US" sz="2800" err="1"/>
              <a:t>Nyemba</a:t>
            </a:r>
            <a:endParaRPr lang="en-US" sz="2800"/>
          </a:p>
          <a:p>
            <a:endParaRPr lang="en-US" sz="2800" b="1"/>
          </a:p>
          <a:p>
            <a:r>
              <a:rPr lang="en-US" sz="2800" b="1"/>
              <a:t>Sélection des répondants : </a:t>
            </a:r>
            <a:r>
              <a:rPr lang="en-US" sz="2800"/>
              <a:t>Utilisation de techniques d'échantillonnage non probabilistes pour sélectionner les participants dans les points de service ou les centres de transport de la ville de </a:t>
            </a:r>
            <a:r>
              <a:rPr lang="en-US" sz="2800" err="1"/>
              <a:t>Kalemie</a:t>
            </a:r>
            <a:r>
              <a:rPr lang="en-US" sz="2800"/>
              <a:t>. </a:t>
            </a: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a:t>Aperçu de l'échantillonnage pour la survie du réseau</a:t>
            </a:r>
          </a:p>
        </p:txBody>
      </p:sp>
    </p:spTree>
    <p:extLst>
      <p:ext uri="{BB962C8B-B14F-4D97-AF65-F5344CB8AC3E}">
        <p14:creationId xmlns:p14="http://schemas.microsoft.com/office/powerpoint/2010/main" val="36854441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a:t>Échantillonnage probabiliste et non probabiliste</a:t>
            </a:r>
          </a:p>
        </p:txBody>
      </p:sp>
      <p:grpSp>
        <p:nvGrpSpPr>
          <p:cNvPr id="9" name="Group 8">
            <a:extLst>
              <a:ext uri="{FF2B5EF4-FFF2-40B4-BE49-F238E27FC236}">
                <a16:creationId xmlns:a16="http://schemas.microsoft.com/office/drawing/2014/main" id="{92E5C4D3-19FE-7CFA-C469-459BFA814997}"/>
              </a:ext>
            </a:extLst>
          </p:cNvPr>
          <p:cNvGrpSpPr/>
          <p:nvPr/>
        </p:nvGrpSpPr>
        <p:grpSpPr>
          <a:xfrm>
            <a:off x="362732" y="1662868"/>
            <a:ext cx="5396057" cy="4565539"/>
            <a:chOff x="327898" y="1950250"/>
            <a:chExt cx="5396057" cy="4565539"/>
          </a:xfrm>
        </p:grpSpPr>
        <p:sp>
          <p:nvSpPr>
            <p:cNvPr id="4" name="Rectangle 3">
              <a:extLst>
                <a:ext uri="{FF2B5EF4-FFF2-40B4-BE49-F238E27FC236}">
                  <a16:creationId xmlns:a16="http://schemas.microsoft.com/office/drawing/2014/main" id="{12048FC2-08E6-F144-155F-78952792BB73}"/>
                </a:ext>
              </a:extLst>
            </p:cNvPr>
            <p:cNvSpPr/>
            <p:nvPr/>
          </p:nvSpPr>
          <p:spPr>
            <a:xfrm>
              <a:off x="327898" y="1950250"/>
              <a:ext cx="5396057" cy="476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Échantillonnage probabiliste</a:t>
              </a:r>
            </a:p>
          </p:txBody>
        </p:sp>
        <p:pic>
          <p:nvPicPr>
            <p:cNvPr id="8" name="Picture 2" descr="Probability Sampling: What It Is &amp; How to Use It | Qualtrics">
              <a:extLst>
                <a:ext uri="{FF2B5EF4-FFF2-40B4-BE49-F238E27FC236}">
                  <a16:creationId xmlns:a16="http://schemas.microsoft.com/office/drawing/2014/main" id="{E356A307-9A3E-CFA8-4EA7-5A2920084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97" y="2478013"/>
              <a:ext cx="5075260" cy="40377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F078DF5D-FD78-9CF1-2255-DFC058B9AFF3}"/>
              </a:ext>
            </a:extLst>
          </p:cNvPr>
          <p:cNvGrpSpPr/>
          <p:nvPr/>
        </p:nvGrpSpPr>
        <p:grpSpPr>
          <a:xfrm>
            <a:off x="5973156" y="1624071"/>
            <a:ext cx="5746895" cy="5049841"/>
            <a:chOff x="5973156" y="1624071"/>
            <a:chExt cx="5746895" cy="5049841"/>
          </a:xfrm>
        </p:grpSpPr>
        <p:sp>
          <p:nvSpPr>
            <p:cNvPr id="7" name="Rectangle 6">
              <a:extLst>
                <a:ext uri="{FF2B5EF4-FFF2-40B4-BE49-F238E27FC236}">
                  <a16:creationId xmlns:a16="http://schemas.microsoft.com/office/drawing/2014/main" id="{2E4282E8-0C96-4C4B-20AE-30B65D9C58E2}"/>
                </a:ext>
              </a:extLst>
            </p:cNvPr>
            <p:cNvSpPr/>
            <p:nvPr/>
          </p:nvSpPr>
          <p:spPr>
            <a:xfrm>
              <a:off x="6009668" y="1624071"/>
              <a:ext cx="5710383" cy="476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Échantillonnage non probabiliste</a:t>
              </a:r>
            </a:p>
          </p:txBody>
        </p:sp>
        <p:pic>
          <p:nvPicPr>
            <p:cNvPr id="10" name="Picture 2" descr="Non probability sampling - quota sampling">
              <a:extLst>
                <a:ext uri="{FF2B5EF4-FFF2-40B4-BE49-F238E27FC236}">
                  <a16:creationId xmlns:a16="http://schemas.microsoft.com/office/drawing/2014/main" id="{A954B790-CA3F-2A52-BEBA-072B8CA9F3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3156" y="2190631"/>
              <a:ext cx="5635234" cy="44832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835738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a:xfrm>
            <a:off x="471949" y="1594726"/>
            <a:ext cx="5471651" cy="4971174"/>
          </a:xfrm>
        </p:spPr>
        <p:txBody>
          <a:bodyPr vert="horz" lIns="91440" tIns="45720" rIns="91440" bIns="45720" rtlCol="0" anchor="t">
            <a:noAutofit/>
          </a:bodyPr>
          <a:lstStyle/>
          <a:p>
            <a:r>
              <a:rPr lang="en-US" sz="2400"/>
              <a:t>Un plan d'échantillonnage où chaque personne de la population a une probabilité connue et non nulle </a:t>
            </a:r>
            <a:r>
              <a:rPr lang="en-US" sz="2400">
                <a:ea typeface="+mn-lt"/>
                <a:cs typeface="+mn-lt"/>
              </a:rPr>
              <a:t>(généralement égale) </a:t>
            </a:r>
            <a:r>
              <a:rPr lang="en-US" sz="2400"/>
              <a:t>d'être incluse dans l'échantillon. </a:t>
            </a:r>
            <a:endParaRPr lang="en-US" sz="2400">
              <a:cs typeface="Segoe UI Light"/>
            </a:endParaRPr>
          </a:p>
          <a:p>
            <a:pPr lvl="1"/>
            <a:r>
              <a:rPr lang="en-US" sz="2200">
                <a:cs typeface="Segoe UI Light"/>
              </a:rPr>
              <a:t>Exemple : enquête auprès des ménages !</a:t>
            </a:r>
          </a:p>
          <a:p>
            <a:endParaRPr lang="en-US" sz="2400"/>
          </a:p>
          <a:p>
            <a:r>
              <a:rPr lang="en-US" sz="2400"/>
              <a:t>Lorsque cela est fait correctement, l'échantillon obtenu est "représentatif" ou similaire à l'ensemble de la population.</a:t>
            </a:r>
            <a:endParaRPr lang="en-US" sz="2400">
              <a:cs typeface="Segoe UI Light"/>
            </a:endParaRPr>
          </a:p>
          <a:p>
            <a:pPr marL="0" indent="0">
              <a:buNone/>
            </a:pPr>
            <a:endParaRPr lang="en-US" sz="2000">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a:t>Échantillonnage probabiliste</a:t>
            </a:r>
          </a:p>
        </p:txBody>
      </p:sp>
      <p:pic>
        <p:nvPicPr>
          <p:cNvPr id="1026" name="Picture 2" descr="Probability Sampling: What It Is &amp; How to Use It | Qualtrics">
            <a:extLst>
              <a:ext uri="{FF2B5EF4-FFF2-40B4-BE49-F238E27FC236}">
                <a16:creationId xmlns:a16="http://schemas.microsoft.com/office/drawing/2014/main" id="{DF44011D-7AB3-D3B8-0AF8-AEEF7AC1F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183" y="1973035"/>
            <a:ext cx="5144868" cy="4087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762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81AA26-7DDF-23FD-2752-390DF09F03C0}"/>
              </a:ext>
            </a:extLst>
          </p:cNvPr>
          <p:cNvSpPr>
            <a:spLocks noGrp="1"/>
          </p:cNvSpPr>
          <p:nvPr>
            <p:ph sz="quarter" idx="10"/>
          </p:nvPr>
        </p:nvSpPr>
        <p:spPr>
          <a:xfrm>
            <a:off x="3647768" y="609600"/>
            <a:ext cx="8219767" cy="1445623"/>
          </a:xfrm>
        </p:spPr>
        <p:txBody>
          <a:bodyPr>
            <a:normAutofit lnSpcReduction="10000"/>
          </a:bodyPr>
          <a:lstStyle/>
          <a:p>
            <a:pPr marL="0" indent="0">
              <a:buNone/>
            </a:pPr>
            <a:r>
              <a:rPr lang="en-US" sz="1800" b="1"/>
              <a:t>Exemple d'échantillonnage probabiliste. </a:t>
            </a:r>
          </a:p>
          <a:p>
            <a:r>
              <a:rPr lang="en-US" sz="1800"/>
              <a:t>Nous voulons choisir 3 ménages dans un cadre/une liste d'échantillonnage de 9 ménages.</a:t>
            </a:r>
          </a:p>
          <a:p>
            <a:r>
              <a:rPr lang="en-US" sz="1800"/>
              <a:t>Nous pouvons utiliser un générateur de nombres aléatoires sur un téléphone, une table de nombres aléatoires, etc. pour sélectionner les nombres.</a:t>
            </a:r>
          </a:p>
        </p:txBody>
      </p:sp>
      <p:sp>
        <p:nvSpPr>
          <p:cNvPr id="3" name="Title 2">
            <a:extLst>
              <a:ext uri="{FF2B5EF4-FFF2-40B4-BE49-F238E27FC236}">
                <a16:creationId xmlns:a16="http://schemas.microsoft.com/office/drawing/2014/main" id="{CF7F8C03-9D7E-9A68-85C2-7356EE31559E}"/>
              </a:ext>
            </a:extLst>
          </p:cNvPr>
          <p:cNvSpPr>
            <a:spLocks noGrp="1"/>
          </p:cNvSpPr>
          <p:nvPr>
            <p:ph type="title"/>
          </p:nvPr>
        </p:nvSpPr>
        <p:spPr/>
        <p:txBody>
          <a:bodyPr/>
          <a:lstStyle/>
          <a:p>
            <a:r>
              <a:rPr lang="en-US" sz="3200" err="1"/>
              <a:t>Exemple</a:t>
            </a:r>
            <a:r>
              <a:rPr lang="en-US" sz="3200"/>
              <a:t> </a:t>
            </a:r>
            <a:r>
              <a:rPr lang="en-US" sz="3200" err="1"/>
              <a:t>d'échantillonnage</a:t>
            </a:r>
            <a:r>
              <a:rPr lang="en-US" sz="3200"/>
              <a:t> </a:t>
            </a:r>
            <a:r>
              <a:rPr lang="en-US" sz="3200" err="1"/>
              <a:t>aléatoire</a:t>
            </a:r>
            <a:endParaRPr lang="en-US" sz="3200"/>
          </a:p>
        </p:txBody>
      </p:sp>
      <p:grpSp>
        <p:nvGrpSpPr>
          <p:cNvPr id="8" name="Group 7">
            <a:extLst>
              <a:ext uri="{FF2B5EF4-FFF2-40B4-BE49-F238E27FC236}">
                <a16:creationId xmlns:a16="http://schemas.microsoft.com/office/drawing/2014/main" id="{0D0FCBFE-54FB-DB7F-BDC2-0D4A4903F211}"/>
              </a:ext>
            </a:extLst>
          </p:cNvPr>
          <p:cNvGrpSpPr/>
          <p:nvPr/>
        </p:nvGrpSpPr>
        <p:grpSpPr>
          <a:xfrm>
            <a:off x="5741487" y="2280175"/>
            <a:ext cx="4730782" cy="4163833"/>
            <a:chOff x="4086860" y="1990639"/>
            <a:chExt cx="4730782" cy="4163833"/>
          </a:xfrm>
        </p:grpSpPr>
        <p:sp>
          <p:nvSpPr>
            <p:cNvPr id="4" name="Text Box 3">
              <a:extLst>
                <a:ext uri="{FF2B5EF4-FFF2-40B4-BE49-F238E27FC236}">
                  <a16:creationId xmlns:a16="http://schemas.microsoft.com/office/drawing/2014/main" id="{9AF3373F-BBC5-6F9D-4599-98281314FC4E}"/>
                </a:ext>
              </a:extLst>
            </p:cNvPr>
            <p:cNvSpPr txBox="1">
              <a:spLocks noChangeArrowheads="1"/>
            </p:cNvSpPr>
            <p:nvPr/>
          </p:nvSpPr>
          <p:spPr bwMode="auto">
            <a:xfrm>
              <a:off x="6025011" y="2430376"/>
              <a:ext cx="1483098"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1E1E1E"/>
                </a:buClr>
                <a:buSzPct val="60000"/>
                <a:buFont typeface="Wingdings" panose="05000000000000000000" pitchFamily="2" charset="2"/>
                <a:buChar char=""/>
                <a:defRPr sz="2900">
                  <a:solidFill>
                    <a:schemeClr val="tx1"/>
                  </a:solidFill>
                  <a:latin typeface="Segoe UI" panose="020B0502040204020203" pitchFamily="34" charset="0"/>
                  <a:ea typeface="MS PGothic" panose="020B0600070205080204" pitchFamily="34" charset="-128"/>
                </a:defRPr>
              </a:lvl1pPr>
              <a:lvl2pPr marL="37931725" indent="-37474525">
                <a:spcBef>
                  <a:spcPts val="550"/>
                </a:spcBef>
                <a:buClr>
                  <a:srgbClr val="1E1E1E"/>
                </a:buClr>
                <a:buSzPct val="70000"/>
                <a:buFont typeface="Wingdings 2" panose="05020102010507070707" pitchFamily="18" charset="2"/>
                <a:buChar char=""/>
                <a:defRPr sz="2600">
                  <a:solidFill>
                    <a:schemeClr val="tx1"/>
                  </a:solidFill>
                  <a:latin typeface="Segoe UI" panose="020B0502040204020203" pitchFamily="34" charset="0"/>
                  <a:ea typeface="MS PGothic" panose="020B0600070205080204" pitchFamily="34" charset="-128"/>
                </a:defRPr>
              </a:lvl2pPr>
              <a:lvl3pPr marL="1143000" indent="-228600">
                <a:spcBef>
                  <a:spcPts val="500"/>
                </a:spcBef>
                <a:buClr>
                  <a:srgbClr val="1E1E1E"/>
                </a:buClr>
                <a:buSzPct val="75000"/>
                <a:buFont typeface="Wingdings" panose="05000000000000000000" pitchFamily="2" charset="2"/>
                <a:buChar char=""/>
                <a:defRPr sz="2300">
                  <a:solidFill>
                    <a:schemeClr val="tx1"/>
                  </a:solidFill>
                  <a:latin typeface="Segoe UI" panose="020B0502040204020203" pitchFamily="34" charset="0"/>
                  <a:ea typeface="MS PGothic" panose="020B0600070205080204" pitchFamily="34" charset="-128"/>
                </a:defRPr>
              </a:lvl3pPr>
              <a:lvl4pPr marL="1600200" indent="-228600">
                <a:spcBef>
                  <a:spcPts val="400"/>
                </a:spcBef>
                <a:buClr>
                  <a:srgbClr val="1E1E1E"/>
                </a:buClr>
                <a:buSzPct val="7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4pPr>
              <a:lvl5pPr marL="2057400" indent="-228600">
                <a:spcBef>
                  <a:spcPts val="400"/>
                </a:spcBef>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9pPr>
            </a:lstStyle>
            <a:p>
              <a:pPr algn="ctr">
                <a:spcBef>
                  <a:spcPct val="20000"/>
                </a:spcBef>
                <a:buClrTx/>
                <a:buSzTx/>
                <a:buFontTx/>
                <a:buNone/>
              </a:pPr>
              <a:r>
                <a:rPr lang="en-US" altLang="en-US" sz="2000" u="sng">
                  <a:latin typeface="Arial" panose="020B0604020202020204" pitchFamily="34" charset="0"/>
                </a:rPr>
                <a:t>Ménage </a:t>
              </a:r>
            </a:p>
            <a:p>
              <a:pPr algn="ctr">
                <a:spcBef>
                  <a:spcPct val="20000"/>
                </a:spcBef>
                <a:buClrTx/>
                <a:buSzTx/>
                <a:buFontTx/>
                <a:buNone/>
              </a:pPr>
              <a:r>
                <a:rPr lang="en-US" altLang="en-US" sz="2000" err="1">
                  <a:latin typeface="Arial" panose="020B0604020202020204" pitchFamily="34" charset="0"/>
                </a:rPr>
                <a:t>Aweno</a:t>
              </a:r>
              <a:endParaRPr lang="en-US" altLang="en-US" sz="2000">
                <a:latin typeface="Arial" panose="020B0604020202020204" pitchFamily="34" charset="0"/>
              </a:endParaRPr>
            </a:p>
            <a:p>
              <a:pPr algn="ctr">
                <a:spcBef>
                  <a:spcPct val="20000"/>
                </a:spcBef>
                <a:buClrTx/>
                <a:buSzTx/>
                <a:buFontTx/>
                <a:buNone/>
              </a:pPr>
              <a:r>
                <a:rPr lang="en-US" altLang="en-US" sz="2000">
                  <a:latin typeface="Arial" panose="020B0604020202020204" pitchFamily="34" charset="0"/>
                </a:rPr>
                <a:t>Serrano</a:t>
              </a:r>
            </a:p>
            <a:p>
              <a:pPr algn="ctr">
                <a:spcBef>
                  <a:spcPct val="20000"/>
                </a:spcBef>
                <a:buClrTx/>
                <a:buSzTx/>
                <a:buFontTx/>
                <a:buNone/>
              </a:pPr>
              <a:r>
                <a:rPr lang="en-US" altLang="en-US" sz="2000" err="1">
                  <a:latin typeface="Arial" panose="020B0604020202020204" pitchFamily="34" charset="0"/>
                </a:rPr>
                <a:t>Coopsman</a:t>
              </a:r>
              <a:endParaRPr lang="en-US" altLang="en-US" sz="2000">
                <a:latin typeface="Arial" panose="020B0604020202020204" pitchFamily="34" charset="0"/>
              </a:endParaRPr>
            </a:p>
            <a:p>
              <a:pPr algn="ctr">
                <a:spcBef>
                  <a:spcPct val="20000"/>
                </a:spcBef>
                <a:buClrTx/>
                <a:buSzTx/>
                <a:buFontTx/>
                <a:buNone/>
              </a:pPr>
              <a:r>
                <a:rPr lang="en-US" altLang="en-US" sz="2000">
                  <a:latin typeface="Arial" panose="020B0604020202020204" pitchFamily="34" charset="0"/>
                </a:rPr>
                <a:t>Franco</a:t>
              </a:r>
            </a:p>
            <a:p>
              <a:pPr algn="ctr">
                <a:spcBef>
                  <a:spcPct val="20000"/>
                </a:spcBef>
                <a:buClrTx/>
                <a:buSzTx/>
                <a:buFontTx/>
                <a:buNone/>
              </a:pPr>
              <a:r>
                <a:rPr lang="en-US" altLang="en-US" sz="2000">
                  <a:latin typeface="Arial" panose="020B0604020202020204" pitchFamily="34" charset="0"/>
                </a:rPr>
                <a:t>Oka</a:t>
              </a:r>
            </a:p>
            <a:p>
              <a:pPr algn="ctr">
                <a:spcBef>
                  <a:spcPct val="20000"/>
                </a:spcBef>
                <a:buClrTx/>
                <a:buSzTx/>
                <a:buFontTx/>
                <a:buNone/>
              </a:pPr>
              <a:r>
                <a:rPr lang="en-US" altLang="en-US" sz="2000" err="1">
                  <a:latin typeface="Arial" panose="020B0604020202020204" pitchFamily="34" charset="0"/>
                </a:rPr>
                <a:t>Parvanta</a:t>
              </a:r>
              <a:endParaRPr lang="en-US" altLang="en-US" sz="2000">
                <a:latin typeface="Arial" panose="020B0604020202020204" pitchFamily="34" charset="0"/>
              </a:endParaRPr>
            </a:p>
            <a:p>
              <a:pPr algn="ctr">
                <a:spcBef>
                  <a:spcPct val="20000"/>
                </a:spcBef>
                <a:buClrTx/>
                <a:buSzTx/>
                <a:buFontTx/>
                <a:buNone/>
              </a:pPr>
              <a:r>
                <a:rPr lang="en-US" altLang="en-US" sz="2000">
                  <a:latin typeface="Arial" panose="020B0604020202020204" pitchFamily="34" charset="0"/>
                </a:rPr>
                <a:t>Roquefort</a:t>
              </a:r>
            </a:p>
            <a:p>
              <a:pPr algn="ctr">
                <a:spcBef>
                  <a:spcPct val="20000"/>
                </a:spcBef>
                <a:buClrTx/>
                <a:buSzTx/>
                <a:buFontTx/>
                <a:buNone/>
              </a:pPr>
              <a:r>
                <a:rPr lang="en-US" altLang="en-US" sz="2000" err="1">
                  <a:latin typeface="Arial" panose="020B0604020202020204" pitchFamily="34" charset="0"/>
                </a:rPr>
                <a:t>Moki</a:t>
              </a:r>
              <a:endParaRPr lang="en-US" altLang="en-US" sz="2000">
                <a:latin typeface="Arial" panose="020B0604020202020204" pitchFamily="34" charset="0"/>
              </a:endParaRPr>
            </a:p>
            <a:p>
              <a:pPr algn="ctr">
                <a:spcBef>
                  <a:spcPct val="20000"/>
                </a:spcBef>
                <a:buClrTx/>
                <a:buSzTx/>
                <a:buFontTx/>
                <a:buNone/>
              </a:pPr>
              <a:r>
                <a:rPr lang="en-US" altLang="en-US" sz="2000" err="1">
                  <a:latin typeface="Arial" panose="020B0604020202020204" pitchFamily="34" charset="0"/>
                </a:rPr>
                <a:t>Stirling</a:t>
              </a:r>
              <a:endParaRPr lang="en-US" altLang="en-US" sz="2000">
                <a:latin typeface="Arial" panose="020B0604020202020204" pitchFamily="34" charset="0"/>
              </a:endParaRPr>
            </a:p>
          </p:txBody>
        </p:sp>
        <p:sp>
          <p:nvSpPr>
            <p:cNvPr id="5" name="Text Box 5">
              <a:extLst>
                <a:ext uri="{FF2B5EF4-FFF2-40B4-BE49-F238E27FC236}">
                  <a16:creationId xmlns:a16="http://schemas.microsoft.com/office/drawing/2014/main" id="{92E2683A-81E5-961D-2BE2-69FC54E4B24D}"/>
                </a:ext>
              </a:extLst>
            </p:cNvPr>
            <p:cNvSpPr txBox="1">
              <a:spLocks noChangeArrowheads="1"/>
            </p:cNvSpPr>
            <p:nvPr/>
          </p:nvSpPr>
          <p:spPr bwMode="auto">
            <a:xfrm>
              <a:off x="4544154" y="2430376"/>
              <a:ext cx="1096774"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1E1E1E"/>
                </a:buClr>
                <a:buSzPct val="60000"/>
                <a:buFont typeface="Wingdings" panose="05000000000000000000" pitchFamily="2" charset="2"/>
                <a:buChar char=""/>
                <a:defRPr sz="2900">
                  <a:solidFill>
                    <a:schemeClr val="tx1"/>
                  </a:solidFill>
                  <a:latin typeface="Segoe UI" panose="020B0502040204020203" pitchFamily="34" charset="0"/>
                  <a:ea typeface="MS PGothic" panose="020B0600070205080204" pitchFamily="34" charset="-128"/>
                </a:defRPr>
              </a:lvl1pPr>
              <a:lvl2pPr marL="37931725" indent="-37474525">
                <a:spcBef>
                  <a:spcPts val="550"/>
                </a:spcBef>
                <a:buClr>
                  <a:srgbClr val="1E1E1E"/>
                </a:buClr>
                <a:buSzPct val="70000"/>
                <a:buFont typeface="Wingdings 2" panose="05020102010507070707" pitchFamily="18" charset="2"/>
                <a:buChar char=""/>
                <a:defRPr sz="2600">
                  <a:solidFill>
                    <a:schemeClr val="tx1"/>
                  </a:solidFill>
                  <a:latin typeface="Segoe UI" panose="020B0502040204020203" pitchFamily="34" charset="0"/>
                  <a:ea typeface="MS PGothic" panose="020B0600070205080204" pitchFamily="34" charset="-128"/>
                </a:defRPr>
              </a:lvl2pPr>
              <a:lvl3pPr marL="1143000" indent="-228600">
                <a:spcBef>
                  <a:spcPts val="500"/>
                </a:spcBef>
                <a:buClr>
                  <a:srgbClr val="1E1E1E"/>
                </a:buClr>
                <a:buSzPct val="75000"/>
                <a:buFont typeface="Wingdings" panose="05000000000000000000" pitchFamily="2" charset="2"/>
                <a:buChar char=""/>
                <a:defRPr sz="2300">
                  <a:solidFill>
                    <a:schemeClr val="tx1"/>
                  </a:solidFill>
                  <a:latin typeface="Segoe UI" panose="020B0502040204020203" pitchFamily="34" charset="0"/>
                  <a:ea typeface="MS PGothic" panose="020B0600070205080204" pitchFamily="34" charset="-128"/>
                </a:defRPr>
              </a:lvl3pPr>
              <a:lvl4pPr marL="1600200" indent="-228600">
                <a:spcBef>
                  <a:spcPts val="400"/>
                </a:spcBef>
                <a:buClr>
                  <a:srgbClr val="1E1E1E"/>
                </a:buClr>
                <a:buSzPct val="7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4pPr>
              <a:lvl5pPr marL="2057400" indent="-228600">
                <a:spcBef>
                  <a:spcPts val="400"/>
                </a:spcBef>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9pPr>
            </a:lstStyle>
            <a:p>
              <a:pPr algn="ctr">
                <a:spcBef>
                  <a:spcPct val="20000"/>
                </a:spcBef>
                <a:buClrTx/>
                <a:buSzTx/>
                <a:buFontTx/>
                <a:buNone/>
              </a:pPr>
              <a:r>
                <a:rPr lang="en-US" altLang="en-US" sz="2000" u="sng">
                  <a:latin typeface="Arial" panose="020B0604020202020204" pitchFamily="34" charset="0"/>
                </a:rPr>
                <a:t>Numéro</a:t>
              </a:r>
            </a:p>
            <a:p>
              <a:pPr algn="ctr">
                <a:spcBef>
                  <a:spcPct val="20000"/>
                </a:spcBef>
                <a:buClrTx/>
                <a:buSzTx/>
                <a:buFontTx/>
                <a:buNone/>
              </a:pPr>
              <a:r>
                <a:rPr lang="en-US" altLang="en-US" sz="2000">
                  <a:latin typeface="Arial" panose="020B0604020202020204" pitchFamily="34" charset="0"/>
                </a:rPr>
                <a:t>1</a:t>
              </a:r>
            </a:p>
            <a:p>
              <a:pPr algn="ctr">
                <a:spcBef>
                  <a:spcPct val="20000"/>
                </a:spcBef>
                <a:buClrTx/>
                <a:buSzTx/>
                <a:buFontTx/>
                <a:buNone/>
              </a:pPr>
              <a:r>
                <a:rPr lang="en-US" altLang="en-US" sz="2000">
                  <a:latin typeface="Arial" panose="020B0604020202020204" pitchFamily="34" charset="0"/>
                </a:rPr>
                <a:t>2</a:t>
              </a:r>
            </a:p>
            <a:p>
              <a:pPr algn="ctr">
                <a:spcBef>
                  <a:spcPct val="20000"/>
                </a:spcBef>
                <a:buClrTx/>
                <a:buSzTx/>
                <a:buFontTx/>
                <a:buNone/>
              </a:pPr>
              <a:r>
                <a:rPr lang="en-US" altLang="en-US" sz="2000">
                  <a:latin typeface="Arial" panose="020B0604020202020204" pitchFamily="34" charset="0"/>
                </a:rPr>
                <a:t>3</a:t>
              </a:r>
            </a:p>
            <a:p>
              <a:pPr algn="ctr">
                <a:spcBef>
                  <a:spcPct val="20000"/>
                </a:spcBef>
                <a:buClrTx/>
                <a:buSzTx/>
                <a:buFontTx/>
                <a:buNone/>
              </a:pPr>
              <a:r>
                <a:rPr lang="en-US" altLang="en-US" sz="2000">
                  <a:latin typeface="Arial" panose="020B0604020202020204" pitchFamily="34" charset="0"/>
                </a:rPr>
                <a:t>4</a:t>
              </a:r>
            </a:p>
            <a:p>
              <a:pPr algn="ctr">
                <a:spcBef>
                  <a:spcPct val="20000"/>
                </a:spcBef>
                <a:buClrTx/>
                <a:buSzTx/>
                <a:buFontTx/>
                <a:buNone/>
              </a:pPr>
              <a:r>
                <a:rPr lang="en-US" altLang="en-US" sz="2000">
                  <a:latin typeface="Arial" panose="020B0604020202020204" pitchFamily="34" charset="0"/>
                </a:rPr>
                <a:t>5</a:t>
              </a:r>
            </a:p>
            <a:p>
              <a:pPr algn="ctr">
                <a:spcBef>
                  <a:spcPct val="20000"/>
                </a:spcBef>
                <a:buClrTx/>
                <a:buSzTx/>
                <a:buFontTx/>
                <a:buNone/>
              </a:pPr>
              <a:r>
                <a:rPr lang="en-US" altLang="en-US" sz="2000">
                  <a:latin typeface="Arial" panose="020B0604020202020204" pitchFamily="34" charset="0"/>
                </a:rPr>
                <a:t>6</a:t>
              </a:r>
            </a:p>
            <a:p>
              <a:pPr algn="ctr">
                <a:spcBef>
                  <a:spcPct val="20000"/>
                </a:spcBef>
                <a:buClrTx/>
                <a:buSzTx/>
                <a:buFontTx/>
                <a:buNone/>
              </a:pPr>
              <a:r>
                <a:rPr lang="en-US" altLang="en-US" sz="2000">
                  <a:latin typeface="Arial" panose="020B0604020202020204" pitchFamily="34" charset="0"/>
                </a:rPr>
                <a:t>7</a:t>
              </a:r>
            </a:p>
            <a:p>
              <a:pPr algn="ctr">
                <a:spcBef>
                  <a:spcPct val="20000"/>
                </a:spcBef>
                <a:buClrTx/>
                <a:buSzTx/>
                <a:buFontTx/>
                <a:buNone/>
              </a:pPr>
              <a:r>
                <a:rPr lang="en-US" altLang="en-US" sz="2000">
                  <a:latin typeface="Arial" panose="020B0604020202020204" pitchFamily="34" charset="0"/>
                </a:rPr>
                <a:t>8</a:t>
              </a:r>
            </a:p>
            <a:p>
              <a:pPr algn="ctr">
                <a:spcBef>
                  <a:spcPct val="20000"/>
                </a:spcBef>
                <a:buClrTx/>
                <a:buSzTx/>
                <a:buFontTx/>
                <a:buNone/>
              </a:pPr>
              <a:r>
                <a:rPr lang="en-US" altLang="en-US" sz="2000">
                  <a:latin typeface="Arial" panose="020B0604020202020204" pitchFamily="34" charset="0"/>
                </a:rPr>
                <a:t>9</a:t>
              </a:r>
            </a:p>
          </p:txBody>
        </p:sp>
        <p:sp>
          <p:nvSpPr>
            <p:cNvPr id="6" name="Rectangle 6" descr="10%">
              <a:extLst>
                <a:ext uri="{FF2B5EF4-FFF2-40B4-BE49-F238E27FC236}">
                  <a16:creationId xmlns:a16="http://schemas.microsoft.com/office/drawing/2014/main" id="{A44EE436-3B37-DF8D-9C35-C43C7E2695C1}"/>
                </a:ext>
              </a:extLst>
            </p:cNvPr>
            <p:cNvSpPr>
              <a:spLocks noChangeArrowheads="1"/>
            </p:cNvSpPr>
            <p:nvPr/>
          </p:nvSpPr>
          <p:spPr bwMode="auto">
            <a:xfrm>
              <a:off x="4086860" y="1990639"/>
              <a:ext cx="47307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ts val="700"/>
                </a:spcBef>
                <a:buClr>
                  <a:srgbClr val="1E1E1E"/>
                </a:buClr>
                <a:buSzPct val="60000"/>
                <a:buFont typeface="Wingdings" panose="05000000000000000000" pitchFamily="2" charset="2"/>
                <a:buChar char=""/>
                <a:defRPr sz="2900">
                  <a:solidFill>
                    <a:schemeClr val="tx1"/>
                  </a:solidFill>
                  <a:latin typeface="Segoe UI" panose="020B0502040204020203" pitchFamily="34" charset="0"/>
                  <a:ea typeface="MS PGothic" panose="020B0600070205080204" pitchFamily="34" charset="-128"/>
                </a:defRPr>
              </a:lvl1pPr>
              <a:lvl2pPr marL="37931725" indent="-37474525">
                <a:spcBef>
                  <a:spcPts val="550"/>
                </a:spcBef>
                <a:buClr>
                  <a:srgbClr val="1E1E1E"/>
                </a:buClr>
                <a:buSzPct val="70000"/>
                <a:buFont typeface="Wingdings 2" panose="05020102010507070707" pitchFamily="18" charset="2"/>
                <a:buChar char=""/>
                <a:defRPr sz="2600">
                  <a:solidFill>
                    <a:schemeClr val="tx1"/>
                  </a:solidFill>
                  <a:latin typeface="Segoe UI" panose="020B0502040204020203" pitchFamily="34" charset="0"/>
                  <a:ea typeface="MS PGothic" panose="020B0600070205080204" pitchFamily="34" charset="-128"/>
                </a:defRPr>
              </a:lvl2pPr>
              <a:lvl3pPr marL="1143000" indent="-228600">
                <a:spcBef>
                  <a:spcPts val="500"/>
                </a:spcBef>
                <a:buClr>
                  <a:srgbClr val="1E1E1E"/>
                </a:buClr>
                <a:buSzPct val="75000"/>
                <a:buFont typeface="Wingdings" panose="05000000000000000000" pitchFamily="2" charset="2"/>
                <a:buChar char=""/>
                <a:defRPr sz="2300">
                  <a:solidFill>
                    <a:schemeClr val="tx1"/>
                  </a:solidFill>
                  <a:latin typeface="Segoe UI" panose="020B0502040204020203" pitchFamily="34" charset="0"/>
                  <a:ea typeface="MS PGothic" panose="020B0600070205080204" pitchFamily="34" charset="-128"/>
                </a:defRPr>
              </a:lvl3pPr>
              <a:lvl4pPr marL="1600200" indent="-228600">
                <a:spcBef>
                  <a:spcPts val="400"/>
                </a:spcBef>
                <a:buClr>
                  <a:srgbClr val="1E1E1E"/>
                </a:buClr>
                <a:buSzPct val="7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4pPr>
              <a:lvl5pPr marL="2057400" indent="-228600">
                <a:spcBef>
                  <a:spcPts val="400"/>
                </a:spcBef>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9pPr>
            </a:lstStyle>
            <a:p>
              <a:pPr eaLnBrk="1" hangingPunct="1">
                <a:spcBef>
                  <a:spcPct val="0"/>
                </a:spcBef>
                <a:buClrTx/>
                <a:buSzTx/>
                <a:buFontTx/>
                <a:buNone/>
              </a:pPr>
              <a:r>
                <a:rPr lang="en-US" altLang="en-US" sz="2400" b="1" u="sng">
                  <a:latin typeface="Arial" panose="020B0604020202020204" pitchFamily="34" charset="0"/>
                </a:rPr>
                <a:t>(Echantillon de 3 ménages)</a:t>
              </a:r>
            </a:p>
          </p:txBody>
        </p:sp>
      </p:grpSp>
      <p:sp>
        <p:nvSpPr>
          <p:cNvPr id="7" name="Text Box 4">
            <a:extLst>
              <a:ext uri="{FF2B5EF4-FFF2-40B4-BE49-F238E27FC236}">
                <a16:creationId xmlns:a16="http://schemas.microsoft.com/office/drawing/2014/main" id="{54BE1F39-C1E4-57D7-79E5-49C107447967}"/>
              </a:ext>
            </a:extLst>
          </p:cNvPr>
          <p:cNvSpPr txBox="1">
            <a:spLocks noChangeArrowheads="1"/>
          </p:cNvSpPr>
          <p:nvPr/>
        </p:nvSpPr>
        <p:spPr bwMode="auto">
          <a:xfrm>
            <a:off x="1010285" y="2870907"/>
            <a:ext cx="3276600" cy="3206750"/>
          </a:xfrm>
          <a:prstGeom prst="rect">
            <a:avLst/>
          </a:prstGeom>
          <a:solidFill>
            <a:srgbClr val="FBF9F7"/>
          </a:solidFill>
          <a:ln w="9525">
            <a:solidFill>
              <a:schemeClr val="tx1"/>
            </a:solidFill>
            <a:miter lim="800000"/>
            <a:headEnd/>
            <a:tailEnd/>
          </a:ln>
        </p:spPr>
        <p:txBody>
          <a:bodyPr>
            <a:spAutoFit/>
          </a:bodyPr>
          <a:lstStyle>
            <a:lvl1pPr>
              <a:spcBef>
                <a:spcPts val="700"/>
              </a:spcBef>
              <a:buClr>
                <a:srgbClr val="1E1E1E"/>
              </a:buClr>
              <a:buSzPct val="60000"/>
              <a:buFont typeface="Wingdings" panose="05000000000000000000" pitchFamily="2" charset="2"/>
              <a:buChar char=""/>
              <a:defRPr sz="2900">
                <a:solidFill>
                  <a:schemeClr val="tx1"/>
                </a:solidFill>
                <a:latin typeface="Segoe UI" panose="020B0502040204020203" pitchFamily="34" charset="0"/>
                <a:ea typeface="MS PGothic" panose="020B0600070205080204" pitchFamily="34" charset="-128"/>
              </a:defRPr>
            </a:lvl1pPr>
            <a:lvl2pPr marL="37931725" indent="-37474525">
              <a:spcBef>
                <a:spcPts val="550"/>
              </a:spcBef>
              <a:buClr>
                <a:srgbClr val="1E1E1E"/>
              </a:buClr>
              <a:buSzPct val="70000"/>
              <a:buFont typeface="Wingdings 2" panose="05020102010507070707" pitchFamily="18" charset="2"/>
              <a:buChar char=""/>
              <a:defRPr sz="2600">
                <a:solidFill>
                  <a:schemeClr val="tx1"/>
                </a:solidFill>
                <a:latin typeface="Segoe UI" panose="020B0502040204020203" pitchFamily="34" charset="0"/>
                <a:ea typeface="MS PGothic" panose="020B0600070205080204" pitchFamily="34" charset="-128"/>
              </a:defRPr>
            </a:lvl2pPr>
            <a:lvl3pPr marL="1143000" indent="-228600">
              <a:spcBef>
                <a:spcPts val="500"/>
              </a:spcBef>
              <a:buClr>
                <a:srgbClr val="1E1E1E"/>
              </a:buClr>
              <a:buSzPct val="75000"/>
              <a:buFont typeface="Wingdings" panose="05000000000000000000" pitchFamily="2" charset="2"/>
              <a:buChar char=""/>
              <a:defRPr sz="2300">
                <a:solidFill>
                  <a:schemeClr val="tx1"/>
                </a:solidFill>
                <a:latin typeface="Segoe UI" panose="020B0502040204020203" pitchFamily="34" charset="0"/>
                <a:ea typeface="MS PGothic" panose="020B0600070205080204" pitchFamily="34" charset="-128"/>
              </a:defRPr>
            </a:lvl3pPr>
            <a:lvl4pPr marL="1600200" indent="-228600">
              <a:spcBef>
                <a:spcPts val="400"/>
              </a:spcBef>
              <a:buClr>
                <a:srgbClr val="1E1E1E"/>
              </a:buClr>
              <a:buSzPct val="7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4pPr>
            <a:lvl5pPr marL="2057400" indent="-228600">
              <a:spcBef>
                <a:spcPts val="400"/>
              </a:spcBef>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9pPr>
          </a:lstStyle>
          <a:p>
            <a:pPr algn="ctr">
              <a:spcBef>
                <a:spcPct val="20000"/>
              </a:spcBef>
              <a:buClrTx/>
              <a:buSzTx/>
              <a:buFontTx/>
              <a:buNone/>
            </a:pPr>
            <a:r>
              <a:rPr lang="en-US" altLang="en-US" sz="2200" u="sng">
                <a:latin typeface="Arial" panose="020B0604020202020204" pitchFamily="34" charset="0"/>
                <a:cs typeface="Times New Roman" panose="02020603050405020304" pitchFamily="18" charset="0"/>
              </a:rPr>
              <a:t>Table de nombres aléatoires</a:t>
            </a:r>
          </a:p>
          <a:p>
            <a:pPr>
              <a:spcBef>
                <a:spcPct val="20000"/>
              </a:spcBef>
              <a:buClrTx/>
              <a:buSzTx/>
              <a:buFontTx/>
              <a:buNone/>
            </a:pPr>
            <a:r>
              <a:rPr lang="en-US" altLang="en-US" sz="2200">
                <a:latin typeface="Arial" panose="020B0604020202020204" pitchFamily="34" charset="0"/>
                <a:cs typeface="Times New Roman" panose="02020603050405020304" pitchFamily="18" charset="0"/>
              </a:rPr>
              <a:t>7648 2352 6959 1937 2554 6804 9098 4316 4318 2346 7276 1880 7136 9603 0163 3152 7000 2865 8357 4475 9804 0042 1106 7949 2932 9958 9582 2235 1140 1164 7841 1688</a:t>
            </a:r>
          </a:p>
        </p:txBody>
      </p:sp>
      <p:sp>
        <p:nvSpPr>
          <p:cNvPr id="9" name="Text Box 4">
            <a:extLst>
              <a:ext uri="{FF2B5EF4-FFF2-40B4-BE49-F238E27FC236}">
                <a16:creationId xmlns:a16="http://schemas.microsoft.com/office/drawing/2014/main" id="{43F224B4-49C0-AA0A-38D4-140B88BDDD19}"/>
              </a:ext>
            </a:extLst>
          </p:cNvPr>
          <p:cNvSpPr txBox="1">
            <a:spLocks noChangeArrowheads="1"/>
          </p:cNvSpPr>
          <p:nvPr/>
        </p:nvSpPr>
        <p:spPr bwMode="auto">
          <a:xfrm>
            <a:off x="1010285" y="2870907"/>
            <a:ext cx="3540007" cy="3573638"/>
          </a:xfrm>
          <a:prstGeom prst="rect">
            <a:avLst/>
          </a:prstGeom>
          <a:solidFill>
            <a:srgbClr val="FBF9F7"/>
          </a:solidFill>
          <a:ln w="9525">
            <a:solidFill>
              <a:schemeClr val="tx1"/>
            </a:solidFill>
            <a:miter lim="800000"/>
            <a:headEnd/>
            <a:tailEnd/>
          </a:ln>
        </p:spPr>
        <p:txBody>
          <a:bodyPr wrap="square">
            <a:spAutoFit/>
          </a:bodyPr>
          <a:lstStyle>
            <a:lvl1pPr>
              <a:spcBef>
                <a:spcPts val="700"/>
              </a:spcBef>
              <a:buClr>
                <a:srgbClr val="1E1E1E"/>
              </a:buClr>
              <a:buSzPct val="60000"/>
              <a:buFont typeface="Wingdings" panose="05000000000000000000" pitchFamily="2" charset="2"/>
              <a:buChar char=""/>
              <a:defRPr sz="2900">
                <a:solidFill>
                  <a:schemeClr val="tx1"/>
                </a:solidFill>
                <a:latin typeface="Segoe UI" panose="020B0502040204020203" pitchFamily="34" charset="0"/>
                <a:ea typeface="MS PGothic" panose="020B0600070205080204" pitchFamily="34" charset="-128"/>
              </a:defRPr>
            </a:lvl1pPr>
            <a:lvl2pPr marL="37931725" indent="-37474525">
              <a:spcBef>
                <a:spcPts val="550"/>
              </a:spcBef>
              <a:buClr>
                <a:srgbClr val="1E1E1E"/>
              </a:buClr>
              <a:buSzPct val="70000"/>
              <a:buFont typeface="Wingdings 2" panose="05020102010507070707" pitchFamily="18" charset="2"/>
              <a:buChar char=""/>
              <a:defRPr sz="2600">
                <a:solidFill>
                  <a:schemeClr val="tx1"/>
                </a:solidFill>
                <a:latin typeface="Segoe UI" panose="020B0502040204020203" pitchFamily="34" charset="0"/>
                <a:ea typeface="MS PGothic" panose="020B0600070205080204" pitchFamily="34" charset="-128"/>
              </a:defRPr>
            </a:lvl2pPr>
            <a:lvl3pPr marL="1143000" indent="-228600">
              <a:spcBef>
                <a:spcPts val="500"/>
              </a:spcBef>
              <a:buClr>
                <a:srgbClr val="1E1E1E"/>
              </a:buClr>
              <a:buSzPct val="75000"/>
              <a:buFont typeface="Wingdings" panose="05000000000000000000" pitchFamily="2" charset="2"/>
              <a:buChar char=""/>
              <a:defRPr sz="2300">
                <a:solidFill>
                  <a:schemeClr val="tx1"/>
                </a:solidFill>
                <a:latin typeface="Segoe UI" panose="020B0502040204020203" pitchFamily="34" charset="0"/>
                <a:ea typeface="MS PGothic" panose="020B0600070205080204" pitchFamily="34" charset="-128"/>
              </a:defRPr>
            </a:lvl3pPr>
            <a:lvl4pPr marL="1600200" indent="-228600">
              <a:spcBef>
                <a:spcPts val="400"/>
              </a:spcBef>
              <a:buClr>
                <a:srgbClr val="1E1E1E"/>
              </a:buClr>
              <a:buSzPct val="7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4pPr>
            <a:lvl5pPr marL="2057400" indent="-228600">
              <a:spcBef>
                <a:spcPts val="400"/>
              </a:spcBef>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9pPr>
          </a:lstStyle>
          <a:p>
            <a:pPr algn="ctr">
              <a:spcBef>
                <a:spcPct val="20000"/>
              </a:spcBef>
              <a:buClrTx/>
              <a:buSzTx/>
              <a:buFontTx/>
              <a:buNone/>
            </a:pPr>
            <a:r>
              <a:rPr lang="en-US" altLang="en-US" sz="2200" u="sng">
                <a:latin typeface="Arial" panose="020B0604020202020204" pitchFamily="34" charset="0"/>
                <a:cs typeface="Times New Roman" panose="02020603050405020304" pitchFamily="18" charset="0"/>
              </a:rPr>
              <a:t>Table de nombres aléatoires</a:t>
            </a:r>
          </a:p>
          <a:p>
            <a:pPr>
              <a:spcBef>
                <a:spcPct val="20000"/>
              </a:spcBef>
              <a:buClrTx/>
              <a:buSzTx/>
              <a:buFontTx/>
              <a:buNone/>
            </a:pPr>
            <a:r>
              <a:rPr lang="en-US" altLang="en-US" sz="2200">
                <a:latin typeface="Arial" panose="020B0604020202020204" pitchFamily="34" charset="0"/>
                <a:cs typeface="Times New Roman" panose="02020603050405020304" pitchFamily="18" charset="0"/>
              </a:rPr>
              <a:t>7648 2352 6959 1937 2554 6804 9098 4316 4318 2346 7276 1880 7136 9603 </a:t>
            </a:r>
            <a:r>
              <a:rPr lang="en-US" altLang="en-US" sz="2200" b="1">
                <a:solidFill>
                  <a:schemeClr val="accent3">
                    <a:lumMod val="75000"/>
                  </a:schemeClr>
                </a:solidFill>
                <a:latin typeface="Arial" panose="020B0604020202020204" pitchFamily="34" charset="0"/>
                <a:cs typeface="Times New Roman" panose="02020603050405020304" pitchFamily="18" charset="0"/>
              </a:rPr>
              <a:t>0163 </a:t>
            </a:r>
            <a:r>
              <a:rPr lang="en-US" altLang="en-US" sz="2200">
                <a:latin typeface="Arial" panose="020B0604020202020204" pitchFamily="34" charset="0"/>
                <a:cs typeface="Times New Roman" panose="02020603050405020304" pitchFamily="18" charset="0"/>
              </a:rPr>
              <a:t>3152 7000 2865 8357 4475 9804 0042 1106 7949 2932 9958 9582 2235 1140 1164 7841 1688</a:t>
            </a:r>
          </a:p>
        </p:txBody>
      </p:sp>
      <p:grpSp>
        <p:nvGrpSpPr>
          <p:cNvPr id="10" name="Group 9">
            <a:extLst>
              <a:ext uri="{FF2B5EF4-FFF2-40B4-BE49-F238E27FC236}">
                <a16:creationId xmlns:a16="http://schemas.microsoft.com/office/drawing/2014/main" id="{0EA579E1-CDAB-8063-5002-C00BCBC10CA0}"/>
              </a:ext>
            </a:extLst>
          </p:cNvPr>
          <p:cNvGrpSpPr/>
          <p:nvPr/>
        </p:nvGrpSpPr>
        <p:grpSpPr>
          <a:xfrm>
            <a:off x="5741487" y="2280175"/>
            <a:ext cx="4730782" cy="4163833"/>
            <a:chOff x="4086860" y="1990639"/>
            <a:chExt cx="4730782" cy="4163833"/>
          </a:xfrm>
        </p:grpSpPr>
        <p:sp>
          <p:nvSpPr>
            <p:cNvPr id="11" name="Text Box 3">
              <a:extLst>
                <a:ext uri="{FF2B5EF4-FFF2-40B4-BE49-F238E27FC236}">
                  <a16:creationId xmlns:a16="http://schemas.microsoft.com/office/drawing/2014/main" id="{1A40D040-31EC-DB19-F9AD-9435BC7D17F5}"/>
                </a:ext>
              </a:extLst>
            </p:cNvPr>
            <p:cNvSpPr txBox="1">
              <a:spLocks noChangeArrowheads="1"/>
            </p:cNvSpPr>
            <p:nvPr/>
          </p:nvSpPr>
          <p:spPr bwMode="auto">
            <a:xfrm>
              <a:off x="6025011" y="2430376"/>
              <a:ext cx="1483098"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1E1E1E"/>
                </a:buClr>
                <a:buSzPct val="60000"/>
                <a:buFont typeface="Wingdings" panose="05000000000000000000" pitchFamily="2" charset="2"/>
                <a:buChar char=""/>
                <a:defRPr sz="2900">
                  <a:solidFill>
                    <a:schemeClr val="tx1"/>
                  </a:solidFill>
                  <a:latin typeface="Segoe UI" panose="020B0502040204020203" pitchFamily="34" charset="0"/>
                  <a:ea typeface="MS PGothic" panose="020B0600070205080204" pitchFamily="34" charset="-128"/>
                </a:defRPr>
              </a:lvl1pPr>
              <a:lvl2pPr marL="37931725" indent="-37474525">
                <a:spcBef>
                  <a:spcPts val="550"/>
                </a:spcBef>
                <a:buClr>
                  <a:srgbClr val="1E1E1E"/>
                </a:buClr>
                <a:buSzPct val="70000"/>
                <a:buFont typeface="Wingdings 2" panose="05020102010507070707" pitchFamily="18" charset="2"/>
                <a:buChar char=""/>
                <a:defRPr sz="2600">
                  <a:solidFill>
                    <a:schemeClr val="tx1"/>
                  </a:solidFill>
                  <a:latin typeface="Segoe UI" panose="020B0502040204020203" pitchFamily="34" charset="0"/>
                  <a:ea typeface="MS PGothic" panose="020B0600070205080204" pitchFamily="34" charset="-128"/>
                </a:defRPr>
              </a:lvl2pPr>
              <a:lvl3pPr marL="1143000" indent="-228600">
                <a:spcBef>
                  <a:spcPts val="500"/>
                </a:spcBef>
                <a:buClr>
                  <a:srgbClr val="1E1E1E"/>
                </a:buClr>
                <a:buSzPct val="75000"/>
                <a:buFont typeface="Wingdings" panose="05000000000000000000" pitchFamily="2" charset="2"/>
                <a:buChar char=""/>
                <a:defRPr sz="2300">
                  <a:solidFill>
                    <a:schemeClr val="tx1"/>
                  </a:solidFill>
                  <a:latin typeface="Segoe UI" panose="020B0502040204020203" pitchFamily="34" charset="0"/>
                  <a:ea typeface="MS PGothic" panose="020B0600070205080204" pitchFamily="34" charset="-128"/>
                </a:defRPr>
              </a:lvl3pPr>
              <a:lvl4pPr marL="1600200" indent="-228600">
                <a:spcBef>
                  <a:spcPts val="400"/>
                </a:spcBef>
                <a:buClr>
                  <a:srgbClr val="1E1E1E"/>
                </a:buClr>
                <a:buSzPct val="7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4pPr>
              <a:lvl5pPr marL="2057400" indent="-228600">
                <a:spcBef>
                  <a:spcPts val="400"/>
                </a:spcBef>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9pPr>
            </a:lstStyle>
            <a:p>
              <a:pPr algn="ctr">
                <a:spcBef>
                  <a:spcPct val="20000"/>
                </a:spcBef>
                <a:buClrTx/>
                <a:buSzTx/>
                <a:buFontTx/>
                <a:buNone/>
              </a:pPr>
              <a:r>
                <a:rPr lang="en-US" altLang="en-US" sz="2000" u="sng">
                  <a:latin typeface="Arial" panose="020B0604020202020204" pitchFamily="34" charset="0"/>
                </a:rPr>
                <a:t>Ménage </a:t>
              </a:r>
            </a:p>
            <a:p>
              <a:pPr algn="ctr">
                <a:spcBef>
                  <a:spcPct val="20000"/>
                </a:spcBef>
                <a:buClrTx/>
                <a:buSzTx/>
                <a:buFontTx/>
                <a:buNone/>
              </a:pPr>
              <a:r>
                <a:rPr lang="en-US" altLang="en-US" sz="2000" err="1">
                  <a:latin typeface="Arial" panose="020B0604020202020204" pitchFamily="34" charset="0"/>
                </a:rPr>
                <a:t>Aweno</a:t>
              </a:r>
              <a:endParaRPr lang="en-US" altLang="en-US" sz="2000">
                <a:latin typeface="Arial" panose="020B0604020202020204" pitchFamily="34" charset="0"/>
              </a:endParaRPr>
            </a:p>
            <a:p>
              <a:pPr algn="ctr">
                <a:spcBef>
                  <a:spcPct val="20000"/>
                </a:spcBef>
                <a:buClrTx/>
                <a:buSzTx/>
                <a:buFontTx/>
                <a:buNone/>
              </a:pPr>
              <a:r>
                <a:rPr lang="en-US" altLang="en-US" sz="2000">
                  <a:solidFill>
                    <a:schemeClr val="accent3">
                      <a:lumMod val="75000"/>
                    </a:schemeClr>
                  </a:solidFill>
                  <a:latin typeface="Arial" panose="020B0604020202020204" pitchFamily="34" charset="0"/>
                </a:rPr>
                <a:t>Serrano</a:t>
              </a:r>
            </a:p>
            <a:p>
              <a:pPr algn="ctr">
                <a:spcBef>
                  <a:spcPct val="20000"/>
                </a:spcBef>
                <a:buClrTx/>
                <a:buSzTx/>
                <a:buFontTx/>
                <a:buNone/>
              </a:pPr>
              <a:r>
                <a:rPr lang="en-US" altLang="en-US" sz="2000" err="1">
                  <a:latin typeface="Arial" panose="020B0604020202020204" pitchFamily="34" charset="0"/>
                </a:rPr>
                <a:t>Coopsman</a:t>
              </a:r>
              <a:endParaRPr lang="en-US" altLang="en-US" sz="2000">
                <a:latin typeface="Arial" panose="020B0604020202020204" pitchFamily="34" charset="0"/>
              </a:endParaRPr>
            </a:p>
            <a:p>
              <a:pPr algn="ctr">
                <a:spcBef>
                  <a:spcPct val="20000"/>
                </a:spcBef>
                <a:buClrTx/>
                <a:buSzTx/>
                <a:buFontTx/>
                <a:buNone/>
              </a:pPr>
              <a:r>
                <a:rPr lang="en-US" altLang="en-US" sz="2000">
                  <a:latin typeface="Arial" panose="020B0604020202020204" pitchFamily="34" charset="0"/>
                </a:rPr>
                <a:t>Franco</a:t>
              </a:r>
            </a:p>
            <a:p>
              <a:pPr algn="ctr">
                <a:spcBef>
                  <a:spcPct val="20000"/>
                </a:spcBef>
                <a:buClrTx/>
                <a:buSzTx/>
                <a:buFontTx/>
                <a:buNone/>
              </a:pPr>
              <a:r>
                <a:rPr lang="en-US" altLang="en-US" sz="2000">
                  <a:latin typeface="Arial" panose="020B0604020202020204" pitchFamily="34" charset="0"/>
                </a:rPr>
                <a:t>Oka</a:t>
              </a:r>
            </a:p>
            <a:p>
              <a:pPr algn="ctr">
                <a:spcBef>
                  <a:spcPct val="20000"/>
                </a:spcBef>
                <a:buClrTx/>
                <a:buSzTx/>
                <a:buFontTx/>
                <a:buNone/>
              </a:pPr>
              <a:r>
                <a:rPr lang="en-US" altLang="en-US" sz="2000" err="1">
                  <a:solidFill>
                    <a:schemeClr val="accent3">
                      <a:lumMod val="75000"/>
                    </a:schemeClr>
                  </a:solidFill>
                  <a:latin typeface="Arial" panose="020B0604020202020204" pitchFamily="34" charset="0"/>
                </a:rPr>
                <a:t>Parvanta</a:t>
              </a:r>
              <a:endParaRPr lang="en-US" altLang="en-US" sz="2000">
                <a:solidFill>
                  <a:schemeClr val="accent3">
                    <a:lumMod val="75000"/>
                  </a:schemeClr>
                </a:solidFill>
                <a:latin typeface="Arial" panose="020B0604020202020204" pitchFamily="34" charset="0"/>
              </a:endParaRPr>
            </a:p>
            <a:p>
              <a:pPr algn="ctr">
                <a:spcBef>
                  <a:spcPct val="20000"/>
                </a:spcBef>
                <a:buClrTx/>
                <a:buSzTx/>
                <a:buFontTx/>
                <a:buNone/>
              </a:pPr>
              <a:r>
                <a:rPr lang="en-US" altLang="en-US" sz="2000">
                  <a:latin typeface="Arial" panose="020B0604020202020204" pitchFamily="34" charset="0"/>
                </a:rPr>
                <a:t>Roquefort</a:t>
              </a:r>
            </a:p>
            <a:p>
              <a:pPr algn="ctr">
                <a:spcBef>
                  <a:spcPct val="20000"/>
                </a:spcBef>
                <a:buClrTx/>
                <a:buSzTx/>
                <a:buFontTx/>
                <a:buNone/>
              </a:pPr>
              <a:r>
                <a:rPr lang="en-US" altLang="en-US" sz="2000" err="1">
                  <a:solidFill>
                    <a:schemeClr val="accent3">
                      <a:lumMod val="75000"/>
                    </a:schemeClr>
                  </a:solidFill>
                  <a:latin typeface="Arial" panose="020B0604020202020204" pitchFamily="34" charset="0"/>
                </a:rPr>
                <a:t>Moki</a:t>
              </a:r>
              <a:endParaRPr lang="en-US" altLang="en-US" sz="2000">
                <a:solidFill>
                  <a:schemeClr val="accent3">
                    <a:lumMod val="75000"/>
                  </a:schemeClr>
                </a:solidFill>
                <a:latin typeface="Arial" panose="020B0604020202020204" pitchFamily="34" charset="0"/>
              </a:endParaRPr>
            </a:p>
            <a:p>
              <a:pPr algn="ctr">
                <a:spcBef>
                  <a:spcPct val="20000"/>
                </a:spcBef>
                <a:buClrTx/>
                <a:buSzTx/>
                <a:buFontTx/>
                <a:buNone/>
              </a:pPr>
              <a:r>
                <a:rPr lang="en-US" altLang="en-US" sz="2000" err="1">
                  <a:latin typeface="Arial" panose="020B0604020202020204" pitchFamily="34" charset="0"/>
                </a:rPr>
                <a:t>Stirling</a:t>
              </a:r>
              <a:endParaRPr lang="en-US" altLang="en-US" sz="2000">
                <a:latin typeface="Arial" panose="020B0604020202020204" pitchFamily="34" charset="0"/>
              </a:endParaRPr>
            </a:p>
          </p:txBody>
        </p:sp>
        <p:sp>
          <p:nvSpPr>
            <p:cNvPr id="12" name="Text Box 5">
              <a:extLst>
                <a:ext uri="{FF2B5EF4-FFF2-40B4-BE49-F238E27FC236}">
                  <a16:creationId xmlns:a16="http://schemas.microsoft.com/office/drawing/2014/main" id="{38E8DE17-4C5D-8070-00E4-94A56BC4BDAD}"/>
                </a:ext>
              </a:extLst>
            </p:cNvPr>
            <p:cNvSpPr txBox="1">
              <a:spLocks noChangeArrowheads="1"/>
            </p:cNvSpPr>
            <p:nvPr/>
          </p:nvSpPr>
          <p:spPr bwMode="auto">
            <a:xfrm>
              <a:off x="4544154" y="2430376"/>
              <a:ext cx="1096774"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700"/>
                </a:spcBef>
                <a:buClr>
                  <a:srgbClr val="1E1E1E"/>
                </a:buClr>
                <a:buSzPct val="60000"/>
                <a:buFont typeface="Wingdings" panose="05000000000000000000" pitchFamily="2" charset="2"/>
                <a:buChar char=""/>
                <a:defRPr sz="2900">
                  <a:solidFill>
                    <a:schemeClr val="tx1"/>
                  </a:solidFill>
                  <a:latin typeface="Segoe UI" panose="020B0502040204020203" pitchFamily="34" charset="0"/>
                  <a:ea typeface="MS PGothic" panose="020B0600070205080204" pitchFamily="34" charset="-128"/>
                </a:defRPr>
              </a:lvl1pPr>
              <a:lvl2pPr marL="37931725" indent="-37474525">
                <a:spcBef>
                  <a:spcPts val="550"/>
                </a:spcBef>
                <a:buClr>
                  <a:srgbClr val="1E1E1E"/>
                </a:buClr>
                <a:buSzPct val="70000"/>
                <a:buFont typeface="Wingdings 2" panose="05020102010507070707" pitchFamily="18" charset="2"/>
                <a:buChar char=""/>
                <a:defRPr sz="2600">
                  <a:solidFill>
                    <a:schemeClr val="tx1"/>
                  </a:solidFill>
                  <a:latin typeface="Segoe UI" panose="020B0502040204020203" pitchFamily="34" charset="0"/>
                  <a:ea typeface="MS PGothic" panose="020B0600070205080204" pitchFamily="34" charset="-128"/>
                </a:defRPr>
              </a:lvl2pPr>
              <a:lvl3pPr marL="1143000" indent="-228600">
                <a:spcBef>
                  <a:spcPts val="500"/>
                </a:spcBef>
                <a:buClr>
                  <a:srgbClr val="1E1E1E"/>
                </a:buClr>
                <a:buSzPct val="75000"/>
                <a:buFont typeface="Wingdings" panose="05000000000000000000" pitchFamily="2" charset="2"/>
                <a:buChar char=""/>
                <a:defRPr sz="2300">
                  <a:solidFill>
                    <a:schemeClr val="tx1"/>
                  </a:solidFill>
                  <a:latin typeface="Segoe UI" panose="020B0502040204020203" pitchFamily="34" charset="0"/>
                  <a:ea typeface="MS PGothic" panose="020B0600070205080204" pitchFamily="34" charset="-128"/>
                </a:defRPr>
              </a:lvl3pPr>
              <a:lvl4pPr marL="1600200" indent="-228600">
                <a:spcBef>
                  <a:spcPts val="400"/>
                </a:spcBef>
                <a:buClr>
                  <a:srgbClr val="1E1E1E"/>
                </a:buClr>
                <a:buSzPct val="7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4pPr>
              <a:lvl5pPr marL="2057400" indent="-228600">
                <a:spcBef>
                  <a:spcPts val="400"/>
                </a:spcBef>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9pPr>
            </a:lstStyle>
            <a:p>
              <a:pPr algn="ctr">
                <a:spcBef>
                  <a:spcPct val="20000"/>
                </a:spcBef>
                <a:buClrTx/>
                <a:buSzTx/>
                <a:buFontTx/>
                <a:buNone/>
              </a:pPr>
              <a:r>
                <a:rPr lang="en-US" altLang="en-US" sz="2000" u="sng">
                  <a:latin typeface="Arial" panose="020B0604020202020204" pitchFamily="34" charset="0"/>
                </a:rPr>
                <a:t>Numéro</a:t>
              </a:r>
            </a:p>
            <a:p>
              <a:pPr algn="ctr">
                <a:spcBef>
                  <a:spcPct val="20000"/>
                </a:spcBef>
                <a:buClrTx/>
                <a:buSzTx/>
                <a:buFontTx/>
                <a:buNone/>
              </a:pPr>
              <a:r>
                <a:rPr lang="en-US" altLang="en-US" sz="2000">
                  <a:latin typeface="Arial" panose="020B0604020202020204" pitchFamily="34" charset="0"/>
                </a:rPr>
                <a:t>1</a:t>
              </a:r>
            </a:p>
            <a:p>
              <a:pPr algn="ctr">
                <a:spcBef>
                  <a:spcPct val="20000"/>
                </a:spcBef>
                <a:buClrTx/>
                <a:buSzTx/>
                <a:buFontTx/>
                <a:buNone/>
              </a:pPr>
              <a:r>
                <a:rPr lang="en-US" altLang="en-US" sz="2000" b="1">
                  <a:solidFill>
                    <a:schemeClr val="accent3">
                      <a:lumMod val="75000"/>
                    </a:schemeClr>
                  </a:solidFill>
                  <a:latin typeface="Arial" panose="020B0604020202020204" pitchFamily="34" charset="0"/>
                </a:rPr>
                <a:t>2</a:t>
              </a:r>
            </a:p>
            <a:p>
              <a:pPr algn="ctr">
                <a:spcBef>
                  <a:spcPct val="20000"/>
                </a:spcBef>
                <a:buClrTx/>
                <a:buSzTx/>
                <a:buFontTx/>
                <a:buNone/>
              </a:pPr>
              <a:r>
                <a:rPr lang="en-US" altLang="en-US" sz="2000">
                  <a:latin typeface="Arial" panose="020B0604020202020204" pitchFamily="34" charset="0"/>
                </a:rPr>
                <a:t>3</a:t>
              </a:r>
            </a:p>
            <a:p>
              <a:pPr algn="ctr">
                <a:spcBef>
                  <a:spcPct val="20000"/>
                </a:spcBef>
                <a:buClrTx/>
                <a:buSzTx/>
                <a:buFontTx/>
                <a:buNone/>
              </a:pPr>
              <a:r>
                <a:rPr lang="en-US" altLang="en-US" sz="2000">
                  <a:latin typeface="Arial" panose="020B0604020202020204" pitchFamily="34" charset="0"/>
                </a:rPr>
                <a:t>4</a:t>
              </a:r>
            </a:p>
            <a:p>
              <a:pPr algn="ctr">
                <a:spcBef>
                  <a:spcPct val="20000"/>
                </a:spcBef>
                <a:buClrTx/>
                <a:buSzTx/>
                <a:buFontTx/>
                <a:buNone/>
              </a:pPr>
              <a:r>
                <a:rPr lang="en-US" altLang="en-US" sz="2000">
                  <a:latin typeface="Arial" panose="020B0604020202020204" pitchFamily="34" charset="0"/>
                </a:rPr>
                <a:t>5</a:t>
              </a:r>
            </a:p>
            <a:p>
              <a:pPr algn="ctr">
                <a:spcBef>
                  <a:spcPct val="20000"/>
                </a:spcBef>
                <a:buClrTx/>
                <a:buSzTx/>
                <a:buFontTx/>
                <a:buNone/>
              </a:pPr>
              <a:r>
                <a:rPr lang="en-US" altLang="en-US" sz="2000" b="1">
                  <a:solidFill>
                    <a:schemeClr val="accent3">
                      <a:lumMod val="75000"/>
                    </a:schemeClr>
                  </a:solidFill>
                  <a:latin typeface="Arial" panose="020B0604020202020204" pitchFamily="34" charset="0"/>
                </a:rPr>
                <a:t>6</a:t>
              </a:r>
            </a:p>
            <a:p>
              <a:pPr algn="ctr">
                <a:spcBef>
                  <a:spcPct val="20000"/>
                </a:spcBef>
                <a:buClrTx/>
                <a:buSzTx/>
                <a:buFontTx/>
                <a:buNone/>
              </a:pPr>
              <a:r>
                <a:rPr lang="en-US" altLang="en-US" sz="2000">
                  <a:latin typeface="Arial" panose="020B0604020202020204" pitchFamily="34" charset="0"/>
                </a:rPr>
                <a:t>7</a:t>
              </a:r>
            </a:p>
            <a:p>
              <a:pPr algn="ctr">
                <a:spcBef>
                  <a:spcPct val="20000"/>
                </a:spcBef>
                <a:buClrTx/>
                <a:buSzTx/>
                <a:buFontTx/>
                <a:buNone/>
              </a:pPr>
              <a:r>
                <a:rPr lang="en-US" altLang="en-US" sz="2000" b="1">
                  <a:solidFill>
                    <a:schemeClr val="accent3">
                      <a:lumMod val="75000"/>
                    </a:schemeClr>
                  </a:solidFill>
                  <a:latin typeface="Arial" panose="020B0604020202020204" pitchFamily="34" charset="0"/>
                </a:rPr>
                <a:t>8</a:t>
              </a:r>
            </a:p>
            <a:p>
              <a:pPr algn="ctr">
                <a:spcBef>
                  <a:spcPct val="20000"/>
                </a:spcBef>
                <a:buClrTx/>
                <a:buSzTx/>
                <a:buFontTx/>
                <a:buNone/>
              </a:pPr>
              <a:r>
                <a:rPr lang="en-US" altLang="en-US" sz="2000">
                  <a:latin typeface="Arial" panose="020B0604020202020204" pitchFamily="34" charset="0"/>
                </a:rPr>
                <a:t>9</a:t>
              </a:r>
            </a:p>
          </p:txBody>
        </p:sp>
        <p:sp>
          <p:nvSpPr>
            <p:cNvPr id="13" name="Rectangle 6" descr="10%">
              <a:extLst>
                <a:ext uri="{FF2B5EF4-FFF2-40B4-BE49-F238E27FC236}">
                  <a16:creationId xmlns:a16="http://schemas.microsoft.com/office/drawing/2014/main" id="{D8C1A42C-8389-03C9-AB67-71F91626D318}"/>
                </a:ext>
              </a:extLst>
            </p:cNvPr>
            <p:cNvSpPr>
              <a:spLocks noChangeArrowheads="1"/>
            </p:cNvSpPr>
            <p:nvPr/>
          </p:nvSpPr>
          <p:spPr bwMode="auto">
            <a:xfrm>
              <a:off x="4086860" y="1990639"/>
              <a:ext cx="47307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ts val="700"/>
                </a:spcBef>
                <a:buClr>
                  <a:srgbClr val="1E1E1E"/>
                </a:buClr>
                <a:buSzPct val="60000"/>
                <a:buFont typeface="Wingdings" panose="05000000000000000000" pitchFamily="2" charset="2"/>
                <a:buChar char=""/>
                <a:defRPr sz="2900">
                  <a:solidFill>
                    <a:schemeClr val="tx1"/>
                  </a:solidFill>
                  <a:latin typeface="Segoe UI" panose="020B0502040204020203" pitchFamily="34" charset="0"/>
                  <a:ea typeface="MS PGothic" panose="020B0600070205080204" pitchFamily="34" charset="-128"/>
                </a:defRPr>
              </a:lvl1pPr>
              <a:lvl2pPr marL="37931725" indent="-37474525">
                <a:spcBef>
                  <a:spcPts val="550"/>
                </a:spcBef>
                <a:buClr>
                  <a:srgbClr val="1E1E1E"/>
                </a:buClr>
                <a:buSzPct val="70000"/>
                <a:buFont typeface="Wingdings 2" panose="05020102010507070707" pitchFamily="18" charset="2"/>
                <a:buChar char=""/>
                <a:defRPr sz="2600">
                  <a:solidFill>
                    <a:schemeClr val="tx1"/>
                  </a:solidFill>
                  <a:latin typeface="Segoe UI" panose="020B0502040204020203" pitchFamily="34" charset="0"/>
                  <a:ea typeface="MS PGothic" panose="020B0600070205080204" pitchFamily="34" charset="-128"/>
                </a:defRPr>
              </a:lvl2pPr>
              <a:lvl3pPr marL="1143000" indent="-228600">
                <a:spcBef>
                  <a:spcPts val="500"/>
                </a:spcBef>
                <a:buClr>
                  <a:srgbClr val="1E1E1E"/>
                </a:buClr>
                <a:buSzPct val="75000"/>
                <a:buFont typeface="Wingdings" panose="05000000000000000000" pitchFamily="2" charset="2"/>
                <a:buChar char=""/>
                <a:defRPr sz="2300">
                  <a:solidFill>
                    <a:schemeClr val="tx1"/>
                  </a:solidFill>
                  <a:latin typeface="Segoe UI" panose="020B0502040204020203" pitchFamily="34" charset="0"/>
                  <a:ea typeface="MS PGothic" panose="020B0600070205080204" pitchFamily="34" charset="-128"/>
                </a:defRPr>
              </a:lvl3pPr>
              <a:lvl4pPr marL="1600200" indent="-228600">
                <a:spcBef>
                  <a:spcPts val="400"/>
                </a:spcBef>
                <a:buClr>
                  <a:srgbClr val="1E1E1E"/>
                </a:buClr>
                <a:buSzPct val="7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4pPr>
              <a:lvl5pPr marL="2057400" indent="-228600">
                <a:spcBef>
                  <a:spcPts val="400"/>
                </a:spcBef>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ts val="400"/>
                </a:spcBef>
                <a:spcAft>
                  <a:spcPct val="0"/>
                </a:spcAft>
                <a:buClr>
                  <a:srgbClr val="1E1E1E"/>
                </a:buClr>
                <a:buSzPct val="65000"/>
                <a:buFont typeface="Wingdings" panose="05000000000000000000" pitchFamily="2" charset="2"/>
                <a:buChar char=""/>
                <a:defRPr sz="2000">
                  <a:solidFill>
                    <a:schemeClr val="tx1"/>
                  </a:solidFill>
                  <a:latin typeface="Segoe UI" panose="020B0502040204020203" pitchFamily="34" charset="0"/>
                  <a:ea typeface="MS PGothic" panose="020B0600070205080204" pitchFamily="34" charset="-128"/>
                </a:defRPr>
              </a:lvl9pPr>
            </a:lstStyle>
            <a:p>
              <a:pPr eaLnBrk="1" hangingPunct="1">
                <a:spcBef>
                  <a:spcPct val="0"/>
                </a:spcBef>
                <a:buClrTx/>
                <a:buSzTx/>
                <a:buFontTx/>
                <a:buNone/>
              </a:pPr>
              <a:r>
                <a:rPr lang="en-US" altLang="en-US" sz="2400" b="1" u="sng">
                  <a:latin typeface="Arial" panose="020B0604020202020204" pitchFamily="34" charset="0"/>
                </a:rPr>
                <a:t>(Echantillon de 3 ménages)</a:t>
              </a:r>
            </a:p>
          </p:txBody>
        </p:sp>
      </p:grpSp>
    </p:spTree>
    <p:extLst>
      <p:ext uri="{BB962C8B-B14F-4D97-AF65-F5344CB8AC3E}">
        <p14:creationId xmlns:p14="http://schemas.microsoft.com/office/powerpoint/2010/main" val="397111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9" grpId="0" animBg="1"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a:xfrm>
            <a:off x="471949" y="1594726"/>
            <a:ext cx="10621725" cy="4511482"/>
          </a:xfrm>
        </p:spPr>
        <p:txBody>
          <a:bodyPr vert="horz" lIns="91440" tIns="45720" rIns="91440" bIns="45720" rtlCol="0" anchor="t">
            <a:noAutofit/>
          </a:bodyPr>
          <a:lstStyle/>
          <a:p>
            <a:r>
              <a:rPr lang="en-US" sz="2400"/>
              <a:t>L'échantillonnage non probabiliste est souvent utilisé lorsque l'échantillonnage probabiliste n'est pas possible.</a:t>
            </a:r>
          </a:p>
          <a:p>
            <a:endParaRPr lang="en-US" sz="2400"/>
          </a:p>
          <a:p>
            <a:r>
              <a:rPr lang="en-US" sz="2400"/>
              <a:t>Par exemple, nous n'avons pas de liste de ménages dans laquelle prélever des échantillons OU nous ne pouvons pas mener d'entretiens avec les ménages pour des raisons de sécurité.</a:t>
            </a:r>
            <a:endParaRPr lang="en-US" sz="2400">
              <a:cs typeface="Segoe UI Light"/>
            </a:endParaRPr>
          </a:p>
          <a:p>
            <a:pPr marL="0" indent="0">
              <a:buNone/>
            </a:pPr>
            <a:endParaRPr lang="en-US" sz="2400">
              <a:cs typeface="Segoe UI Light"/>
            </a:endParaRPr>
          </a:p>
          <a:p>
            <a:pPr>
              <a:buFont typeface="Arial"/>
              <a:buChar char="•"/>
            </a:pPr>
            <a:r>
              <a:rPr lang="en-US" sz="2400" b="1">
                <a:ea typeface="+mn-lt"/>
                <a:cs typeface="+mn-lt"/>
              </a:rPr>
              <a:t>Question </a:t>
            </a:r>
            <a:r>
              <a:rPr lang="en-US" sz="2400">
                <a:ea typeface="+mn-lt"/>
                <a:cs typeface="+mn-lt"/>
              </a:rPr>
              <a:t>: Dans notre étude, nous échantillonnons des personnes qui arrivent dans les stations de transit. En quoi les personnes que nous interrogeons dans les stations de transit peuvent-elles être différentes de la population générale ? Qu'est-ce que cela peut signifier pour l'apprentissage de la mortalité ? </a:t>
            </a:r>
          </a:p>
          <a:p>
            <a:pPr marL="0" indent="0">
              <a:buNone/>
            </a:pPr>
            <a:endParaRPr lang="en-US" sz="2000">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a:t>Échantillonnage non probabiliste </a:t>
            </a:r>
          </a:p>
        </p:txBody>
      </p:sp>
    </p:spTree>
    <p:extLst>
      <p:ext uri="{BB962C8B-B14F-4D97-AF65-F5344CB8AC3E}">
        <p14:creationId xmlns:p14="http://schemas.microsoft.com/office/powerpoint/2010/main" val="34964506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75059F-007F-58D1-52CD-2DCED2F4BA6D}"/>
              </a:ext>
            </a:extLst>
          </p:cNvPr>
          <p:cNvSpPr>
            <a:spLocks noGrp="1"/>
          </p:cNvSpPr>
          <p:nvPr>
            <p:ph sz="quarter" idx="10"/>
          </p:nvPr>
        </p:nvSpPr>
        <p:spPr>
          <a:xfrm>
            <a:off x="471949" y="1594726"/>
            <a:ext cx="5262169" cy="4809619"/>
          </a:xfrm>
        </p:spPr>
        <p:txBody>
          <a:bodyPr vert="horz" lIns="91440" tIns="45720" rIns="91440" bIns="45720" rtlCol="0" anchor="t">
            <a:normAutofit/>
          </a:bodyPr>
          <a:lstStyle/>
          <a:p>
            <a:r>
              <a:rPr lang="en-US" sz="2400">
                <a:ea typeface="+mn-lt"/>
                <a:cs typeface="+mn-lt"/>
              </a:rPr>
              <a:t>L'échantillonnage par quotas est un type d'échantillon non probabiliste. </a:t>
            </a:r>
          </a:p>
          <a:p>
            <a:endParaRPr lang="en-US" sz="2400">
              <a:ea typeface="+mn-lt"/>
              <a:cs typeface="+mn-lt"/>
            </a:endParaRPr>
          </a:p>
          <a:p>
            <a:r>
              <a:rPr lang="en-US" sz="2400">
                <a:ea typeface="+mn-lt"/>
                <a:cs typeface="+mn-lt"/>
              </a:rPr>
              <a:t>Les participants qui répondent à certains critères sont sélectionnés jusqu'à ce qu'un objectif/quota de ces personnes soit atteint. </a:t>
            </a:r>
          </a:p>
          <a:p>
            <a:endParaRPr lang="en-US">
              <a:cs typeface="Segoe UI Light"/>
            </a:endParaRPr>
          </a:p>
          <a:p>
            <a:r>
              <a:rPr lang="en-US" sz="2400">
                <a:ea typeface="+mn-lt"/>
                <a:cs typeface="+mn-lt"/>
              </a:rPr>
              <a:t>L'échantillonnage par quotas donne des nombres proportionnels qui représentent des segments de la population plus large. </a:t>
            </a:r>
          </a:p>
          <a:p>
            <a:endParaRPr lang="en-US">
              <a:cs typeface="Segoe UI Light"/>
            </a:endParaRPr>
          </a:p>
        </p:txBody>
      </p:sp>
      <p:sp>
        <p:nvSpPr>
          <p:cNvPr id="3" name="Title 2">
            <a:extLst>
              <a:ext uri="{FF2B5EF4-FFF2-40B4-BE49-F238E27FC236}">
                <a16:creationId xmlns:a16="http://schemas.microsoft.com/office/drawing/2014/main" id="{B414826C-D9BC-5360-E57A-548F2CBEC8D0}"/>
              </a:ext>
            </a:extLst>
          </p:cNvPr>
          <p:cNvSpPr>
            <a:spLocks noGrp="1"/>
          </p:cNvSpPr>
          <p:nvPr>
            <p:ph type="title"/>
          </p:nvPr>
        </p:nvSpPr>
        <p:spPr/>
        <p:txBody>
          <a:bodyPr/>
          <a:lstStyle/>
          <a:p>
            <a:r>
              <a:rPr lang="en-US">
                <a:ea typeface="Roboto Condensed"/>
                <a:cs typeface="Roboto Condensed"/>
              </a:rPr>
              <a:t>Échantillonnage par quotas </a:t>
            </a:r>
            <a:endParaRPr lang="en-US"/>
          </a:p>
        </p:txBody>
      </p:sp>
      <p:pic>
        <p:nvPicPr>
          <p:cNvPr id="5" name="Picture 2" descr="Non probability sampling - quota sampling">
            <a:extLst>
              <a:ext uri="{FF2B5EF4-FFF2-40B4-BE49-F238E27FC236}">
                <a16:creationId xmlns:a16="http://schemas.microsoft.com/office/drawing/2014/main" id="{26846EF8-24F0-11A0-FB44-B22E023D8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94725"/>
            <a:ext cx="5822044" cy="463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4999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804A24F-F401-5811-2E3A-74EBA22B7BED}"/>
              </a:ext>
            </a:extLst>
          </p:cNvPr>
          <p:cNvGraphicFramePr>
            <a:graphicFrameLocks noGrp="1"/>
          </p:cNvGraphicFramePr>
          <p:nvPr>
            <p:ph sz="quarter" idx="10"/>
            <p:extLst>
              <p:ext uri="{D42A27DB-BD31-4B8C-83A1-F6EECF244321}">
                <p14:modId xmlns:p14="http://schemas.microsoft.com/office/powerpoint/2010/main" val="4111298563"/>
              </p:ext>
            </p:extLst>
          </p:nvPr>
        </p:nvGraphicFramePr>
        <p:xfrm>
          <a:off x="471949" y="3925111"/>
          <a:ext cx="5235984" cy="1381760"/>
        </p:xfrm>
        <a:graphic>
          <a:graphicData uri="http://schemas.openxmlformats.org/drawingml/2006/table">
            <a:tbl>
              <a:tblPr firstRow="1" bandRow="1">
                <a:tableStyleId>{5C22544A-7EE6-4342-B048-85BDC9FD1C3A}</a:tableStyleId>
              </a:tblPr>
              <a:tblGrid>
                <a:gridCol w="1745328">
                  <a:extLst>
                    <a:ext uri="{9D8B030D-6E8A-4147-A177-3AD203B41FA5}">
                      <a16:colId xmlns:a16="http://schemas.microsoft.com/office/drawing/2014/main" val="2874517341"/>
                    </a:ext>
                  </a:extLst>
                </a:gridCol>
                <a:gridCol w="1745328">
                  <a:extLst>
                    <a:ext uri="{9D8B030D-6E8A-4147-A177-3AD203B41FA5}">
                      <a16:colId xmlns:a16="http://schemas.microsoft.com/office/drawing/2014/main" val="1553467861"/>
                    </a:ext>
                  </a:extLst>
                </a:gridCol>
                <a:gridCol w="1745328">
                  <a:extLst>
                    <a:ext uri="{9D8B030D-6E8A-4147-A177-3AD203B41FA5}">
                      <a16:colId xmlns:a16="http://schemas.microsoft.com/office/drawing/2014/main" val="4208128005"/>
                    </a:ext>
                  </a:extLst>
                </a:gridCol>
              </a:tblGrid>
              <a:tr h="370840">
                <a:tc>
                  <a:txBody>
                    <a:bodyPr/>
                    <a:lstStyle/>
                    <a:p>
                      <a:pPr algn="ctr"/>
                      <a:r>
                        <a:rPr lang="en-US"/>
                        <a:t>Sexe</a:t>
                      </a:r>
                    </a:p>
                  </a:txBody>
                  <a:tcPr anchor="ctr"/>
                </a:tc>
                <a:tc>
                  <a:txBody>
                    <a:bodyPr/>
                    <a:lstStyle/>
                    <a:p>
                      <a:pPr algn="ctr"/>
                      <a:r>
                        <a:rPr lang="en-US"/>
                        <a:t>Pourcentage de la population</a:t>
                      </a:r>
                    </a:p>
                  </a:txBody>
                  <a:tcPr anchor="ctr"/>
                </a:tc>
                <a:tc>
                  <a:txBody>
                    <a:bodyPr/>
                    <a:lstStyle/>
                    <a:p>
                      <a:pPr algn="ctr"/>
                      <a:r>
                        <a:rPr lang="en-US"/>
                        <a:t>Quota</a:t>
                      </a:r>
                    </a:p>
                  </a:txBody>
                  <a:tcPr anchor="ctr"/>
                </a:tc>
                <a:extLst>
                  <a:ext uri="{0D108BD9-81ED-4DB2-BD59-A6C34878D82A}">
                    <a16:rowId xmlns:a16="http://schemas.microsoft.com/office/drawing/2014/main" val="513110337"/>
                  </a:ext>
                </a:extLst>
              </a:tr>
              <a:tr h="370840">
                <a:tc>
                  <a:txBody>
                    <a:bodyPr/>
                    <a:lstStyle/>
                    <a:p>
                      <a:r>
                        <a:rPr lang="en-US"/>
                        <a:t>Homme</a:t>
                      </a:r>
                    </a:p>
                  </a:txBody>
                  <a:tcPr/>
                </a:tc>
                <a:tc>
                  <a:txBody>
                    <a:bodyPr/>
                    <a:lstStyle/>
                    <a:p>
                      <a:r>
                        <a:rPr lang="en-US"/>
                        <a:t>50%</a:t>
                      </a:r>
                    </a:p>
                  </a:txBody>
                  <a:tcPr/>
                </a:tc>
                <a:tc>
                  <a:txBody>
                    <a:bodyPr/>
                    <a:lstStyle/>
                    <a:p>
                      <a:r>
                        <a:rPr lang="en-US"/>
                        <a:t>50 personnes</a:t>
                      </a:r>
                    </a:p>
                  </a:txBody>
                  <a:tcPr/>
                </a:tc>
                <a:extLst>
                  <a:ext uri="{0D108BD9-81ED-4DB2-BD59-A6C34878D82A}">
                    <a16:rowId xmlns:a16="http://schemas.microsoft.com/office/drawing/2014/main" val="1519273645"/>
                  </a:ext>
                </a:extLst>
              </a:tr>
              <a:tr h="370840">
                <a:tc>
                  <a:txBody>
                    <a:bodyPr/>
                    <a:lstStyle/>
                    <a:p>
                      <a:r>
                        <a:rPr lang="en-US"/>
                        <a:t>Femme</a:t>
                      </a:r>
                    </a:p>
                  </a:txBody>
                  <a:tcPr/>
                </a:tc>
                <a:tc>
                  <a:txBody>
                    <a:bodyPr/>
                    <a:lstStyle/>
                    <a:p>
                      <a:r>
                        <a:rPr lang="en-US"/>
                        <a:t>50%</a:t>
                      </a:r>
                    </a:p>
                  </a:txBody>
                  <a:tcPr/>
                </a:tc>
                <a:tc>
                  <a:txBody>
                    <a:bodyPr/>
                    <a:lstStyle/>
                    <a:p>
                      <a:r>
                        <a:rPr lang="en-US"/>
                        <a:t>50 personnes</a:t>
                      </a:r>
                    </a:p>
                  </a:txBody>
                  <a:tcPr/>
                </a:tc>
                <a:extLst>
                  <a:ext uri="{0D108BD9-81ED-4DB2-BD59-A6C34878D82A}">
                    <a16:rowId xmlns:a16="http://schemas.microsoft.com/office/drawing/2014/main" val="1187069533"/>
                  </a:ext>
                </a:extLst>
              </a:tr>
            </a:tbl>
          </a:graphicData>
        </a:graphic>
      </p:graphicFrame>
      <p:sp>
        <p:nvSpPr>
          <p:cNvPr id="3" name="Title 2">
            <a:extLst>
              <a:ext uri="{FF2B5EF4-FFF2-40B4-BE49-F238E27FC236}">
                <a16:creationId xmlns:a16="http://schemas.microsoft.com/office/drawing/2014/main" id="{CF7F8C03-9D7E-9A68-85C2-7356EE31559E}"/>
              </a:ext>
            </a:extLst>
          </p:cNvPr>
          <p:cNvSpPr>
            <a:spLocks noGrp="1"/>
          </p:cNvSpPr>
          <p:nvPr>
            <p:ph type="title"/>
          </p:nvPr>
        </p:nvSpPr>
        <p:spPr/>
        <p:txBody>
          <a:bodyPr/>
          <a:lstStyle/>
          <a:p>
            <a:r>
              <a:rPr lang="en-US" sz="3200" err="1"/>
              <a:t>Exemple</a:t>
            </a:r>
            <a:r>
              <a:rPr lang="en-US" sz="3200"/>
              <a:t> </a:t>
            </a:r>
            <a:r>
              <a:rPr lang="en-US" sz="3200" err="1"/>
              <a:t>d'échantillonnage</a:t>
            </a:r>
            <a:r>
              <a:rPr lang="en-US" sz="3200"/>
              <a:t> par quotas</a:t>
            </a:r>
          </a:p>
        </p:txBody>
      </p:sp>
      <p:graphicFrame>
        <p:nvGraphicFramePr>
          <p:cNvPr id="5" name="Table 4">
            <a:extLst>
              <a:ext uri="{FF2B5EF4-FFF2-40B4-BE49-F238E27FC236}">
                <a16:creationId xmlns:a16="http://schemas.microsoft.com/office/drawing/2014/main" id="{C13E9029-930E-BA60-DB02-71872AF20002}"/>
              </a:ext>
            </a:extLst>
          </p:cNvPr>
          <p:cNvGraphicFramePr>
            <a:graphicFrameLocks/>
          </p:cNvGraphicFramePr>
          <p:nvPr>
            <p:extLst>
              <p:ext uri="{D42A27DB-BD31-4B8C-83A1-F6EECF244321}">
                <p14:modId xmlns:p14="http://schemas.microsoft.com/office/powerpoint/2010/main" val="1698018520"/>
              </p:ext>
            </p:extLst>
          </p:nvPr>
        </p:nvGraphicFramePr>
        <p:xfrm>
          <a:off x="6215787" y="3990425"/>
          <a:ext cx="5235984" cy="2123440"/>
        </p:xfrm>
        <a:graphic>
          <a:graphicData uri="http://schemas.openxmlformats.org/drawingml/2006/table">
            <a:tbl>
              <a:tblPr firstRow="1" bandRow="1">
                <a:tableStyleId>{5C22544A-7EE6-4342-B048-85BDC9FD1C3A}</a:tableStyleId>
              </a:tblPr>
              <a:tblGrid>
                <a:gridCol w="1745328">
                  <a:extLst>
                    <a:ext uri="{9D8B030D-6E8A-4147-A177-3AD203B41FA5}">
                      <a16:colId xmlns:a16="http://schemas.microsoft.com/office/drawing/2014/main" val="2874517341"/>
                    </a:ext>
                  </a:extLst>
                </a:gridCol>
                <a:gridCol w="1745328">
                  <a:extLst>
                    <a:ext uri="{9D8B030D-6E8A-4147-A177-3AD203B41FA5}">
                      <a16:colId xmlns:a16="http://schemas.microsoft.com/office/drawing/2014/main" val="1553467861"/>
                    </a:ext>
                  </a:extLst>
                </a:gridCol>
                <a:gridCol w="1745328">
                  <a:extLst>
                    <a:ext uri="{9D8B030D-6E8A-4147-A177-3AD203B41FA5}">
                      <a16:colId xmlns:a16="http://schemas.microsoft.com/office/drawing/2014/main" val="4208128005"/>
                    </a:ext>
                  </a:extLst>
                </a:gridCol>
              </a:tblGrid>
              <a:tr h="370840">
                <a:tc>
                  <a:txBody>
                    <a:bodyPr/>
                    <a:lstStyle/>
                    <a:p>
                      <a:pPr algn="ctr"/>
                      <a:r>
                        <a:rPr lang="en-US"/>
                        <a:t>Zone</a:t>
                      </a:r>
                    </a:p>
                  </a:txBody>
                  <a:tcPr anchor="ctr"/>
                </a:tc>
                <a:tc>
                  <a:txBody>
                    <a:bodyPr/>
                    <a:lstStyle/>
                    <a:p>
                      <a:pPr algn="ctr"/>
                      <a:r>
                        <a:rPr lang="en-US"/>
                        <a:t>% de la population</a:t>
                      </a:r>
                    </a:p>
                  </a:txBody>
                  <a:tcPr anchor="ctr"/>
                </a:tc>
                <a:tc>
                  <a:txBody>
                    <a:bodyPr/>
                    <a:lstStyle/>
                    <a:p>
                      <a:pPr algn="ctr"/>
                      <a:r>
                        <a:rPr lang="en-US"/>
                        <a:t>Quota</a:t>
                      </a:r>
                    </a:p>
                  </a:txBody>
                  <a:tcPr anchor="ctr"/>
                </a:tc>
                <a:extLst>
                  <a:ext uri="{0D108BD9-81ED-4DB2-BD59-A6C34878D82A}">
                    <a16:rowId xmlns:a16="http://schemas.microsoft.com/office/drawing/2014/main" val="513110337"/>
                  </a:ext>
                </a:extLst>
              </a:tr>
              <a:tr h="370840">
                <a:tc>
                  <a:txBody>
                    <a:bodyPr/>
                    <a:lstStyle/>
                    <a:p>
                      <a:r>
                        <a:rPr lang="en-US" err="1"/>
                        <a:t>Dogobo </a:t>
                      </a:r>
                      <a:r>
                        <a:rPr lang="en-US"/>
                        <a:t>Est</a:t>
                      </a:r>
                    </a:p>
                  </a:txBody>
                  <a:tcPr/>
                </a:tc>
                <a:tc>
                  <a:txBody>
                    <a:bodyPr/>
                    <a:lstStyle/>
                    <a:p>
                      <a:r>
                        <a:rPr lang="en-US"/>
                        <a:t>50%</a:t>
                      </a:r>
                    </a:p>
                  </a:txBody>
                  <a:tcPr/>
                </a:tc>
                <a:tc>
                  <a:txBody>
                    <a:bodyPr/>
                    <a:lstStyle/>
                    <a:p>
                      <a:endParaRPr lang="en-US"/>
                    </a:p>
                  </a:txBody>
                  <a:tcPr/>
                </a:tc>
                <a:extLst>
                  <a:ext uri="{0D108BD9-81ED-4DB2-BD59-A6C34878D82A}">
                    <a16:rowId xmlns:a16="http://schemas.microsoft.com/office/drawing/2014/main" val="1519273645"/>
                  </a:ext>
                </a:extLst>
              </a:tr>
              <a:tr h="370840">
                <a:tc>
                  <a:txBody>
                    <a:bodyPr/>
                    <a:lstStyle/>
                    <a:p>
                      <a:r>
                        <a:rPr lang="en-US" err="1"/>
                        <a:t>Dogobo </a:t>
                      </a:r>
                      <a:r>
                        <a:rPr lang="en-US"/>
                        <a:t>Ouest</a:t>
                      </a:r>
                    </a:p>
                  </a:txBody>
                  <a:tcPr/>
                </a:tc>
                <a:tc>
                  <a:txBody>
                    <a:bodyPr/>
                    <a:lstStyle/>
                    <a:p>
                      <a:r>
                        <a:rPr lang="en-US"/>
                        <a:t>30%</a:t>
                      </a:r>
                    </a:p>
                  </a:txBody>
                  <a:tcPr/>
                </a:tc>
                <a:tc>
                  <a:txBody>
                    <a:bodyPr/>
                    <a:lstStyle/>
                    <a:p>
                      <a:endParaRPr lang="en-US"/>
                    </a:p>
                  </a:txBody>
                  <a:tcPr/>
                </a:tc>
                <a:extLst>
                  <a:ext uri="{0D108BD9-81ED-4DB2-BD59-A6C34878D82A}">
                    <a16:rowId xmlns:a16="http://schemas.microsoft.com/office/drawing/2014/main" val="1187069533"/>
                  </a:ext>
                </a:extLst>
              </a:tr>
              <a:tr h="370840">
                <a:tc>
                  <a:txBody>
                    <a:bodyPr/>
                    <a:lstStyle/>
                    <a:p>
                      <a:r>
                        <a:rPr lang="en-US"/>
                        <a:t>Nord </a:t>
                      </a:r>
                      <a:r>
                        <a:rPr lang="en-US" err="1"/>
                        <a:t>Dogobo</a:t>
                      </a:r>
                      <a:endParaRPr lang="en-US"/>
                    </a:p>
                  </a:txBody>
                  <a:tcPr/>
                </a:tc>
                <a:tc>
                  <a:txBody>
                    <a:bodyPr/>
                    <a:lstStyle/>
                    <a:p>
                      <a:r>
                        <a:rPr lang="en-US"/>
                        <a:t>15%</a:t>
                      </a:r>
                    </a:p>
                  </a:txBody>
                  <a:tcPr/>
                </a:tc>
                <a:tc>
                  <a:txBody>
                    <a:bodyPr/>
                    <a:lstStyle/>
                    <a:p>
                      <a:endParaRPr lang="en-US"/>
                    </a:p>
                  </a:txBody>
                  <a:tcPr/>
                </a:tc>
                <a:extLst>
                  <a:ext uri="{0D108BD9-81ED-4DB2-BD59-A6C34878D82A}">
                    <a16:rowId xmlns:a16="http://schemas.microsoft.com/office/drawing/2014/main" val="2232419116"/>
                  </a:ext>
                </a:extLst>
              </a:tr>
              <a:tr h="370840">
                <a:tc>
                  <a:txBody>
                    <a:bodyPr/>
                    <a:lstStyle/>
                    <a:p>
                      <a:r>
                        <a:rPr lang="en-US" err="1"/>
                        <a:t>Dogobo </a:t>
                      </a:r>
                      <a:r>
                        <a:rPr lang="en-US"/>
                        <a:t>Sud</a:t>
                      </a:r>
                    </a:p>
                  </a:txBody>
                  <a:tcPr/>
                </a:tc>
                <a:tc>
                  <a:txBody>
                    <a:bodyPr/>
                    <a:lstStyle/>
                    <a:p>
                      <a:r>
                        <a:rPr lang="en-US"/>
                        <a:t>5%</a:t>
                      </a:r>
                    </a:p>
                  </a:txBody>
                  <a:tcPr/>
                </a:tc>
                <a:tc>
                  <a:txBody>
                    <a:bodyPr/>
                    <a:lstStyle/>
                    <a:p>
                      <a:endParaRPr lang="en-US"/>
                    </a:p>
                  </a:txBody>
                  <a:tcPr/>
                </a:tc>
                <a:extLst>
                  <a:ext uri="{0D108BD9-81ED-4DB2-BD59-A6C34878D82A}">
                    <a16:rowId xmlns:a16="http://schemas.microsoft.com/office/drawing/2014/main" val="122911220"/>
                  </a:ext>
                </a:extLst>
              </a:tr>
            </a:tbl>
          </a:graphicData>
        </a:graphic>
      </p:graphicFrame>
      <p:sp>
        <p:nvSpPr>
          <p:cNvPr id="6" name="TextBox 5">
            <a:extLst>
              <a:ext uri="{FF2B5EF4-FFF2-40B4-BE49-F238E27FC236}">
                <a16:creationId xmlns:a16="http://schemas.microsoft.com/office/drawing/2014/main" id="{CF1C55E4-DE67-766E-010D-EEE206117B25}"/>
              </a:ext>
            </a:extLst>
          </p:cNvPr>
          <p:cNvSpPr txBox="1"/>
          <p:nvPr/>
        </p:nvSpPr>
        <p:spPr>
          <a:xfrm>
            <a:off x="393572" y="3429000"/>
            <a:ext cx="4217083" cy="369332"/>
          </a:xfrm>
          <a:prstGeom prst="rect">
            <a:avLst/>
          </a:prstGeom>
          <a:noFill/>
        </p:spPr>
        <p:txBody>
          <a:bodyPr wrap="square" rtlCol="0">
            <a:spAutoFit/>
          </a:bodyPr>
          <a:lstStyle/>
          <a:p>
            <a:r>
              <a:rPr lang="en-US" b="1"/>
              <a:t>Pour un échantillon de 100 répondants...</a:t>
            </a:r>
          </a:p>
        </p:txBody>
      </p:sp>
      <p:sp>
        <p:nvSpPr>
          <p:cNvPr id="7" name="TextBox 6">
            <a:extLst>
              <a:ext uri="{FF2B5EF4-FFF2-40B4-BE49-F238E27FC236}">
                <a16:creationId xmlns:a16="http://schemas.microsoft.com/office/drawing/2014/main" id="{34A6DB16-6A44-68F9-CE61-C816312CECED}"/>
              </a:ext>
            </a:extLst>
          </p:cNvPr>
          <p:cNvSpPr txBox="1"/>
          <p:nvPr/>
        </p:nvSpPr>
        <p:spPr>
          <a:xfrm>
            <a:off x="6156960" y="3429000"/>
            <a:ext cx="4217083" cy="369332"/>
          </a:xfrm>
          <a:prstGeom prst="rect">
            <a:avLst/>
          </a:prstGeom>
          <a:noFill/>
        </p:spPr>
        <p:txBody>
          <a:bodyPr wrap="square" rtlCol="0">
            <a:spAutoFit/>
          </a:bodyPr>
          <a:lstStyle/>
          <a:p>
            <a:r>
              <a:rPr lang="en-US" b="1"/>
              <a:t>Pour un échantillon de 200 répondants...</a:t>
            </a:r>
          </a:p>
        </p:txBody>
      </p:sp>
      <p:sp>
        <p:nvSpPr>
          <p:cNvPr id="9" name="TextBox 8">
            <a:extLst>
              <a:ext uri="{FF2B5EF4-FFF2-40B4-BE49-F238E27FC236}">
                <a16:creationId xmlns:a16="http://schemas.microsoft.com/office/drawing/2014/main" id="{AB7B4D85-BD52-A76F-BF42-3B915F8B0953}"/>
              </a:ext>
            </a:extLst>
          </p:cNvPr>
          <p:cNvSpPr txBox="1"/>
          <p:nvPr/>
        </p:nvSpPr>
        <p:spPr>
          <a:xfrm>
            <a:off x="4010296" y="460478"/>
            <a:ext cx="7850777" cy="2031325"/>
          </a:xfrm>
          <a:prstGeom prst="rect">
            <a:avLst/>
          </a:prstGeom>
          <a:noFill/>
        </p:spPr>
        <p:txBody>
          <a:bodyPr wrap="square" lIns="91440" tIns="45720" rIns="91440" bIns="45720" anchor="t">
            <a:spAutoFit/>
          </a:bodyPr>
          <a:lstStyle/>
          <a:p>
            <a:r>
              <a:rPr lang="en-US" b="1" u="sng"/>
              <a:t>Aperçu de l'échantillonnage par quotas  </a:t>
            </a:r>
            <a:endParaRPr lang="en-US" b="1" u="sng">
              <a:cs typeface="Segoe UI Light"/>
            </a:endParaRPr>
          </a:p>
          <a:p>
            <a:pPr marL="285750" indent="-285750">
              <a:buFont typeface="Arial" panose="020B0604020202020204" pitchFamily="34" charset="0"/>
              <a:buChar char="•"/>
            </a:pPr>
            <a:r>
              <a:rPr lang="en-US"/>
              <a:t>Nous ne pouvons pas sélectionner les répondants avec la même chance (à partir d'une liste) parce qu'ils sont "cachés" ou difficiles à trouver.</a:t>
            </a:r>
            <a:endParaRPr lang="en-US">
              <a:cs typeface="Segoe UI Light"/>
            </a:endParaRPr>
          </a:p>
          <a:p>
            <a:pPr marL="285750" indent="-285750">
              <a:buFont typeface="Arial" panose="020B0604020202020204" pitchFamily="34" charset="0"/>
              <a:buChar char="•"/>
            </a:pPr>
            <a:r>
              <a:rPr lang="en-US"/>
              <a:t>Nous pouvons utiliser des critères, comme le sexe et la zone géographique, pour essayer de refléter le plus fidèlement possible la population réelle. </a:t>
            </a:r>
          </a:p>
          <a:p>
            <a:pPr marL="285750" indent="-285750">
              <a:buFont typeface="Arial" panose="020B0604020202020204" pitchFamily="34" charset="0"/>
              <a:buChar char="•"/>
            </a:pPr>
            <a:r>
              <a:rPr lang="en-US"/>
              <a:t>Nous fixons un quota/cible de répondants sur la base du % connu de ce critère dans la population générale. </a:t>
            </a:r>
            <a:endParaRPr lang="en-US">
              <a:cs typeface="Segoe UI Light"/>
            </a:endParaRPr>
          </a:p>
        </p:txBody>
      </p:sp>
    </p:spTree>
    <p:extLst>
      <p:ext uri="{BB962C8B-B14F-4D97-AF65-F5344CB8AC3E}">
        <p14:creationId xmlns:p14="http://schemas.microsoft.com/office/powerpoint/2010/main" val="11730327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a:xfrm>
            <a:off x="471949" y="1594726"/>
            <a:ext cx="5624051" cy="4809619"/>
          </a:xfrm>
        </p:spPr>
        <p:txBody>
          <a:bodyPr vert="horz" lIns="91440" tIns="45720" rIns="91440" bIns="45720" rtlCol="0" anchor="t">
            <a:normAutofit/>
          </a:bodyPr>
          <a:lstStyle/>
          <a:p>
            <a:r>
              <a:rPr lang="en-US" sz="1800"/>
              <a:t>Screen pour les répondants de chacune des 3 Zones de Sante</a:t>
            </a:r>
          </a:p>
          <a:p>
            <a:pPr lvl="1"/>
            <a:r>
              <a:rPr lang="en-US" sz="1600"/>
              <a:t>Kalemie</a:t>
            </a:r>
          </a:p>
          <a:p>
            <a:pPr lvl="1"/>
            <a:r>
              <a:rPr lang="en-US" sz="1600"/>
              <a:t>Nyemba</a:t>
            </a:r>
          </a:p>
          <a:p>
            <a:pPr lvl="1"/>
            <a:r>
              <a:rPr lang="en-US" sz="1600" err="1"/>
              <a:t>Nyunzu</a:t>
            </a:r>
            <a:endParaRPr lang="en-US" sz="1600"/>
          </a:p>
          <a:p>
            <a:pPr lvl="1"/>
            <a:endParaRPr lang="en-US" sz="1600"/>
          </a:p>
          <a:p>
            <a:r>
              <a:rPr lang="en-US" sz="1800"/>
              <a:t>Quotas selon deux critères principaux</a:t>
            </a:r>
            <a:endParaRPr lang="en-US" sz="1800">
              <a:cs typeface="Segoe UI Light"/>
            </a:endParaRPr>
          </a:p>
          <a:p>
            <a:pPr lvl="1"/>
            <a:r>
              <a:rPr lang="en-US" sz="1600"/>
              <a:t>Par </a:t>
            </a:r>
            <a:r>
              <a:rPr lang="en-US" sz="1600" err="1"/>
              <a:t>aire </a:t>
            </a:r>
            <a:r>
              <a:rPr lang="en-US" sz="1600"/>
              <a:t>de </a:t>
            </a:r>
            <a:r>
              <a:rPr lang="en-US" sz="1600" err="1"/>
              <a:t>sante</a:t>
            </a:r>
            <a:endParaRPr lang="en-US" sz="1600"/>
          </a:p>
          <a:p>
            <a:pPr lvl="1"/>
            <a:r>
              <a:rPr lang="en-US" sz="1600"/>
              <a:t>Par sexe du répondant</a:t>
            </a:r>
            <a:endParaRPr lang="en-US" sz="1600">
              <a:cs typeface="Segoe UI Light"/>
            </a:endParaRPr>
          </a:p>
          <a:p>
            <a:pPr lvl="1"/>
            <a:endParaRPr lang="en-US" sz="1600"/>
          </a:p>
          <a:p>
            <a:r>
              <a:rPr lang="en-US" sz="1800"/>
              <a:t>Quota minimum de </a:t>
            </a:r>
            <a:endParaRPr lang="en-US" sz="1800">
              <a:cs typeface="Segoe UI Light"/>
            </a:endParaRPr>
          </a:p>
          <a:p>
            <a:pPr lvl="1"/>
            <a:r>
              <a:rPr lang="en-US" sz="1600"/>
              <a:t>200 répondants par Zone de Santé pendant la période de référence</a:t>
            </a:r>
            <a:endParaRPr lang="en-US" sz="1600">
              <a:cs typeface="Segoe UI Light"/>
            </a:endParaRPr>
          </a:p>
          <a:p>
            <a:pPr lvl="1"/>
            <a:r>
              <a:rPr lang="en-US" sz="1600"/>
              <a:t>Au moins 2 répondants pour chaque Aire de Sante</a:t>
            </a:r>
          </a:p>
          <a:p>
            <a:pPr lvl="1"/>
            <a:r>
              <a:rPr lang="en-US" sz="1600"/>
              <a:t>Au moins un homme et une femme par Aire de Sante.</a:t>
            </a: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5624052" cy="615675"/>
          </a:xfrm>
        </p:spPr>
        <p:txBody>
          <a:bodyPr/>
          <a:lstStyle/>
          <a:p>
            <a:r>
              <a:rPr lang="en-US"/>
              <a:t>Échantillonnage par quotas pour la survie du réseau</a:t>
            </a:r>
          </a:p>
        </p:txBody>
      </p:sp>
      <p:graphicFrame>
        <p:nvGraphicFramePr>
          <p:cNvPr id="4" name="Table 3">
            <a:extLst>
              <a:ext uri="{FF2B5EF4-FFF2-40B4-BE49-F238E27FC236}">
                <a16:creationId xmlns:a16="http://schemas.microsoft.com/office/drawing/2014/main" id="{B4B525CA-CE7E-7DBD-E095-CB25FC78A8FE}"/>
              </a:ext>
            </a:extLst>
          </p:cNvPr>
          <p:cNvGraphicFramePr>
            <a:graphicFrameLocks/>
          </p:cNvGraphicFramePr>
          <p:nvPr>
            <p:extLst>
              <p:ext uri="{D42A27DB-BD31-4B8C-83A1-F6EECF244321}">
                <p14:modId xmlns:p14="http://schemas.microsoft.com/office/powerpoint/2010/main" val="251716563"/>
              </p:ext>
            </p:extLst>
          </p:nvPr>
        </p:nvGraphicFramePr>
        <p:xfrm>
          <a:off x="6594057" y="600376"/>
          <a:ext cx="5136126" cy="6120765"/>
        </p:xfrm>
        <a:graphic>
          <a:graphicData uri="http://schemas.openxmlformats.org/drawingml/2006/table">
            <a:tbl>
              <a:tblPr firstRow="1" bandRow="1">
                <a:tableStyleId>{5C22544A-7EE6-4342-B048-85BDC9FD1C3A}</a:tableStyleId>
              </a:tblPr>
              <a:tblGrid>
                <a:gridCol w="856021">
                  <a:extLst>
                    <a:ext uri="{9D8B030D-6E8A-4147-A177-3AD203B41FA5}">
                      <a16:colId xmlns:a16="http://schemas.microsoft.com/office/drawing/2014/main" val="2874517341"/>
                    </a:ext>
                  </a:extLst>
                </a:gridCol>
                <a:gridCol w="856021">
                  <a:extLst>
                    <a:ext uri="{9D8B030D-6E8A-4147-A177-3AD203B41FA5}">
                      <a16:colId xmlns:a16="http://schemas.microsoft.com/office/drawing/2014/main" val="1553467861"/>
                    </a:ext>
                  </a:extLst>
                </a:gridCol>
                <a:gridCol w="856021">
                  <a:extLst>
                    <a:ext uri="{9D8B030D-6E8A-4147-A177-3AD203B41FA5}">
                      <a16:colId xmlns:a16="http://schemas.microsoft.com/office/drawing/2014/main" val="1251965822"/>
                    </a:ext>
                  </a:extLst>
                </a:gridCol>
                <a:gridCol w="856021">
                  <a:extLst>
                    <a:ext uri="{9D8B030D-6E8A-4147-A177-3AD203B41FA5}">
                      <a16:colId xmlns:a16="http://schemas.microsoft.com/office/drawing/2014/main" val="4208128005"/>
                    </a:ext>
                  </a:extLst>
                </a:gridCol>
                <a:gridCol w="856021">
                  <a:extLst>
                    <a:ext uri="{9D8B030D-6E8A-4147-A177-3AD203B41FA5}">
                      <a16:colId xmlns:a16="http://schemas.microsoft.com/office/drawing/2014/main" val="2251676727"/>
                    </a:ext>
                  </a:extLst>
                </a:gridCol>
                <a:gridCol w="856021">
                  <a:extLst>
                    <a:ext uri="{9D8B030D-6E8A-4147-A177-3AD203B41FA5}">
                      <a16:colId xmlns:a16="http://schemas.microsoft.com/office/drawing/2014/main" val="1529225937"/>
                    </a:ext>
                  </a:extLst>
                </a:gridCol>
              </a:tblGrid>
              <a:tr h="178879">
                <a:tc>
                  <a:txBody>
                    <a:bodyPr/>
                    <a:lstStyle/>
                    <a:p>
                      <a:pPr algn="ctr"/>
                      <a:r>
                        <a:rPr lang="en-US" sz="1100"/>
                        <a:t>Zone de Sante</a:t>
                      </a:r>
                    </a:p>
                  </a:txBody>
                  <a:tcPr anchor="ctr"/>
                </a:tc>
                <a:tc>
                  <a:txBody>
                    <a:bodyPr/>
                    <a:lstStyle/>
                    <a:p>
                      <a:pPr algn="ctr"/>
                      <a:r>
                        <a:rPr lang="en-US" sz="1100"/>
                        <a:t>Aire de Sante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Pourcentage de la population</a:t>
                      </a:r>
                    </a:p>
                  </a:txBody>
                  <a:tcPr anchor="ctr"/>
                </a:tc>
                <a:tc>
                  <a:txBody>
                    <a:bodyPr/>
                    <a:lstStyle/>
                    <a:p>
                      <a:pPr algn="ctr"/>
                      <a:r>
                        <a:rPr lang="en-US" sz="1100"/>
                        <a:t>Quota/ objectif</a:t>
                      </a:r>
                    </a:p>
                  </a:txBody>
                  <a:tcPr anchor="ctr"/>
                </a:tc>
                <a:tc>
                  <a:txBody>
                    <a:bodyPr/>
                    <a:lstStyle/>
                    <a:p>
                      <a:pPr algn="ctr"/>
                      <a:r>
                        <a:rPr lang="en-US" sz="1100"/>
                        <a:t>Cible masculine</a:t>
                      </a:r>
                    </a:p>
                  </a:txBody>
                  <a:tcPr anchor="ctr"/>
                </a:tc>
                <a:tc>
                  <a:txBody>
                    <a:bodyPr/>
                    <a:lstStyle/>
                    <a:p>
                      <a:pPr algn="ctr"/>
                      <a:r>
                        <a:rPr lang="en-US" sz="1100"/>
                        <a:t>Cible féminine</a:t>
                      </a:r>
                    </a:p>
                  </a:txBody>
                  <a:tcPr anchor="ctr"/>
                </a:tc>
                <a:extLst>
                  <a:ext uri="{0D108BD9-81ED-4DB2-BD59-A6C34878D82A}">
                    <a16:rowId xmlns:a16="http://schemas.microsoft.com/office/drawing/2014/main" val="513110337"/>
                  </a:ext>
                </a:extLst>
              </a:tr>
              <a:tr h="125215">
                <a:tc>
                  <a:txBody>
                    <a:bodyPr/>
                    <a:lstStyle/>
                    <a:p>
                      <a:pPr algn="l" fontAlgn="b"/>
                      <a:r>
                        <a:rPr lang="en-US" sz="1100" b="0" i="0" u="none" strike="noStrike">
                          <a:solidFill>
                            <a:srgbClr val="000000"/>
                          </a:solidFill>
                          <a:effectLst/>
                          <a:latin typeface="Calibri"/>
                        </a:rPr>
                        <a:t>Nyemba</a:t>
                      </a:r>
                    </a:p>
                  </a:txBody>
                  <a:tcPr marL="9525" marR="9525" marT="9525" marB="0" anchor="b"/>
                </a:tc>
                <a:tc>
                  <a:txBody>
                    <a:bodyPr/>
                    <a:lstStyle/>
                    <a:p>
                      <a:pPr algn="l" fontAlgn="b"/>
                      <a:r>
                        <a:rPr lang="en-US" sz="1100" b="0" i="0" u="none" strike="noStrike">
                          <a:solidFill>
                            <a:srgbClr val="000000"/>
                          </a:solidFill>
                          <a:effectLst/>
                          <a:latin typeface="Calibri"/>
                        </a:rPr>
                        <a:t>Kabimba</a:t>
                      </a:r>
                    </a:p>
                  </a:txBody>
                  <a:tcPr marL="9525" marR="9525" marT="9525" marB="0" anchor="b"/>
                </a:tc>
                <a:tc>
                  <a:txBody>
                    <a:bodyPr/>
                    <a:lstStyle/>
                    <a:p>
                      <a:pPr algn="ctr" fontAlgn="b"/>
                      <a:r>
                        <a:rPr lang="en-US" sz="1100" b="0" i="0" u="none" strike="noStrike">
                          <a:solidFill>
                            <a:srgbClr val="000000"/>
                          </a:solidFill>
                          <a:effectLst/>
                          <a:latin typeface="Calibri"/>
                        </a:rPr>
                        <a:t>3.1</a:t>
                      </a:r>
                    </a:p>
                  </a:txBody>
                  <a:tcPr marL="9525" marR="9525" marT="9525" marB="0" anchor="ctr"/>
                </a:tc>
                <a:tc>
                  <a:txBody>
                    <a:bodyPr/>
                    <a:lstStyle/>
                    <a:p>
                      <a:pPr algn="ctr" fontAlgn="b"/>
                      <a:r>
                        <a:rPr lang="en-US" sz="1100" b="0" i="0" u="none" strike="noStrike" kern="1200">
                          <a:solidFill>
                            <a:srgbClr val="000000"/>
                          </a:solidFill>
                          <a:effectLst/>
                          <a:latin typeface="Calibri"/>
                          <a:ea typeface="+mn-ea"/>
                          <a:cs typeface="+mn-cs"/>
                        </a:rPr>
                        <a:t>6</a:t>
                      </a:r>
                    </a:p>
                  </a:txBody>
                  <a:tcPr marL="9525" marR="9525" marT="9525" marB="0" anchor="ctr"/>
                </a:tc>
                <a:tc>
                  <a:txBody>
                    <a:bodyPr/>
                    <a:lstStyle/>
                    <a:p>
                      <a:pPr algn="ctr"/>
                      <a:r>
                        <a:rPr lang="en-US" sz="1100" b="0" i="0" u="none" strike="noStrike" kern="1200">
                          <a:solidFill>
                            <a:srgbClr val="000000"/>
                          </a:solidFill>
                          <a:effectLst/>
                          <a:latin typeface="Calibri"/>
                          <a:ea typeface="+mn-ea"/>
                          <a:cs typeface="+mn-cs"/>
                        </a:rPr>
                        <a:t>3</a:t>
                      </a:r>
                    </a:p>
                  </a:txBody>
                  <a:tcPr anchor="ctr"/>
                </a:tc>
                <a:tc>
                  <a:txBody>
                    <a:bodyPr/>
                    <a:lstStyle/>
                    <a:p>
                      <a:pPr algn="ctr"/>
                      <a:r>
                        <a:rPr lang="en-US" sz="1100" b="0" i="0" u="none" strike="noStrike" kern="1200">
                          <a:solidFill>
                            <a:srgbClr val="000000"/>
                          </a:solidFill>
                          <a:effectLst/>
                          <a:latin typeface="Calibri"/>
                          <a:ea typeface="+mn-ea"/>
                          <a:cs typeface="+mn-cs"/>
                        </a:rPr>
                        <a:t>3</a:t>
                      </a:r>
                    </a:p>
                  </a:txBody>
                  <a:tcPr anchor="ctr"/>
                </a:tc>
                <a:extLst>
                  <a:ext uri="{0D108BD9-81ED-4DB2-BD59-A6C34878D82A}">
                    <a16:rowId xmlns:a16="http://schemas.microsoft.com/office/drawing/2014/main" val="1519273645"/>
                  </a:ext>
                </a:extLst>
              </a:tr>
              <a:tr h="125215">
                <a:tc>
                  <a:txBody>
                    <a:bodyPr/>
                    <a:lstStyle/>
                    <a:p>
                      <a:pPr algn="l" fontAlgn="b"/>
                      <a:r>
                        <a:rPr lang="en-US" sz="1100" b="0" i="0" u="none" strike="noStrike">
                          <a:solidFill>
                            <a:srgbClr val="000000"/>
                          </a:solidFill>
                          <a:effectLst/>
                          <a:latin typeface="Calibri"/>
                        </a:rPr>
                        <a:t>Nyemba</a:t>
                      </a:r>
                    </a:p>
                  </a:txBody>
                  <a:tcPr marL="9525" marR="9525" marT="9525" marB="0" anchor="b"/>
                </a:tc>
                <a:tc>
                  <a:txBody>
                    <a:bodyPr/>
                    <a:lstStyle/>
                    <a:p>
                      <a:pPr algn="l" fontAlgn="b"/>
                      <a:r>
                        <a:rPr lang="en-US" sz="1100" b="0" i="0" u="none" strike="noStrike" err="1">
                          <a:solidFill>
                            <a:srgbClr val="000000"/>
                          </a:solidFill>
                          <a:effectLst/>
                          <a:latin typeface="Calibri"/>
                        </a:rPr>
                        <a:t>Bilila</a:t>
                      </a:r>
                    </a:p>
                  </a:txBody>
                  <a:tcPr marL="9525" marR="9525" marT="9525" marB="0" anchor="b"/>
                </a:tc>
                <a:tc>
                  <a:txBody>
                    <a:bodyPr/>
                    <a:lstStyle/>
                    <a:p>
                      <a:pPr algn="ctr" fontAlgn="b"/>
                      <a:r>
                        <a:rPr lang="en-US" sz="1100" b="0" i="0" u="none" strike="noStrike">
                          <a:solidFill>
                            <a:srgbClr val="000000"/>
                          </a:solidFill>
                          <a:effectLst/>
                          <a:latin typeface="Calibri"/>
                        </a:rPr>
                        <a:t>0.6</a:t>
                      </a:r>
                    </a:p>
                  </a:txBody>
                  <a:tcPr marL="9525" marR="9525" marT="9525" marB="0" anchor="ctr"/>
                </a:tc>
                <a:tc>
                  <a:txBody>
                    <a:bodyPr/>
                    <a:lstStyle/>
                    <a:p>
                      <a:pPr algn="ctr" fontAlgn="b"/>
                      <a:r>
                        <a:rPr lang="en-US" sz="1100" b="0" i="0" u="none" strike="noStrike" kern="1200">
                          <a:solidFill>
                            <a:srgbClr val="000000"/>
                          </a:solidFill>
                          <a:effectLst/>
                          <a:latin typeface="Calibri"/>
                          <a:ea typeface="+mn-ea"/>
                          <a:cs typeface="+mn-cs"/>
                        </a:rPr>
                        <a:t>1</a:t>
                      </a:r>
                    </a:p>
                  </a:txBody>
                  <a:tcPr marL="9525" marR="9525" marT="9525" marB="0" anchor="ctr"/>
                </a:tc>
                <a:tc>
                  <a:txBody>
                    <a:bodyPr/>
                    <a:lstStyle/>
                    <a:p>
                      <a:pPr algn="ctr"/>
                      <a:r>
                        <a:rPr lang="en-US" sz="1100" b="0" i="0" u="none" strike="noStrike" kern="1200">
                          <a:solidFill>
                            <a:srgbClr val="000000"/>
                          </a:solidFill>
                          <a:effectLst/>
                          <a:latin typeface="Calibri"/>
                          <a:ea typeface="+mn-ea"/>
                          <a:cs typeface="+mn-cs"/>
                        </a:rPr>
                        <a:t>1</a:t>
                      </a:r>
                    </a:p>
                  </a:txBody>
                  <a:tcPr anchor="ctr"/>
                </a:tc>
                <a:tc>
                  <a:txBody>
                    <a:bodyPr/>
                    <a:lstStyle/>
                    <a:p>
                      <a:pPr algn="ctr"/>
                      <a:r>
                        <a:rPr lang="en-US" sz="1100" b="0" i="0" u="none" strike="noStrike" kern="1200">
                          <a:solidFill>
                            <a:srgbClr val="000000"/>
                          </a:solidFill>
                          <a:effectLst/>
                          <a:latin typeface="Calibri"/>
                          <a:ea typeface="+mn-ea"/>
                          <a:cs typeface="+mn-cs"/>
                        </a:rPr>
                        <a:t>1</a:t>
                      </a:r>
                    </a:p>
                  </a:txBody>
                  <a:tcPr anchor="ctr"/>
                </a:tc>
                <a:extLst>
                  <a:ext uri="{0D108BD9-81ED-4DB2-BD59-A6C34878D82A}">
                    <a16:rowId xmlns:a16="http://schemas.microsoft.com/office/drawing/2014/main" val="1187069533"/>
                  </a:ext>
                </a:extLst>
              </a:tr>
              <a:tr h="125215">
                <a:tc>
                  <a:txBody>
                    <a:bodyPr/>
                    <a:lstStyle/>
                    <a:p>
                      <a:pPr algn="l" fontAlgn="b"/>
                      <a:r>
                        <a:rPr lang="en-US" sz="1100" b="0" i="0" u="none" strike="noStrike">
                          <a:solidFill>
                            <a:srgbClr val="000000"/>
                          </a:solidFill>
                          <a:effectLst/>
                          <a:latin typeface="Calibri"/>
                        </a:rPr>
                        <a:t>Nyemba</a:t>
                      </a:r>
                    </a:p>
                  </a:txBody>
                  <a:tcPr marL="9525" marR="9525" marT="9525" marB="0" anchor="b"/>
                </a:tc>
                <a:tc>
                  <a:txBody>
                    <a:bodyPr/>
                    <a:lstStyle/>
                    <a:p>
                      <a:pPr algn="l" fontAlgn="b"/>
                      <a:r>
                        <a:rPr lang="en-US" sz="1100" b="0" i="0" u="none" strike="noStrike" err="1">
                          <a:solidFill>
                            <a:srgbClr val="000000"/>
                          </a:solidFill>
                          <a:effectLst/>
                          <a:latin typeface="Calibri"/>
                        </a:rPr>
                        <a:t>Mtoa</a:t>
                      </a:r>
                    </a:p>
                  </a:txBody>
                  <a:tcPr marL="9525" marR="9525" marT="9525" marB="0" anchor="b"/>
                </a:tc>
                <a:tc>
                  <a:txBody>
                    <a:bodyPr/>
                    <a:lstStyle/>
                    <a:p>
                      <a:pPr algn="ctr" fontAlgn="b"/>
                      <a:r>
                        <a:rPr lang="en-US" sz="1100" b="0" i="0" u="none" strike="noStrike">
                          <a:solidFill>
                            <a:srgbClr val="000000"/>
                          </a:solidFill>
                          <a:effectLst/>
                          <a:latin typeface="Calibri"/>
                        </a:rPr>
                        <a:t>2.9</a:t>
                      </a:r>
                    </a:p>
                  </a:txBody>
                  <a:tcPr marL="9525" marR="9525" marT="9525" marB="0" anchor="ctr"/>
                </a:tc>
                <a:tc>
                  <a:txBody>
                    <a:bodyPr/>
                    <a:lstStyle/>
                    <a:p>
                      <a:pPr algn="ctr" fontAlgn="b"/>
                      <a:r>
                        <a:rPr lang="en-US" sz="1100" b="0" i="0" u="none" strike="noStrike" kern="1200">
                          <a:solidFill>
                            <a:srgbClr val="000000"/>
                          </a:solidFill>
                          <a:effectLst/>
                          <a:latin typeface="Calibri"/>
                          <a:ea typeface="+mn-ea"/>
                          <a:cs typeface="+mn-cs"/>
                        </a:rPr>
                        <a:t>6</a:t>
                      </a:r>
                    </a:p>
                  </a:txBody>
                  <a:tcPr marL="9525" marR="9525" marT="9525" marB="0" anchor="ctr"/>
                </a:tc>
                <a:tc>
                  <a:txBody>
                    <a:bodyPr/>
                    <a:lstStyle/>
                    <a:p>
                      <a:pPr algn="ctr"/>
                      <a:r>
                        <a:rPr lang="en-US" sz="1100" b="0" i="0" u="none" strike="noStrike" kern="1200">
                          <a:solidFill>
                            <a:srgbClr val="000000"/>
                          </a:solidFill>
                          <a:effectLst/>
                          <a:latin typeface="Calibri"/>
                          <a:ea typeface="+mn-ea"/>
                          <a:cs typeface="+mn-cs"/>
                        </a:rPr>
                        <a:t>3</a:t>
                      </a:r>
                    </a:p>
                  </a:txBody>
                  <a:tcPr anchor="ctr"/>
                </a:tc>
                <a:tc>
                  <a:txBody>
                    <a:bodyPr/>
                    <a:lstStyle/>
                    <a:p>
                      <a:pPr algn="ctr"/>
                      <a:r>
                        <a:rPr lang="en-US" sz="1100" b="0" i="0" u="none" strike="noStrike" kern="1200">
                          <a:solidFill>
                            <a:srgbClr val="000000"/>
                          </a:solidFill>
                          <a:effectLst/>
                          <a:latin typeface="Calibri"/>
                          <a:ea typeface="+mn-ea"/>
                          <a:cs typeface="+mn-cs"/>
                        </a:rPr>
                        <a:t>3</a:t>
                      </a:r>
                    </a:p>
                  </a:txBody>
                  <a:tcPr anchor="ctr"/>
                </a:tc>
                <a:extLst>
                  <a:ext uri="{0D108BD9-81ED-4DB2-BD59-A6C34878D82A}">
                    <a16:rowId xmlns:a16="http://schemas.microsoft.com/office/drawing/2014/main" val="2232419116"/>
                  </a:ext>
                </a:extLst>
              </a:tr>
              <a:tr h="125215">
                <a:tc>
                  <a:txBody>
                    <a:bodyPr/>
                    <a:lstStyle/>
                    <a:p>
                      <a:pPr algn="l" fontAlgn="b"/>
                      <a:r>
                        <a:rPr lang="en-US" sz="1100" b="0" i="0" u="none" strike="noStrike">
                          <a:solidFill>
                            <a:srgbClr val="000000"/>
                          </a:solidFill>
                          <a:effectLst/>
                          <a:latin typeface="Calibri"/>
                        </a:rPr>
                        <a:t>Nyemba</a:t>
                      </a:r>
                    </a:p>
                  </a:txBody>
                  <a:tcPr marL="9525" marR="9525" marT="9525" marB="0" anchor="b"/>
                </a:tc>
                <a:tc>
                  <a:txBody>
                    <a:bodyPr/>
                    <a:lstStyle/>
                    <a:p>
                      <a:pPr algn="l" fontAlgn="b"/>
                      <a:r>
                        <a:rPr lang="en-US" sz="1100" b="0" i="0" u="none" strike="noStrike">
                          <a:solidFill>
                            <a:srgbClr val="000000"/>
                          </a:solidFill>
                          <a:effectLst/>
                          <a:latin typeface="Calibri"/>
                        </a:rPr>
                        <a:t>Taba </a:t>
                      </a:r>
                      <a:r>
                        <a:rPr lang="en-US" sz="1100" b="0" i="0" u="none" strike="noStrike" err="1">
                          <a:solidFill>
                            <a:srgbClr val="000000"/>
                          </a:solidFill>
                          <a:effectLst/>
                          <a:latin typeface="Calibri"/>
                        </a:rPr>
                        <a:t>congo</a:t>
                      </a:r>
                    </a:p>
                  </a:txBody>
                  <a:tcPr marL="9525" marR="9525" marT="9525" marB="0" anchor="b"/>
                </a:tc>
                <a:tc>
                  <a:txBody>
                    <a:bodyPr/>
                    <a:lstStyle/>
                    <a:p>
                      <a:pPr algn="ctr" fontAlgn="b"/>
                      <a:r>
                        <a:rPr lang="en-US" sz="1100" b="0" i="0" u="none" strike="noStrike">
                          <a:solidFill>
                            <a:srgbClr val="000000"/>
                          </a:solidFill>
                          <a:effectLst/>
                          <a:latin typeface="Calibri"/>
                        </a:rPr>
                        <a:t>6.9</a:t>
                      </a:r>
                    </a:p>
                  </a:txBody>
                  <a:tcPr marL="9525" marR="9525" marT="9525" marB="0" anchor="ctr"/>
                </a:tc>
                <a:tc>
                  <a:txBody>
                    <a:bodyPr/>
                    <a:lstStyle/>
                    <a:p>
                      <a:pPr algn="ctr" fontAlgn="b"/>
                      <a:r>
                        <a:rPr lang="en-US" sz="1100" b="0" i="0" u="none" strike="noStrike" kern="1200">
                          <a:solidFill>
                            <a:srgbClr val="000000"/>
                          </a:solidFill>
                          <a:effectLst/>
                          <a:latin typeface="Calibri"/>
                          <a:ea typeface="+mn-ea"/>
                          <a:cs typeface="+mn-cs"/>
                        </a:rPr>
                        <a:t>14</a:t>
                      </a:r>
                    </a:p>
                  </a:txBody>
                  <a:tcPr marL="9525" marR="9525" marT="9525" marB="0" anchor="ctr"/>
                </a:tc>
                <a:tc>
                  <a:txBody>
                    <a:bodyPr/>
                    <a:lstStyle/>
                    <a:p>
                      <a:pPr algn="ctr"/>
                      <a:r>
                        <a:rPr lang="en-US" sz="1100" b="0" i="0" u="none" strike="noStrike" kern="1200">
                          <a:solidFill>
                            <a:srgbClr val="000000"/>
                          </a:solidFill>
                          <a:effectLst/>
                          <a:latin typeface="Calibri"/>
                          <a:ea typeface="+mn-ea"/>
                          <a:cs typeface="+mn-cs"/>
                        </a:rPr>
                        <a:t>7</a:t>
                      </a:r>
                    </a:p>
                  </a:txBody>
                  <a:tcPr anchor="ctr"/>
                </a:tc>
                <a:tc>
                  <a:txBody>
                    <a:bodyPr/>
                    <a:lstStyle/>
                    <a:p>
                      <a:pPr algn="ctr"/>
                      <a:r>
                        <a:rPr lang="en-US" sz="1100" b="0" i="0" u="none" strike="noStrike" kern="1200">
                          <a:solidFill>
                            <a:srgbClr val="000000"/>
                          </a:solidFill>
                          <a:effectLst/>
                          <a:latin typeface="Calibri"/>
                          <a:ea typeface="+mn-ea"/>
                          <a:cs typeface="+mn-cs"/>
                        </a:rPr>
                        <a:t>7</a:t>
                      </a:r>
                    </a:p>
                  </a:txBody>
                  <a:tcPr anchor="ctr"/>
                </a:tc>
                <a:extLst>
                  <a:ext uri="{0D108BD9-81ED-4DB2-BD59-A6C34878D82A}">
                    <a16:rowId xmlns:a16="http://schemas.microsoft.com/office/drawing/2014/main" val="122911220"/>
                  </a:ext>
                </a:extLst>
              </a:tr>
              <a:tr h="125215">
                <a:tc>
                  <a:txBody>
                    <a:bodyPr/>
                    <a:lstStyle/>
                    <a:p>
                      <a:pPr algn="l" fontAlgn="b"/>
                      <a:r>
                        <a:rPr lang="en-US" sz="1100" b="0" i="0" u="none" strike="noStrike">
                          <a:solidFill>
                            <a:srgbClr val="000000"/>
                          </a:solidFill>
                          <a:effectLst/>
                          <a:latin typeface="Calibri"/>
                        </a:rPr>
                        <a:t>Nyemba</a:t>
                      </a:r>
                    </a:p>
                  </a:txBody>
                  <a:tcPr marL="9525" marR="9525" marT="9525" marB="0" anchor="b"/>
                </a:tc>
                <a:tc>
                  <a:txBody>
                    <a:bodyPr/>
                    <a:lstStyle/>
                    <a:p>
                      <a:pPr algn="l" fontAlgn="b"/>
                      <a:r>
                        <a:rPr lang="en-US" sz="1100" b="0" i="0" u="none" strike="noStrike" err="1">
                          <a:solidFill>
                            <a:srgbClr val="000000"/>
                          </a:solidFill>
                          <a:effectLst/>
                          <a:latin typeface="Calibri"/>
                        </a:rPr>
                        <a:t>Lubuye</a:t>
                      </a:r>
                    </a:p>
                  </a:txBody>
                  <a:tcPr marL="9525" marR="9525" marT="9525" marB="0" anchor="b"/>
                </a:tc>
                <a:tc>
                  <a:txBody>
                    <a:bodyPr/>
                    <a:lstStyle/>
                    <a:p>
                      <a:pPr algn="ctr" fontAlgn="b"/>
                      <a:r>
                        <a:rPr lang="en-US" sz="1100" b="0" i="0" u="none" strike="noStrike">
                          <a:solidFill>
                            <a:srgbClr val="000000"/>
                          </a:solidFill>
                          <a:effectLst/>
                          <a:latin typeface="Calibri"/>
                        </a:rPr>
                        <a:t>26.2</a:t>
                      </a:r>
                    </a:p>
                  </a:txBody>
                  <a:tcPr marL="9525" marR="9525" marT="9525" marB="0" anchor="ctr"/>
                </a:tc>
                <a:tc>
                  <a:txBody>
                    <a:bodyPr/>
                    <a:lstStyle/>
                    <a:p>
                      <a:pPr algn="ctr" fontAlgn="b"/>
                      <a:r>
                        <a:rPr lang="en-US" sz="1100" b="0" i="0" u="none" strike="noStrike" kern="1200">
                          <a:solidFill>
                            <a:srgbClr val="000000"/>
                          </a:solidFill>
                          <a:effectLst/>
                          <a:latin typeface="Calibri"/>
                          <a:ea typeface="+mn-ea"/>
                          <a:cs typeface="+mn-cs"/>
                        </a:rPr>
                        <a:t>52</a:t>
                      </a:r>
                    </a:p>
                  </a:txBody>
                  <a:tcPr marL="9525" marR="9525" marT="9525" marB="0" anchor="ctr"/>
                </a:tc>
                <a:tc>
                  <a:txBody>
                    <a:bodyPr/>
                    <a:lstStyle/>
                    <a:p>
                      <a:pPr algn="ctr"/>
                      <a:r>
                        <a:rPr lang="en-US" sz="1100" b="0" i="0" u="none" strike="noStrike" kern="1200">
                          <a:solidFill>
                            <a:srgbClr val="000000"/>
                          </a:solidFill>
                          <a:effectLst/>
                          <a:latin typeface="Calibri"/>
                          <a:ea typeface="+mn-ea"/>
                          <a:cs typeface="+mn-cs"/>
                        </a:rPr>
                        <a:t>26</a:t>
                      </a:r>
                    </a:p>
                  </a:txBody>
                  <a:tcPr anchor="ctr"/>
                </a:tc>
                <a:tc>
                  <a:txBody>
                    <a:bodyPr/>
                    <a:lstStyle/>
                    <a:p>
                      <a:pPr algn="ctr"/>
                      <a:r>
                        <a:rPr lang="en-US" sz="1100" b="0" i="0" u="none" strike="noStrike" kern="1200">
                          <a:solidFill>
                            <a:srgbClr val="000000"/>
                          </a:solidFill>
                          <a:effectLst/>
                          <a:latin typeface="Calibri"/>
                          <a:ea typeface="+mn-ea"/>
                          <a:cs typeface="+mn-cs"/>
                        </a:rPr>
                        <a:t>26</a:t>
                      </a:r>
                    </a:p>
                  </a:txBody>
                  <a:tcPr anchor="ctr"/>
                </a:tc>
                <a:extLst>
                  <a:ext uri="{0D108BD9-81ED-4DB2-BD59-A6C34878D82A}">
                    <a16:rowId xmlns:a16="http://schemas.microsoft.com/office/drawing/2014/main" val="3292758084"/>
                  </a:ext>
                </a:extLst>
              </a:tr>
              <a:tr h="125215">
                <a:tc>
                  <a:txBody>
                    <a:bodyPr/>
                    <a:lstStyle/>
                    <a:p>
                      <a:pPr algn="l" fontAlgn="b"/>
                      <a:r>
                        <a:rPr lang="en-US" sz="1100" b="0" i="0" u="none" strike="noStrike">
                          <a:solidFill>
                            <a:srgbClr val="000000"/>
                          </a:solidFill>
                          <a:effectLst/>
                          <a:latin typeface="Calibri"/>
                        </a:rPr>
                        <a:t>Nyemba</a:t>
                      </a:r>
                    </a:p>
                  </a:txBody>
                  <a:tcPr marL="9525" marR="9525" marT="9525" marB="0" anchor="b"/>
                </a:tc>
                <a:tc>
                  <a:txBody>
                    <a:bodyPr/>
                    <a:lstStyle/>
                    <a:p>
                      <a:pPr algn="l" fontAlgn="b"/>
                      <a:r>
                        <a:rPr lang="en-US" sz="1100" b="0" i="0" u="none" strike="noStrike">
                          <a:solidFill>
                            <a:srgbClr val="000000"/>
                          </a:solidFill>
                          <a:effectLst/>
                          <a:latin typeface="Calibri"/>
                        </a:rPr>
                        <a:t>Kituku</a:t>
                      </a:r>
                    </a:p>
                  </a:txBody>
                  <a:tcPr marL="9525" marR="9525" marT="9525" marB="0" anchor="b"/>
                </a:tc>
                <a:tc>
                  <a:txBody>
                    <a:bodyPr/>
                    <a:lstStyle/>
                    <a:p>
                      <a:pPr algn="ctr" fontAlgn="b"/>
                      <a:r>
                        <a:rPr lang="en-US" sz="1100" b="0" i="0" u="none" strike="noStrike">
                          <a:solidFill>
                            <a:srgbClr val="000000"/>
                          </a:solidFill>
                          <a:effectLst/>
                          <a:latin typeface="Calibri"/>
                        </a:rPr>
                        <a:t>17.5</a:t>
                      </a:r>
                    </a:p>
                  </a:txBody>
                  <a:tcPr marL="9525" marR="9525" marT="9525" marB="0" anchor="ctr"/>
                </a:tc>
                <a:tc>
                  <a:txBody>
                    <a:bodyPr/>
                    <a:lstStyle/>
                    <a:p>
                      <a:pPr algn="ctr" fontAlgn="b"/>
                      <a:r>
                        <a:rPr lang="en-US" sz="1100" b="0" i="0" u="none" strike="noStrike" kern="1200">
                          <a:solidFill>
                            <a:srgbClr val="000000"/>
                          </a:solidFill>
                          <a:effectLst/>
                          <a:latin typeface="Calibri"/>
                          <a:ea typeface="+mn-ea"/>
                          <a:cs typeface="+mn-cs"/>
                        </a:rPr>
                        <a:t>35</a:t>
                      </a:r>
                    </a:p>
                  </a:txBody>
                  <a:tcPr marL="9525" marR="9525" marT="9525" marB="0" anchor="ctr"/>
                </a:tc>
                <a:tc>
                  <a:txBody>
                    <a:bodyPr/>
                    <a:lstStyle/>
                    <a:p>
                      <a:pPr algn="ctr"/>
                      <a:r>
                        <a:rPr lang="en-US" sz="1100" b="0" i="0" u="none" strike="noStrike" kern="1200">
                          <a:solidFill>
                            <a:srgbClr val="000000"/>
                          </a:solidFill>
                          <a:effectLst/>
                          <a:latin typeface="Calibri"/>
                          <a:ea typeface="+mn-ea"/>
                          <a:cs typeface="+mn-cs"/>
                        </a:rPr>
                        <a:t>18</a:t>
                      </a:r>
                    </a:p>
                  </a:txBody>
                  <a:tcPr anchor="ctr"/>
                </a:tc>
                <a:tc>
                  <a:txBody>
                    <a:bodyPr/>
                    <a:lstStyle/>
                    <a:p>
                      <a:pPr algn="ctr"/>
                      <a:r>
                        <a:rPr lang="en-US" sz="1100" b="0" i="0" u="none" strike="noStrike" kern="1200">
                          <a:solidFill>
                            <a:srgbClr val="000000"/>
                          </a:solidFill>
                          <a:effectLst/>
                          <a:latin typeface="Calibri"/>
                          <a:ea typeface="+mn-ea"/>
                          <a:cs typeface="+mn-cs"/>
                        </a:rPr>
                        <a:t>17</a:t>
                      </a:r>
                    </a:p>
                  </a:txBody>
                  <a:tcPr anchor="ctr"/>
                </a:tc>
                <a:extLst>
                  <a:ext uri="{0D108BD9-81ED-4DB2-BD59-A6C34878D82A}">
                    <a16:rowId xmlns:a16="http://schemas.microsoft.com/office/drawing/2014/main" val="4167431609"/>
                  </a:ext>
                </a:extLst>
              </a:tr>
              <a:tr h="125215">
                <a:tc>
                  <a:txBody>
                    <a:bodyPr/>
                    <a:lstStyle/>
                    <a:p>
                      <a:pPr algn="l" fontAlgn="b"/>
                      <a:r>
                        <a:rPr lang="en-US" sz="1100" b="0" i="0" u="none" strike="noStrike">
                          <a:solidFill>
                            <a:srgbClr val="000000"/>
                          </a:solidFill>
                          <a:effectLst/>
                          <a:latin typeface="Calibri"/>
                        </a:rPr>
                        <a:t>Nyemba</a:t>
                      </a:r>
                    </a:p>
                  </a:txBody>
                  <a:tcPr marL="9525" marR="9525" marT="9525" marB="0" anchor="b"/>
                </a:tc>
                <a:tc>
                  <a:txBody>
                    <a:bodyPr/>
                    <a:lstStyle/>
                    <a:p>
                      <a:pPr algn="l" fontAlgn="b"/>
                      <a:r>
                        <a:rPr lang="en-US" sz="1100" b="0" i="0" u="none" strike="noStrike" err="1">
                          <a:solidFill>
                            <a:srgbClr val="000000"/>
                          </a:solidFill>
                          <a:effectLst/>
                          <a:latin typeface="Calibri"/>
                        </a:rPr>
                        <a:t>Undugu</a:t>
                      </a:r>
                    </a:p>
                  </a:txBody>
                  <a:tcPr marL="9525" marR="9525" marT="9525" marB="0" anchor="b"/>
                </a:tc>
                <a:tc>
                  <a:txBody>
                    <a:bodyPr/>
                    <a:lstStyle/>
                    <a:p>
                      <a:pPr algn="ctr" fontAlgn="b"/>
                      <a:r>
                        <a:rPr lang="en-US" sz="1100" b="0" i="0" u="none" strike="noStrike">
                          <a:solidFill>
                            <a:srgbClr val="000000"/>
                          </a:solidFill>
                          <a:effectLst/>
                          <a:latin typeface="Calibri"/>
                        </a:rPr>
                        <a:t>9.5</a:t>
                      </a:r>
                    </a:p>
                  </a:txBody>
                  <a:tcPr marL="9525" marR="9525" marT="9525" marB="0" anchor="ctr"/>
                </a:tc>
                <a:tc>
                  <a:txBody>
                    <a:bodyPr/>
                    <a:lstStyle/>
                    <a:p>
                      <a:pPr algn="ctr" fontAlgn="b"/>
                      <a:r>
                        <a:rPr lang="en-US" sz="1100" b="0" i="0" u="none" strike="noStrike" kern="1200">
                          <a:solidFill>
                            <a:srgbClr val="000000"/>
                          </a:solidFill>
                          <a:effectLst/>
                          <a:latin typeface="Calibri"/>
                          <a:ea typeface="+mn-ea"/>
                          <a:cs typeface="+mn-cs"/>
                        </a:rPr>
                        <a:t>19</a:t>
                      </a:r>
                    </a:p>
                  </a:txBody>
                  <a:tcPr marL="9525" marR="9525" marT="9525" marB="0" anchor="ctr"/>
                </a:tc>
                <a:tc>
                  <a:txBody>
                    <a:bodyPr/>
                    <a:lstStyle/>
                    <a:p>
                      <a:pPr algn="ctr"/>
                      <a:r>
                        <a:rPr lang="en-US" sz="1100" b="0" i="0" u="none" strike="noStrike" kern="1200">
                          <a:solidFill>
                            <a:srgbClr val="000000"/>
                          </a:solidFill>
                          <a:effectLst/>
                          <a:latin typeface="Calibri"/>
                          <a:ea typeface="+mn-ea"/>
                          <a:cs typeface="+mn-cs"/>
                        </a:rPr>
                        <a:t>10</a:t>
                      </a:r>
                    </a:p>
                  </a:txBody>
                  <a:tcPr anchor="ctr"/>
                </a:tc>
                <a:tc>
                  <a:txBody>
                    <a:bodyPr/>
                    <a:lstStyle/>
                    <a:p>
                      <a:pPr algn="ctr"/>
                      <a:r>
                        <a:rPr lang="en-US" sz="1100" b="0" i="0" u="none" strike="noStrike" kern="1200">
                          <a:solidFill>
                            <a:srgbClr val="000000"/>
                          </a:solidFill>
                          <a:effectLst/>
                          <a:latin typeface="Calibri"/>
                          <a:ea typeface="+mn-ea"/>
                          <a:cs typeface="+mn-cs"/>
                        </a:rPr>
                        <a:t>9</a:t>
                      </a:r>
                    </a:p>
                  </a:txBody>
                  <a:tcPr anchor="ctr"/>
                </a:tc>
                <a:extLst>
                  <a:ext uri="{0D108BD9-81ED-4DB2-BD59-A6C34878D82A}">
                    <a16:rowId xmlns:a16="http://schemas.microsoft.com/office/drawing/2014/main" val="2035651541"/>
                  </a:ext>
                </a:extLst>
              </a:tr>
              <a:tr h="125215">
                <a:tc>
                  <a:txBody>
                    <a:bodyPr/>
                    <a:lstStyle/>
                    <a:p>
                      <a:pPr algn="l" fontAlgn="b"/>
                      <a:r>
                        <a:rPr lang="en-US" sz="1100" b="0" i="0" u="none" strike="noStrike">
                          <a:solidFill>
                            <a:srgbClr val="000000"/>
                          </a:solidFill>
                          <a:effectLst/>
                          <a:latin typeface="Calibri"/>
                        </a:rPr>
                        <a:t>Nyemba</a:t>
                      </a:r>
                    </a:p>
                  </a:txBody>
                  <a:tcPr marL="9525" marR="9525" marT="9525" marB="0" anchor="b"/>
                </a:tc>
                <a:tc>
                  <a:txBody>
                    <a:bodyPr/>
                    <a:lstStyle/>
                    <a:p>
                      <a:pPr algn="l" fontAlgn="b"/>
                      <a:r>
                        <a:rPr lang="en-US" sz="1100" b="0" i="0" u="none" strike="noStrike">
                          <a:solidFill>
                            <a:srgbClr val="000000"/>
                          </a:solidFill>
                          <a:effectLst/>
                          <a:latin typeface="Calibri"/>
                        </a:rPr>
                        <a:t>Kyoko</a:t>
                      </a:r>
                    </a:p>
                  </a:txBody>
                  <a:tcPr marL="9525" marR="9525" marT="9525" marB="0" anchor="b"/>
                </a:tc>
                <a:tc>
                  <a:txBody>
                    <a:bodyPr/>
                    <a:lstStyle/>
                    <a:p>
                      <a:pPr algn="ctr" fontAlgn="b"/>
                      <a:r>
                        <a:rPr lang="en-US" sz="1100" b="0" i="0" u="none" strike="noStrike">
                          <a:solidFill>
                            <a:srgbClr val="000000"/>
                          </a:solidFill>
                          <a:effectLst/>
                          <a:latin typeface="Calibri"/>
                        </a:rPr>
                        <a:t>3.1</a:t>
                      </a:r>
                    </a:p>
                  </a:txBody>
                  <a:tcPr marL="9525" marR="9525" marT="9525" marB="0" anchor="ctr"/>
                </a:tc>
                <a:tc>
                  <a:txBody>
                    <a:bodyPr/>
                    <a:lstStyle/>
                    <a:p>
                      <a:pPr algn="ctr" fontAlgn="b"/>
                      <a:r>
                        <a:rPr lang="en-US" sz="1100" b="0" i="0" u="none" strike="noStrike" kern="1200">
                          <a:solidFill>
                            <a:srgbClr val="000000"/>
                          </a:solidFill>
                          <a:effectLst/>
                          <a:latin typeface="Calibri"/>
                          <a:ea typeface="+mn-ea"/>
                          <a:cs typeface="+mn-cs"/>
                        </a:rPr>
                        <a:t>6</a:t>
                      </a:r>
                    </a:p>
                  </a:txBody>
                  <a:tcPr marL="9525" marR="9525" marT="9525" marB="0" anchor="ctr"/>
                </a:tc>
                <a:tc>
                  <a:txBody>
                    <a:bodyPr/>
                    <a:lstStyle/>
                    <a:p>
                      <a:pPr algn="ctr"/>
                      <a:r>
                        <a:rPr lang="en-US" sz="1100" b="0" i="0" u="none" strike="noStrike" kern="1200">
                          <a:solidFill>
                            <a:srgbClr val="000000"/>
                          </a:solidFill>
                          <a:effectLst/>
                          <a:latin typeface="Calibri"/>
                          <a:ea typeface="+mn-ea"/>
                          <a:cs typeface="+mn-cs"/>
                        </a:rPr>
                        <a:t>3</a:t>
                      </a:r>
                    </a:p>
                  </a:txBody>
                  <a:tcPr anchor="ctr"/>
                </a:tc>
                <a:tc>
                  <a:txBody>
                    <a:bodyPr/>
                    <a:lstStyle/>
                    <a:p>
                      <a:pPr algn="ctr"/>
                      <a:r>
                        <a:rPr lang="en-US" sz="1100" b="0" i="0" u="none" strike="noStrike" kern="1200">
                          <a:solidFill>
                            <a:srgbClr val="000000"/>
                          </a:solidFill>
                          <a:effectLst/>
                          <a:latin typeface="Calibri"/>
                          <a:ea typeface="+mn-ea"/>
                          <a:cs typeface="+mn-cs"/>
                        </a:rPr>
                        <a:t>3</a:t>
                      </a:r>
                    </a:p>
                  </a:txBody>
                  <a:tcPr anchor="ctr"/>
                </a:tc>
                <a:extLst>
                  <a:ext uri="{0D108BD9-81ED-4DB2-BD59-A6C34878D82A}">
                    <a16:rowId xmlns:a16="http://schemas.microsoft.com/office/drawing/2014/main" val="1629346203"/>
                  </a:ext>
                </a:extLst>
              </a:tr>
              <a:tr h="125215">
                <a:tc>
                  <a:txBody>
                    <a:bodyPr/>
                    <a:lstStyle/>
                    <a:p>
                      <a:pPr algn="l" fontAlgn="b"/>
                      <a:r>
                        <a:rPr lang="en-US" sz="1100" b="0" i="0" u="none" strike="noStrike">
                          <a:solidFill>
                            <a:srgbClr val="000000"/>
                          </a:solidFill>
                          <a:effectLst/>
                          <a:latin typeface="Calibri"/>
                        </a:rPr>
                        <a:t>Nyemba</a:t>
                      </a:r>
                    </a:p>
                  </a:txBody>
                  <a:tcPr marL="9525" marR="9525" marT="9525" marB="0" anchor="b"/>
                </a:tc>
                <a:tc>
                  <a:txBody>
                    <a:bodyPr/>
                    <a:lstStyle/>
                    <a:p>
                      <a:pPr algn="l" fontAlgn="b"/>
                      <a:r>
                        <a:rPr lang="en-US" sz="1100" b="0" i="0" u="none" strike="noStrike">
                          <a:solidFill>
                            <a:srgbClr val="000000"/>
                          </a:solidFill>
                          <a:effectLst/>
                          <a:latin typeface="Calibri"/>
                        </a:rPr>
                        <a:t>Tundwa</a:t>
                      </a:r>
                    </a:p>
                  </a:txBody>
                  <a:tcPr marL="9525" marR="9525" marT="9525" marB="0" anchor="b"/>
                </a:tc>
                <a:tc>
                  <a:txBody>
                    <a:bodyPr/>
                    <a:lstStyle/>
                    <a:p>
                      <a:pPr algn="ctr" fontAlgn="b"/>
                      <a:r>
                        <a:rPr lang="en-US" sz="1100" b="0" i="0" u="none" strike="noStrike">
                          <a:solidFill>
                            <a:srgbClr val="000000"/>
                          </a:solidFill>
                          <a:effectLst/>
                          <a:latin typeface="Calibri"/>
                        </a:rPr>
                        <a:t>10.4</a:t>
                      </a:r>
                    </a:p>
                  </a:txBody>
                  <a:tcPr marL="9525" marR="9525" marT="9525" marB="0" anchor="ctr"/>
                </a:tc>
                <a:tc>
                  <a:txBody>
                    <a:bodyPr/>
                    <a:lstStyle/>
                    <a:p>
                      <a:pPr algn="ctr" fontAlgn="b"/>
                      <a:r>
                        <a:rPr lang="en-US" sz="1100" b="0" i="0" u="none" strike="noStrike" kern="1200">
                          <a:solidFill>
                            <a:srgbClr val="000000"/>
                          </a:solidFill>
                          <a:effectLst/>
                          <a:latin typeface="Calibri"/>
                          <a:ea typeface="+mn-ea"/>
                          <a:cs typeface="+mn-cs"/>
                        </a:rPr>
                        <a:t>21</a:t>
                      </a:r>
                    </a:p>
                  </a:txBody>
                  <a:tcPr marL="9525" marR="9525" marT="9525" marB="0" anchor="ctr"/>
                </a:tc>
                <a:tc>
                  <a:txBody>
                    <a:bodyPr/>
                    <a:lstStyle/>
                    <a:p>
                      <a:pPr algn="ctr"/>
                      <a:r>
                        <a:rPr lang="en-US" sz="1100" b="0" i="0" u="none" strike="noStrike" kern="1200">
                          <a:solidFill>
                            <a:srgbClr val="000000"/>
                          </a:solidFill>
                          <a:effectLst/>
                          <a:latin typeface="Calibri"/>
                          <a:ea typeface="+mn-ea"/>
                          <a:cs typeface="+mn-cs"/>
                        </a:rPr>
                        <a:t>11</a:t>
                      </a:r>
                    </a:p>
                  </a:txBody>
                  <a:tcPr anchor="ctr"/>
                </a:tc>
                <a:tc>
                  <a:txBody>
                    <a:bodyPr/>
                    <a:lstStyle/>
                    <a:p>
                      <a:pPr algn="ctr"/>
                      <a:r>
                        <a:rPr lang="en-US" sz="1100" b="0" i="0" u="none" strike="noStrike" kern="1200">
                          <a:solidFill>
                            <a:srgbClr val="000000"/>
                          </a:solidFill>
                          <a:effectLst/>
                          <a:latin typeface="Calibri"/>
                          <a:ea typeface="+mn-ea"/>
                          <a:cs typeface="+mn-cs"/>
                        </a:rPr>
                        <a:t>10</a:t>
                      </a:r>
                    </a:p>
                  </a:txBody>
                  <a:tcPr anchor="ctr"/>
                </a:tc>
                <a:extLst>
                  <a:ext uri="{0D108BD9-81ED-4DB2-BD59-A6C34878D82A}">
                    <a16:rowId xmlns:a16="http://schemas.microsoft.com/office/drawing/2014/main" val="867990806"/>
                  </a:ext>
                </a:extLst>
              </a:tr>
              <a:tr h="125215">
                <a:tc>
                  <a:txBody>
                    <a:bodyPr/>
                    <a:lstStyle/>
                    <a:p>
                      <a:pPr algn="l" fontAlgn="b"/>
                      <a:r>
                        <a:rPr lang="en-US" sz="1100" b="0" i="0" u="none" strike="noStrike">
                          <a:solidFill>
                            <a:srgbClr val="000000"/>
                          </a:solidFill>
                          <a:effectLst/>
                          <a:latin typeface="Calibri"/>
                        </a:rPr>
                        <a:t>Nyemba</a:t>
                      </a:r>
                    </a:p>
                  </a:txBody>
                  <a:tcPr marL="9525" marR="9525" marT="9525" marB="0" anchor="b"/>
                </a:tc>
                <a:tc>
                  <a:txBody>
                    <a:bodyPr/>
                    <a:lstStyle/>
                    <a:p>
                      <a:pPr algn="l" fontAlgn="b"/>
                      <a:r>
                        <a:rPr lang="en-US" sz="1100" b="0" i="0" u="none" strike="noStrike" err="1">
                          <a:solidFill>
                            <a:srgbClr val="000000"/>
                          </a:solidFill>
                          <a:effectLst/>
                          <a:latin typeface="Calibri"/>
                        </a:rPr>
                        <a:t>Lukombe</a:t>
                      </a:r>
                    </a:p>
                  </a:txBody>
                  <a:tcPr marL="9525" marR="9525" marT="9525" marB="0" anchor="b"/>
                </a:tc>
                <a:tc>
                  <a:txBody>
                    <a:bodyPr/>
                    <a:lstStyle/>
                    <a:p>
                      <a:pPr algn="ctr" fontAlgn="b"/>
                      <a:r>
                        <a:rPr lang="en-US" sz="1100" b="0" i="0" u="none" strike="noStrike">
                          <a:solidFill>
                            <a:srgbClr val="000000"/>
                          </a:solidFill>
                          <a:effectLst/>
                          <a:latin typeface="Calibri"/>
                        </a:rPr>
                        <a:t>1.2</a:t>
                      </a:r>
                    </a:p>
                  </a:txBody>
                  <a:tcPr marL="9525" marR="9525" marT="9525" marB="0" anchor="ctr"/>
                </a:tc>
                <a:tc>
                  <a:txBody>
                    <a:bodyPr/>
                    <a:lstStyle/>
                    <a:p>
                      <a:pPr algn="ctr" fontAlgn="b"/>
                      <a:r>
                        <a:rPr lang="en-US" sz="1100" b="0" i="0" u="none" strike="noStrike" kern="1200">
                          <a:solidFill>
                            <a:srgbClr val="000000"/>
                          </a:solidFill>
                          <a:effectLst/>
                          <a:latin typeface="Calibri"/>
                          <a:ea typeface="+mn-ea"/>
                          <a:cs typeface="+mn-cs"/>
                        </a:rPr>
                        <a:t>2</a:t>
                      </a:r>
                    </a:p>
                  </a:txBody>
                  <a:tcPr marL="9525" marR="9525" marT="9525" marB="0" anchor="ctr"/>
                </a:tc>
                <a:tc>
                  <a:txBody>
                    <a:bodyPr/>
                    <a:lstStyle/>
                    <a:p>
                      <a:pPr algn="ctr"/>
                      <a:r>
                        <a:rPr lang="en-US" sz="1100" b="0" i="0" u="none" strike="noStrike" kern="1200">
                          <a:solidFill>
                            <a:srgbClr val="000000"/>
                          </a:solidFill>
                          <a:effectLst/>
                          <a:latin typeface="Calibri"/>
                          <a:ea typeface="+mn-ea"/>
                          <a:cs typeface="+mn-cs"/>
                        </a:rPr>
                        <a:t>1</a:t>
                      </a:r>
                    </a:p>
                  </a:txBody>
                  <a:tcPr anchor="ctr"/>
                </a:tc>
                <a:tc>
                  <a:txBody>
                    <a:bodyPr/>
                    <a:lstStyle/>
                    <a:p>
                      <a:pPr algn="ctr"/>
                      <a:r>
                        <a:rPr lang="en-US" sz="1100" b="0" i="0" u="none" strike="noStrike" kern="1200">
                          <a:solidFill>
                            <a:srgbClr val="000000"/>
                          </a:solidFill>
                          <a:effectLst/>
                          <a:latin typeface="Calibri"/>
                          <a:ea typeface="+mn-ea"/>
                          <a:cs typeface="+mn-cs"/>
                        </a:rPr>
                        <a:t>1</a:t>
                      </a:r>
                    </a:p>
                  </a:txBody>
                  <a:tcPr anchor="ctr"/>
                </a:tc>
                <a:extLst>
                  <a:ext uri="{0D108BD9-81ED-4DB2-BD59-A6C34878D82A}">
                    <a16:rowId xmlns:a16="http://schemas.microsoft.com/office/drawing/2014/main" val="2009044037"/>
                  </a:ext>
                </a:extLst>
              </a:tr>
              <a:tr h="125215">
                <a:tc>
                  <a:txBody>
                    <a:bodyPr/>
                    <a:lstStyle/>
                    <a:p>
                      <a:pPr algn="l" fontAlgn="b"/>
                      <a:r>
                        <a:rPr lang="en-US" sz="1100" b="0" i="0" u="none" strike="noStrike">
                          <a:solidFill>
                            <a:srgbClr val="000000"/>
                          </a:solidFill>
                          <a:effectLst/>
                          <a:latin typeface="Calibri"/>
                        </a:rPr>
                        <a:t>Nyemba</a:t>
                      </a:r>
                    </a:p>
                  </a:txBody>
                  <a:tcPr marL="9525" marR="9525" marT="9525" marB="0" anchor="b"/>
                </a:tc>
                <a:tc>
                  <a:txBody>
                    <a:bodyPr/>
                    <a:lstStyle/>
                    <a:p>
                      <a:pPr algn="l" fontAlgn="b"/>
                      <a:r>
                        <a:rPr lang="en-US" sz="1100" b="0" i="0" u="none" strike="noStrike">
                          <a:solidFill>
                            <a:srgbClr val="000000"/>
                          </a:solidFill>
                          <a:effectLst/>
                          <a:latin typeface="Calibri"/>
                        </a:rPr>
                        <a:t>Muleka</a:t>
                      </a:r>
                    </a:p>
                  </a:txBody>
                  <a:tcPr marL="9525" marR="9525" marT="9525" marB="0" anchor="b"/>
                </a:tc>
                <a:tc>
                  <a:txBody>
                    <a:bodyPr/>
                    <a:lstStyle/>
                    <a:p>
                      <a:pPr algn="ctr" fontAlgn="b"/>
                      <a:r>
                        <a:rPr lang="en-US" sz="1100" b="0" i="0" u="none" strike="noStrike">
                          <a:solidFill>
                            <a:srgbClr val="000000"/>
                          </a:solidFill>
                          <a:effectLst/>
                          <a:latin typeface="Calibri"/>
                        </a:rPr>
                        <a:t>3.7</a:t>
                      </a:r>
                    </a:p>
                  </a:txBody>
                  <a:tcPr marL="9525" marR="9525" marT="9525" marB="0" anchor="ctr"/>
                </a:tc>
                <a:tc>
                  <a:txBody>
                    <a:bodyPr/>
                    <a:lstStyle/>
                    <a:p>
                      <a:pPr algn="ctr" fontAlgn="b"/>
                      <a:r>
                        <a:rPr lang="en-US" sz="1100" b="0" i="0" u="none" strike="noStrike" kern="1200">
                          <a:solidFill>
                            <a:srgbClr val="000000"/>
                          </a:solidFill>
                          <a:effectLst/>
                          <a:latin typeface="Calibri"/>
                          <a:ea typeface="+mn-ea"/>
                          <a:cs typeface="+mn-cs"/>
                        </a:rPr>
                        <a:t>7</a:t>
                      </a:r>
                    </a:p>
                  </a:txBody>
                  <a:tcPr marL="9525" marR="9525" marT="9525" marB="0" anchor="ctr"/>
                </a:tc>
                <a:tc>
                  <a:txBody>
                    <a:bodyPr/>
                    <a:lstStyle/>
                    <a:p>
                      <a:pPr algn="ctr"/>
                      <a:r>
                        <a:rPr lang="en-US" sz="1100" b="0" i="0" u="none" strike="noStrike" kern="1200">
                          <a:solidFill>
                            <a:srgbClr val="000000"/>
                          </a:solidFill>
                          <a:effectLst/>
                          <a:latin typeface="Calibri"/>
                          <a:ea typeface="+mn-ea"/>
                          <a:cs typeface="+mn-cs"/>
                        </a:rPr>
                        <a:t>4</a:t>
                      </a:r>
                    </a:p>
                  </a:txBody>
                  <a:tcPr anchor="ctr"/>
                </a:tc>
                <a:tc>
                  <a:txBody>
                    <a:bodyPr/>
                    <a:lstStyle/>
                    <a:p>
                      <a:pPr algn="ctr"/>
                      <a:r>
                        <a:rPr lang="en-US" sz="1100" b="0" i="0" u="none" strike="noStrike" kern="1200">
                          <a:solidFill>
                            <a:srgbClr val="000000"/>
                          </a:solidFill>
                          <a:effectLst/>
                          <a:latin typeface="Calibri"/>
                          <a:ea typeface="+mn-ea"/>
                          <a:cs typeface="+mn-cs"/>
                        </a:rPr>
                        <a:t>3</a:t>
                      </a:r>
                    </a:p>
                  </a:txBody>
                  <a:tcPr anchor="ctr"/>
                </a:tc>
                <a:extLst>
                  <a:ext uri="{0D108BD9-81ED-4DB2-BD59-A6C34878D82A}">
                    <a16:rowId xmlns:a16="http://schemas.microsoft.com/office/drawing/2014/main" val="3863142784"/>
                  </a:ext>
                </a:extLst>
              </a:tr>
              <a:tr h="125215">
                <a:tc>
                  <a:txBody>
                    <a:bodyPr/>
                    <a:lstStyle/>
                    <a:p>
                      <a:pPr algn="l" fontAlgn="b"/>
                      <a:r>
                        <a:rPr lang="en-US" sz="1100" b="0" i="0" u="none" strike="noStrike">
                          <a:solidFill>
                            <a:srgbClr val="000000"/>
                          </a:solidFill>
                          <a:effectLst/>
                          <a:latin typeface="Calibri"/>
                        </a:rPr>
                        <a:t>Nyemba</a:t>
                      </a:r>
                    </a:p>
                  </a:txBody>
                  <a:tcPr marL="9525" marR="9525" marT="9525" marB="0" anchor="b"/>
                </a:tc>
                <a:tc>
                  <a:txBody>
                    <a:bodyPr/>
                    <a:lstStyle/>
                    <a:p>
                      <a:pPr algn="l" fontAlgn="b"/>
                      <a:r>
                        <a:rPr lang="en-US" sz="1100" b="0" i="0" u="none" strike="noStrike">
                          <a:solidFill>
                            <a:srgbClr val="000000"/>
                          </a:solidFill>
                          <a:effectLst/>
                          <a:latin typeface="Calibri"/>
                        </a:rPr>
                        <a:t>Lambo </a:t>
                      </a:r>
                      <a:r>
                        <a:rPr lang="en-US" sz="1100" b="0" i="0" u="none" strike="noStrike" err="1">
                          <a:solidFill>
                            <a:srgbClr val="000000"/>
                          </a:solidFill>
                          <a:effectLst/>
                          <a:latin typeface="Calibri"/>
                        </a:rPr>
                        <a:t>Katenga</a:t>
                      </a:r>
                    </a:p>
                  </a:txBody>
                  <a:tcPr marL="9525" marR="9525" marT="9525" marB="0" anchor="b"/>
                </a:tc>
                <a:tc>
                  <a:txBody>
                    <a:bodyPr/>
                    <a:lstStyle/>
                    <a:p>
                      <a:pPr algn="ctr" fontAlgn="b"/>
                      <a:r>
                        <a:rPr lang="en-US" sz="1100" b="0" i="0" u="none" strike="noStrike">
                          <a:solidFill>
                            <a:srgbClr val="000000"/>
                          </a:solidFill>
                          <a:effectLst/>
                          <a:latin typeface="Calibri"/>
                        </a:rPr>
                        <a:t>2.1</a:t>
                      </a:r>
                    </a:p>
                  </a:txBody>
                  <a:tcPr marL="9525" marR="9525" marT="9525" marB="0" anchor="ctr"/>
                </a:tc>
                <a:tc>
                  <a:txBody>
                    <a:bodyPr/>
                    <a:lstStyle/>
                    <a:p>
                      <a:pPr algn="ctr" fontAlgn="b"/>
                      <a:r>
                        <a:rPr lang="en-US" sz="1100" b="0" i="0" u="none" strike="noStrike" kern="1200">
                          <a:solidFill>
                            <a:srgbClr val="000000"/>
                          </a:solidFill>
                          <a:effectLst/>
                          <a:latin typeface="Calibri"/>
                          <a:ea typeface="+mn-ea"/>
                          <a:cs typeface="+mn-cs"/>
                        </a:rPr>
                        <a:t>4</a:t>
                      </a:r>
                    </a:p>
                  </a:txBody>
                  <a:tcPr marL="9525" marR="9525" marT="9525" marB="0" anchor="ctr"/>
                </a:tc>
                <a:tc>
                  <a:txBody>
                    <a:bodyPr/>
                    <a:lstStyle/>
                    <a:p>
                      <a:pPr algn="ctr"/>
                      <a:r>
                        <a:rPr lang="en-US" sz="1100" b="0" i="0" u="none" strike="noStrike" kern="1200">
                          <a:solidFill>
                            <a:srgbClr val="000000"/>
                          </a:solidFill>
                          <a:effectLst/>
                          <a:latin typeface="Calibri"/>
                          <a:ea typeface="+mn-ea"/>
                          <a:cs typeface="+mn-cs"/>
                        </a:rPr>
                        <a:t>2</a:t>
                      </a:r>
                    </a:p>
                  </a:txBody>
                  <a:tcPr anchor="ctr"/>
                </a:tc>
                <a:tc>
                  <a:txBody>
                    <a:bodyPr/>
                    <a:lstStyle/>
                    <a:p>
                      <a:pPr algn="ctr"/>
                      <a:r>
                        <a:rPr lang="en-US" sz="1100" b="0" i="0" u="none" strike="noStrike" kern="1200">
                          <a:solidFill>
                            <a:srgbClr val="000000"/>
                          </a:solidFill>
                          <a:effectLst/>
                          <a:latin typeface="Calibri"/>
                          <a:ea typeface="+mn-ea"/>
                          <a:cs typeface="+mn-cs"/>
                        </a:rPr>
                        <a:t>2</a:t>
                      </a:r>
                    </a:p>
                  </a:txBody>
                  <a:tcPr anchor="ctr"/>
                </a:tc>
                <a:extLst>
                  <a:ext uri="{0D108BD9-81ED-4DB2-BD59-A6C34878D82A}">
                    <a16:rowId xmlns:a16="http://schemas.microsoft.com/office/drawing/2014/main" val="1176616692"/>
                  </a:ext>
                </a:extLst>
              </a:tr>
              <a:tr h="125215">
                <a:tc>
                  <a:txBody>
                    <a:bodyPr/>
                    <a:lstStyle/>
                    <a:p>
                      <a:pPr algn="l" fontAlgn="b"/>
                      <a:r>
                        <a:rPr lang="en-US" sz="1100" b="0" i="0" u="none" strike="noStrike">
                          <a:solidFill>
                            <a:srgbClr val="000000"/>
                          </a:solidFill>
                          <a:effectLst/>
                          <a:latin typeface="Calibri"/>
                        </a:rPr>
                        <a:t>Nyemba</a:t>
                      </a:r>
                    </a:p>
                  </a:txBody>
                  <a:tcPr marL="9525" marR="9525" marT="9525" marB="0" anchor="b"/>
                </a:tc>
                <a:tc>
                  <a:txBody>
                    <a:bodyPr/>
                    <a:lstStyle/>
                    <a:p>
                      <a:pPr algn="l" fontAlgn="b"/>
                      <a:r>
                        <a:rPr lang="en-US" sz="1100" b="0" i="0" u="none" strike="noStrike">
                          <a:solidFill>
                            <a:srgbClr val="000000"/>
                          </a:solidFill>
                          <a:effectLst/>
                          <a:latin typeface="Calibri"/>
                        </a:rPr>
                        <a:t>Lambo </a:t>
                      </a:r>
                      <a:r>
                        <a:rPr lang="en-US" sz="1100" b="0" i="0" u="none" strike="noStrike" err="1">
                          <a:solidFill>
                            <a:srgbClr val="000000"/>
                          </a:solidFill>
                          <a:effectLst/>
                          <a:latin typeface="Calibri"/>
                        </a:rPr>
                        <a:t>kilela</a:t>
                      </a:r>
                    </a:p>
                  </a:txBody>
                  <a:tcPr marL="9525" marR="9525" marT="9525" marB="0" anchor="b"/>
                </a:tc>
                <a:tc>
                  <a:txBody>
                    <a:bodyPr/>
                    <a:lstStyle/>
                    <a:p>
                      <a:pPr algn="ctr" fontAlgn="b"/>
                      <a:r>
                        <a:rPr lang="en-US" sz="1100" b="0" i="0" u="none" strike="noStrike">
                          <a:solidFill>
                            <a:srgbClr val="000000"/>
                          </a:solidFill>
                          <a:effectLst/>
                          <a:latin typeface="Calibri"/>
                        </a:rPr>
                        <a:t>1.7</a:t>
                      </a:r>
                    </a:p>
                  </a:txBody>
                  <a:tcPr marL="9525" marR="9525" marT="9525" marB="0" anchor="ctr"/>
                </a:tc>
                <a:tc>
                  <a:txBody>
                    <a:bodyPr/>
                    <a:lstStyle/>
                    <a:p>
                      <a:pPr algn="ctr" fontAlgn="b"/>
                      <a:r>
                        <a:rPr lang="en-US" sz="1100" b="0" i="0" u="none" strike="noStrike" kern="1200">
                          <a:solidFill>
                            <a:srgbClr val="000000"/>
                          </a:solidFill>
                          <a:effectLst/>
                          <a:latin typeface="Calibri"/>
                          <a:ea typeface="+mn-ea"/>
                          <a:cs typeface="+mn-cs"/>
                        </a:rPr>
                        <a:t>3</a:t>
                      </a:r>
                    </a:p>
                  </a:txBody>
                  <a:tcPr marL="9525" marR="9525" marT="9525" marB="0" anchor="ctr"/>
                </a:tc>
                <a:tc>
                  <a:txBody>
                    <a:bodyPr/>
                    <a:lstStyle/>
                    <a:p>
                      <a:pPr algn="ctr"/>
                      <a:r>
                        <a:rPr lang="en-US" sz="1100" b="0" i="0" u="none" strike="noStrike" kern="1200">
                          <a:solidFill>
                            <a:srgbClr val="000000"/>
                          </a:solidFill>
                          <a:effectLst/>
                          <a:latin typeface="Calibri"/>
                          <a:ea typeface="+mn-ea"/>
                          <a:cs typeface="+mn-cs"/>
                        </a:rPr>
                        <a:t>2</a:t>
                      </a:r>
                    </a:p>
                  </a:txBody>
                  <a:tcPr anchor="ctr"/>
                </a:tc>
                <a:tc>
                  <a:txBody>
                    <a:bodyPr/>
                    <a:lstStyle/>
                    <a:p>
                      <a:pPr algn="ctr"/>
                      <a:r>
                        <a:rPr lang="en-US" sz="1100" b="0" i="0" u="none" strike="noStrike" kern="1200">
                          <a:solidFill>
                            <a:srgbClr val="000000"/>
                          </a:solidFill>
                          <a:effectLst/>
                          <a:latin typeface="Calibri"/>
                          <a:ea typeface="+mn-ea"/>
                          <a:cs typeface="+mn-cs"/>
                        </a:rPr>
                        <a:t>1</a:t>
                      </a:r>
                    </a:p>
                  </a:txBody>
                  <a:tcPr anchor="ctr"/>
                </a:tc>
                <a:extLst>
                  <a:ext uri="{0D108BD9-81ED-4DB2-BD59-A6C34878D82A}">
                    <a16:rowId xmlns:a16="http://schemas.microsoft.com/office/drawing/2014/main" val="3729770547"/>
                  </a:ext>
                </a:extLst>
              </a:tr>
              <a:tr h="125215">
                <a:tc>
                  <a:txBody>
                    <a:bodyPr/>
                    <a:lstStyle/>
                    <a:p>
                      <a:pPr algn="l" fontAlgn="b"/>
                      <a:r>
                        <a:rPr lang="en-US" sz="1100" b="0" i="0" u="none" strike="noStrike">
                          <a:solidFill>
                            <a:srgbClr val="000000"/>
                          </a:solidFill>
                          <a:effectLst/>
                          <a:latin typeface="Calibri"/>
                        </a:rPr>
                        <a:t>Nyemba</a:t>
                      </a:r>
                    </a:p>
                  </a:txBody>
                  <a:tcPr marL="9525" marR="9525" marT="9525" marB="0" anchor="b"/>
                </a:tc>
                <a:tc>
                  <a:txBody>
                    <a:bodyPr/>
                    <a:lstStyle/>
                    <a:p>
                      <a:pPr algn="l" fontAlgn="b"/>
                      <a:r>
                        <a:rPr lang="en-US" sz="1100" b="0" i="0" u="none" strike="noStrike" err="1">
                          <a:solidFill>
                            <a:srgbClr val="000000"/>
                          </a:solidFill>
                          <a:effectLst/>
                          <a:latin typeface="Calibri"/>
                        </a:rPr>
                        <a:t>Mahila</a:t>
                      </a:r>
                    </a:p>
                  </a:txBody>
                  <a:tcPr marL="9525" marR="9525" marT="9525" marB="0" anchor="b"/>
                </a:tc>
                <a:tc>
                  <a:txBody>
                    <a:bodyPr/>
                    <a:lstStyle/>
                    <a:p>
                      <a:pPr algn="ctr" fontAlgn="b"/>
                      <a:r>
                        <a:rPr lang="en-US" sz="1100" b="0" i="0" u="none" strike="noStrike">
                          <a:solidFill>
                            <a:srgbClr val="000000"/>
                          </a:solidFill>
                          <a:effectLst/>
                          <a:latin typeface="Calibri"/>
                        </a:rPr>
                        <a:t>5.4</a:t>
                      </a:r>
                    </a:p>
                  </a:txBody>
                  <a:tcPr marL="9525" marR="9525" marT="9525" marB="0" anchor="ctr"/>
                </a:tc>
                <a:tc>
                  <a:txBody>
                    <a:bodyPr/>
                    <a:lstStyle/>
                    <a:p>
                      <a:pPr algn="ctr" fontAlgn="b"/>
                      <a:r>
                        <a:rPr lang="en-US" sz="1100" b="0" i="0" u="none" strike="noStrike" kern="1200">
                          <a:solidFill>
                            <a:srgbClr val="000000"/>
                          </a:solidFill>
                          <a:effectLst/>
                          <a:latin typeface="Calibri"/>
                          <a:ea typeface="+mn-ea"/>
                          <a:cs typeface="+mn-cs"/>
                        </a:rPr>
                        <a:t>11</a:t>
                      </a:r>
                    </a:p>
                  </a:txBody>
                  <a:tcPr marL="9525" marR="9525" marT="9525" marB="0" anchor="ctr"/>
                </a:tc>
                <a:tc>
                  <a:txBody>
                    <a:bodyPr/>
                    <a:lstStyle/>
                    <a:p>
                      <a:pPr algn="ctr"/>
                      <a:r>
                        <a:rPr lang="en-US" sz="1100" b="0" i="0" u="none" strike="noStrike" kern="1200">
                          <a:solidFill>
                            <a:srgbClr val="000000"/>
                          </a:solidFill>
                          <a:effectLst/>
                          <a:latin typeface="Calibri"/>
                          <a:ea typeface="+mn-ea"/>
                          <a:cs typeface="+mn-cs"/>
                        </a:rPr>
                        <a:t>6</a:t>
                      </a:r>
                    </a:p>
                  </a:txBody>
                  <a:tcPr anchor="ctr"/>
                </a:tc>
                <a:tc>
                  <a:txBody>
                    <a:bodyPr/>
                    <a:lstStyle/>
                    <a:p>
                      <a:pPr algn="ctr"/>
                      <a:r>
                        <a:rPr lang="en-US" sz="1100" b="0" i="0" u="none" strike="noStrike" kern="1200">
                          <a:solidFill>
                            <a:srgbClr val="000000"/>
                          </a:solidFill>
                          <a:effectLst/>
                          <a:latin typeface="Calibri"/>
                          <a:ea typeface="+mn-ea"/>
                          <a:cs typeface="+mn-cs"/>
                        </a:rPr>
                        <a:t>5</a:t>
                      </a:r>
                    </a:p>
                  </a:txBody>
                  <a:tcPr anchor="ctr"/>
                </a:tc>
                <a:extLst>
                  <a:ext uri="{0D108BD9-81ED-4DB2-BD59-A6C34878D82A}">
                    <a16:rowId xmlns:a16="http://schemas.microsoft.com/office/drawing/2014/main" val="2776331422"/>
                  </a:ext>
                </a:extLst>
              </a:tr>
              <a:tr h="125214">
                <a:tc>
                  <a:txBody>
                    <a:bodyPr/>
                    <a:lstStyle/>
                    <a:p>
                      <a:pPr algn="l" fontAlgn="b"/>
                      <a:r>
                        <a:rPr lang="en-US" sz="1100" b="0" i="0" u="none" strike="noStrike">
                          <a:solidFill>
                            <a:srgbClr val="000000"/>
                          </a:solidFill>
                          <a:effectLst/>
                          <a:latin typeface="Calibri"/>
                        </a:rPr>
                        <a:t>Nyemba</a:t>
                      </a:r>
                    </a:p>
                  </a:txBody>
                  <a:tcPr marL="9525" marR="9525" marT="9525" marB="0" anchor="b"/>
                </a:tc>
                <a:tc>
                  <a:txBody>
                    <a:bodyPr/>
                    <a:lstStyle/>
                    <a:p>
                      <a:pPr algn="l" fontAlgn="b"/>
                      <a:r>
                        <a:rPr lang="en-US" sz="1100" b="0" i="0" u="none" strike="noStrike">
                          <a:solidFill>
                            <a:srgbClr val="000000"/>
                          </a:solidFill>
                          <a:effectLst/>
                          <a:latin typeface="Calibri"/>
                        </a:rPr>
                        <a:t>Kabanga</a:t>
                      </a:r>
                    </a:p>
                  </a:txBody>
                  <a:tcPr marL="9525" marR="9525" marT="9525" marB="0" anchor="b"/>
                </a:tc>
                <a:tc>
                  <a:txBody>
                    <a:bodyPr/>
                    <a:lstStyle/>
                    <a:p>
                      <a:pPr algn="ctr" fontAlgn="b"/>
                      <a:r>
                        <a:rPr lang="en-US" sz="1100" b="0" i="0" u="none" strike="noStrike">
                          <a:solidFill>
                            <a:srgbClr val="000000"/>
                          </a:solidFill>
                          <a:effectLst/>
                          <a:latin typeface="Calibri"/>
                        </a:rPr>
                        <a:t>0.1</a:t>
                      </a:r>
                    </a:p>
                  </a:txBody>
                  <a:tcPr marL="9525" marR="9525" marT="9525" marB="0" anchor="ctr"/>
                </a:tc>
                <a:tc>
                  <a:txBody>
                    <a:bodyPr/>
                    <a:lstStyle/>
                    <a:p>
                      <a:pPr algn="ctr" fontAlgn="b"/>
                      <a:r>
                        <a:rPr lang="en-US" sz="1100" b="0" i="0" u="none" strike="noStrike" kern="1200">
                          <a:solidFill>
                            <a:srgbClr val="000000"/>
                          </a:solidFill>
                          <a:effectLst/>
                          <a:latin typeface="Calibri"/>
                          <a:ea typeface="+mn-ea"/>
                          <a:cs typeface="+mn-cs"/>
                        </a:rPr>
                        <a:t>0</a:t>
                      </a:r>
                    </a:p>
                  </a:txBody>
                  <a:tcPr marL="9525" marR="9525" marT="9525" marB="0" anchor="ctr"/>
                </a:tc>
                <a:tc>
                  <a:txBody>
                    <a:bodyPr/>
                    <a:lstStyle/>
                    <a:p>
                      <a:pPr algn="ctr"/>
                      <a:r>
                        <a:rPr lang="en-US" sz="1100" b="0" i="0" u="none" strike="noStrike" kern="1200">
                          <a:solidFill>
                            <a:srgbClr val="000000"/>
                          </a:solidFill>
                          <a:effectLst/>
                          <a:latin typeface="Calibri"/>
                          <a:ea typeface="+mn-ea"/>
                          <a:cs typeface="+mn-cs"/>
                        </a:rPr>
                        <a:t>1</a:t>
                      </a:r>
                    </a:p>
                  </a:txBody>
                  <a:tcPr anchor="ctr"/>
                </a:tc>
                <a:tc>
                  <a:txBody>
                    <a:bodyPr/>
                    <a:lstStyle/>
                    <a:p>
                      <a:pPr algn="ctr"/>
                      <a:r>
                        <a:rPr lang="en-US" sz="1100" b="0" i="0" u="none" strike="noStrike" kern="1200">
                          <a:solidFill>
                            <a:srgbClr val="000000"/>
                          </a:solidFill>
                          <a:effectLst/>
                          <a:latin typeface="Calibri"/>
                          <a:ea typeface="+mn-ea"/>
                          <a:cs typeface="+mn-cs"/>
                        </a:rPr>
                        <a:t>1</a:t>
                      </a:r>
                    </a:p>
                  </a:txBody>
                  <a:tcPr anchor="ctr"/>
                </a:tc>
                <a:extLst>
                  <a:ext uri="{0D108BD9-81ED-4DB2-BD59-A6C34878D82A}">
                    <a16:rowId xmlns:a16="http://schemas.microsoft.com/office/drawing/2014/main" val="2393677964"/>
                  </a:ext>
                </a:extLst>
              </a:tr>
              <a:tr h="125215">
                <a:tc>
                  <a:txBody>
                    <a:bodyPr/>
                    <a:lstStyle/>
                    <a:p>
                      <a:pPr algn="l" fontAlgn="b"/>
                      <a:r>
                        <a:rPr lang="en-US" sz="1100" b="0" i="0" u="none" strike="noStrike">
                          <a:solidFill>
                            <a:srgbClr val="000000"/>
                          </a:solidFill>
                          <a:effectLst/>
                          <a:latin typeface="Calibri"/>
                        </a:rPr>
                        <a:t>Nyemba</a:t>
                      </a:r>
                    </a:p>
                  </a:txBody>
                  <a:tcPr marL="9525" marR="9525" marT="9525" marB="0" anchor="b"/>
                </a:tc>
                <a:tc>
                  <a:txBody>
                    <a:bodyPr/>
                    <a:lstStyle/>
                    <a:p>
                      <a:pPr algn="l" fontAlgn="b"/>
                      <a:r>
                        <a:rPr lang="en-US" sz="1100" b="0" i="0" u="none" strike="noStrike" err="1">
                          <a:solidFill>
                            <a:srgbClr val="000000"/>
                          </a:solidFill>
                          <a:effectLst/>
                          <a:latin typeface="Calibri"/>
                        </a:rPr>
                        <a:t>Mulolwa</a:t>
                      </a:r>
                    </a:p>
                  </a:txBody>
                  <a:tcPr marL="9525" marR="9525" marT="9525" marB="0" anchor="b"/>
                </a:tc>
                <a:tc>
                  <a:txBody>
                    <a:bodyPr/>
                    <a:lstStyle/>
                    <a:p>
                      <a:pPr algn="ctr" fontAlgn="b"/>
                      <a:r>
                        <a:rPr lang="en-US" sz="1100" b="0" i="0" u="none" strike="noStrike">
                          <a:solidFill>
                            <a:srgbClr val="000000"/>
                          </a:solidFill>
                          <a:effectLst/>
                          <a:latin typeface="Calibri"/>
                        </a:rPr>
                        <a:t>1.1</a:t>
                      </a:r>
                    </a:p>
                  </a:txBody>
                  <a:tcPr marL="9525" marR="9525" marT="9525" marB="0" anchor="ctr"/>
                </a:tc>
                <a:tc>
                  <a:txBody>
                    <a:bodyPr/>
                    <a:lstStyle/>
                    <a:p>
                      <a:pPr algn="ctr" fontAlgn="b"/>
                      <a:r>
                        <a:rPr lang="en-US" sz="1100" b="0" i="0" u="none" strike="noStrike" kern="1200">
                          <a:solidFill>
                            <a:srgbClr val="000000"/>
                          </a:solidFill>
                          <a:effectLst/>
                          <a:latin typeface="Calibri"/>
                          <a:ea typeface="+mn-ea"/>
                          <a:cs typeface="+mn-cs"/>
                        </a:rPr>
                        <a:t>2</a:t>
                      </a:r>
                    </a:p>
                  </a:txBody>
                  <a:tcPr marL="9525" marR="9525" marT="9525" marB="0" anchor="ctr"/>
                </a:tc>
                <a:tc>
                  <a:txBody>
                    <a:bodyPr/>
                    <a:lstStyle/>
                    <a:p>
                      <a:pPr algn="ctr"/>
                      <a:r>
                        <a:rPr lang="en-US" sz="1100" b="0" i="0" u="none" strike="noStrike" kern="1200">
                          <a:solidFill>
                            <a:srgbClr val="000000"/>
                          </a:solidFill>
                          <a:effectLst/>
                          <a:latin typeface="Calibri"/>
                          <a:ea typeface="+mn-ea"/>
                          <a:cs typeface="+mn-cs"/>
                        </a:rPr>
                        <a:t>1</a:t>
                      </a:r>
                    </a:p>
                  </a:txBody>
                  <a:tcPr anchor="ctr"/>
                </a:tc>
                <a:tc>
                  <a:txBody>
                    <a:bodyPr/>
                    <a:lstStyle/>
                    <a:p>
                      <a:pPr algn="ctr"/>
                      <a:r>
                        <a:rPr lang="en-US" sz="1100" b="0" i="0" u="none" strike="noStrike" kern="1200">
                          <a:solidFill>
                            <a:srgbClr val="000000"/>
                          </a:solidFill>
                          <a:effectLst/>
                          <a:latin typeface="Calibri"/>
                          <a:ea typeface="+mn-ea"/>
                          <a:cs typeface="+mn-cs"/>
                        </a:rPr>
                        <a:t>1</a:t>
                      </a:r>
                    </a:p>
                  </a:txBody>
                  <a:tcPr anchor="ctr"/>
                </a:tc>
                <a:extLst>
                  <a:ext uri="{0D108BD9-81ED-4DB2-BD59-A6C34878D82A}">
                    <a16:rowId xmlns:a16="http://schemas.microsoft.com/office/drawing/2014/main" val="1040099939"/>
                  </a:ext>
                </a:extLst>
              </a:tr>
              <a:tr h="125214">
                <a:tc>
                  <a:txBody>
                    <a:bodyPr/>
                    <a:lstStyle/>
                    <a:p>
                      <a:pPr algn="l" fontAlgn="b"/>
                      <a:r>
                        <a:rPr lang="en-US" sz="1100" b="0" i="0" u="none" strike="noStrike">
                          <a:solidFill>
                            <a:srgbClr val="000000"/>
                          </a:solidFill>
                          <a:effectLst/>
                          <a:latin typeface="Calibri"/>
                        </a:rPr>
                        <a:t>Nyemba</a:t>
                      </a:r>
                    </a:p>
                  </a:txBody>
                  <a:tcPr marL="9525" marR="9525" marT="9525" marB="0" anchor="b"/>
                </a:tc>
                <a:tc>
                  <a:txBody>
                    <a:bodyPr/>
                    <a:lstStyle/>
                    <a:p>
                      <a:pPr algn="l" fontAlgn="b"/>
                      <a:r>
                        <a:rPr lang="en-US" sz="1100" b="0" i="0" u="none" strike="noStrike" err="1">
                          <a:solidFill>
                            <a:srgbClr val="000000"/>
                          </a:solidFill>
                          <a:effectLst/>
                          <a:latin typeface="Calibri"/>
                        </a:rPr>
                        <a:t>Kazumba</a:t>
                      </a:r>
                    </a:p>
                  </a:txBody>
                  <a:tcPr marL="9525" marR="9525" marT="9525" marB="0" anchor="b"/>
                </a:tc>
                <a:tc>
                  <a:txBody>
                    <a:bodyPr/>
                    <a:lstStyle/>
                    <a:p>
                      <a:pPr algn="ctr" fontAlgn="b"/>
                      <a:r>
                        <a:rPr lang="en-US" sz="1100" b="0" i="0" u="none" strike="noStrike">
                          <a:solidFill>
                            <a:srgbClr val="000000"/>
                          </a:solidFill>
                          <a:effectLst/>
                          <a:latin typeface="Calibri"/>
                        </a:rPr>
                        <a:t>0.4</a:t>
                      </a:r>
                    </a:p>
                  </a:txBody>
                  <a:tcPr marL="9525" marR="9525" marT="9525" marB="0" anchor="ctr"/>
                </a:tc>
                <a:tc>
                  <a:txBody>
                    <a:bodyPr/>
                    <a:lstStyle/>
                    <a:p>
                      <a:pPr algn="ctr" fontAlgn="b"/>
                      <a:r>
                        <a:rPr lang="en-US" sz="1100" b="0" i="0" u="none" strike="noStrike" kern="1200">
                          <a:solidFill>
                            <a:srgbClr val="000000"/>
                          </a:solidFill>
                          <a:effectLst/>
                          <a:latin typeface="Calibri"/>
                          <a:ea typeface="+mn-ea"/>
                          <a:cs typeface="+mn-cs"/>
                        </a:rPr>
                        <a:t>1</a:t>
                      </a:r>
                    </a:p>
                  </a:txBody>
                  <a:tcPr marL="9525" marR="9525" marT="9525" marB="0" anchor="ctr"/>
                </a:tc>
                <a:tc>
                  <a:txBody>
                    <a:bodyPr/>
                    <a:lstStyle/>
                    <a:p>
                      <a:pPr algn="ctr"/>
                      <a:r>
                        <a:rPr lang="en-US" sz="1100" b="0" i="0" u="none" strike="noStrike" kern="1200">
                          <a:solidFill>
                            <a:srgbClr val="000000"/>
                          </a:solidFill>
                          <a:effectLst/>
                          <a:latin typeface="Calibri"/>
                          <a:ea typeface="+mn-ea"/>
                          <a:cs typeface="+mn-cs"/>
                        </a:rPr>
                        <a:t>1</a:t>
                      </a:r>
                    </a:p>
                  </a:txBody>
                  <a:tcPr anchor="ctr"/>
                </a:tc>
                <a:tc>
                  <a:txBody>
                    <a:bodyPr/>
                    <a:lstStyle/>
                    <a:p>
                      <a:pPr algn="ctr"/>
                      <a:r>
                        <a:rPr lang="en-US" sz="1100" b="0" i="0" u="none" strike="noStrike" kern="1200">
                          <a:solidFill>
                            <a:srgbClr val="000000"/>
                          </a:solidFill>
                          <a:effectLst/>
                          <a:latin typeface="Calibri"/>
                          <a:ea typeface="+mn-ea"/>
                          <a:cs typeface="+mn-cs"/>
                        </a:rPr>
                        <a:t>1</a:t>
                      </a:r>
                    </a:p>
                  </a:txBody>
                  <a:tcPr anchor="ctr"/>
                </a:tc>
                <a:extLst>
                  <a:ext uri="{0D108BD9-81ED-4DB2-BD59-A6C34878D82A}">
                    <a16:rowId xmlns:a16="http://schemas.microsoft.com/office/drawing/2014/main" val="3133041992"/>
                  </a:ext>
                </a:extLst>
              </a:tr>
              <a:tr h="125215">
                <a:tc>
                  <a:txBody>
                    <a:bodyPr/>
                    <a:lstStyle/>
                    <a:p>
                      <a:pPr algn="l" fontAlgn="b"/>
                      <a:r>
                        <a:rPr lang="en-US" sz="1100" b="0" i="0" u="none" strike="noStrike">
                          <a:solidFill>
                            <a:srgbClr val="000000"/>
                          </a:solidFill>
                          <a:effectLst/>
                          <a:latin typeface="Calibri"/>
                        </a:rPr>
                        <a:t>Nyemba</a:t>
                      </a:r>
                    </a:p>
                  </a:txBody>
                  <a:tcPr marL="9525" marR="9525" marT="9525" marB="0" anchor="b"/>
                </a:tc>
                <a:tc>
                  <a:txBody>
                    <a:bodyPr/>
                    <a:lstStyle/>
                    <a:p>
                      <a:pPr algn="l" fontAlgn="b"/>
                      <a:r>
                        <a:rPr lang="en-US" sz="1100" b="0" i="0" u="none" strike="noStrike" err="1">
                          <a:solidFill>
                            <a:srgbClr val="000000"/>
                          </a:solidFill>
                          <a:effectLst/>
                          <a:latin typeface="Calibri"/>
                        </a:rPr>
                        <a:t>Wimbi</a:t>
                      </a:r>
                    </a:p>
                  </a:txBody>
                  <a:tcPr marL="9525" marR="9525" marT="9525" marB="0" anchor="b"/>
                </a:tc>
                <a:tc>
                  <a:txBody>
                    <a:bodyPr/>
                    <a:lstStyle/>
                    <a:p>
                      <a:pPr algn="ctr" fontAlgn="b"/>
                      <a:r>
                        <a:rPr lang="en-US" sz="1100" b="0" i="0" u="none" strike="noStrike">
                          <a:solidFill>
                            <a:srgbClr val="000000"/>
                          </a:solidFill>
                          <a:effectLst/>
                          <a:latin typeface="Calibri"/>
                        </a:rPr>
                        <a:t>0.4</a:t>
                      </a:r>
                    </a:p>
                  </a:txBody>
                  <a:tcPr marL="9525" marR="9525" marT="9525" marB="0" anchor="ctr"/>
                </a:tc>
                <a:tc>
                  <a:txBody>
                    <a:bodyPr/>
                    <a:lstStyle/>
                    <a:p>
                      <a:pPr algn="ctr" fontAlgn="b"/>
                      <a:r>
                        <a:rPr lang="en-US" sz="1100" b="0" i="0" u="none" strike="noStrike" kern="1200">
                          <a:solidFill>
                            <a:srgbClr val="000000"/>
                          </a:solidFill>
                          <a:effectLst/>
                          <a:latin typeface="Calibri"/>
                          <a:ea typeface="+mn-ea"/>
                          <a:cs typeface="+mn-cs"/>
                        </a:rPr>
                        <a:t>1</a:t>
                      </a:r>
                    </a:p>
                  </a:txBody>
                  <a:tcPr marL="9525" marR="9525" marT="9525" marB="0" anchor="ctr"/>
                </a:tc>
                <a:tc>
                  <a:txBody>
                    <a:bodyPr/>
                    <a:lstStyle/>
                    <a:p>
                      <a:pPr algn="ctr"/>
                      <a:r>
                        <a:rPr lang="en-US" sz="1100" b="0" i="0" u="none" strike="noStrike" kern="1200">
                          <a:solidFill>
                            <a:srgbClr val="000000"/>
                          </a:solidFill>
                          <a:effectLst/>
                          <a:latin typeface="Calibri"/>
                          <a:ea typeface="+mn-ea"/>
                          <a:cs typeface="+mn-cs"/>
                        </a:rPr>
                        <a:t>1</a:t>
                      </a:r>
                    </a:p>
                  </a:txBody>
                  <a:tcPr anchor="ctr"/>
                </a:tc>
                <a:tc>
                  <a:txBody>
                    <a:bodyPr/>
                    <a:lstStyle/>
                    <a:p>
                      <a:pPr algn="ctr"/>
                      <a:r>
                        <a:rPr lang="en-US" sz="1100" b="0" i="0" u="none" strike="noStrike" kern="1200">
                          <a:solidFill>
                            <a:srgbClr val="000000"/>
                          </a:solidFill>
                          <a:effectLst/>
                          <a:latin typeface="Calibri"/>
                          <a:ea typeface="+mn-ea"/>
                          <a:cs typeface="+mn-cs"/>
                        </a:rPr>
                        <a:t>1</a:t>
                      </a:r>
                    </a:p>
                  </a:txBody>
                  <a:tcPr anchor="ctr"/>
                </a:tc>
                <a:extLst>
                  <a:ext uri="{0D108BD9-81ED-4DB2-BD59-A6C34878D82A}">
                    <a16:rowId xmlns:a16="http://schemas.microsoft.com/office/drawing/2014/main" val="1097509078"/>
                  </a:ext>
                </a:extLst>
              </a:tr>
              <a:tr h="125215">
                <a:tc>
                  <a:txBody>
                    <a:bodyPr/>
                    <a:lstStyle/>
                    <a:p>
                      <a:pPr algn="l" fontAlgn="b"/>
                      <a:r>
                        <a:rPr lang="en-US" sz="1100" b="0" i="0" u="none" strike="noStrike">
                          <a:solidFill>
                            <a:srgbClr val="000000"/>
                          </a:solidFill>
                          <a:effectLst/>
                          <a:latin typeface="Calibri"/>
                        </a:rPr>
                        <a:t>Nyemba</a:t>
                      </a:r>
                    </a:p>
                  </a:txBody>
                  <a:tcPr marL="9525" marR="9525" marT="9525" marB="0" anchor="b"/>
                </a:tc>
                <a:tc>
                  <a:txBody>
                    <a:bodyPr/>
                    <a:lstStyle/>
                    <a:p>
                      <a:pPr algn="l" fontAlgn="b"/>
                      <a:r>
                        <a:rPr lang="en-US" sz="1100" b="0" i="0" u="none" strike="noStrike" err="1">
                          <a:solidFill>
                            <a:srgbClr val="000000"/>
                          </a:solidFill>
                          <a:effectLst/>
                          <a:latin typeface="Calibri"/>
                        </a:rPr>
                        <a:t>Rugumba</a:t>
                      </a:r>
                    </a:p>
                  </a:txBody>
                  <a:tcPr marL="9525" marR="9525" marT="9525" marB="0" anchor="b"/>
                </a:tc>
                <a:tc>
                  <a:txBody>
                    <a:bodyPr/>
                    <a:lstStyle/>
                    <a:p>
                      <a:pPr algn="ctr" fontAlgn="b"/>
                      <a:r>
                        <a:rPr lang="en-US" sz="1100" b="0" i="0" u="none" strike="noStrike">
                          <a:solidFill>
                            <a:srgbClr val="000000"/>
                          </a:solidFill>
                          <a:effectLst/>
                          <a:latin typeface="Calibri"/>
                        </a:rPr>
                        <a:t>0.8</a:t>
                      </a:r>
                    </a:p>
                  </a:txBody>
                  <a:tcPr marL="9525" marR="9525" marT="9525" marB="0" anchor="ctr"/>
                </a:tc>
                <a:tc>
                  <a:txBody>
                    <a:bodyPr/>
                    <a:lstStyle/>
                    <a:p>
                      <a:pPr algn="ctr" fontAlgn="b"/>
                      <a:r>
                        <a:rPr lang="en-US" sz="1100" b="0" i="0" u="none" strike="noStrike" kern="1200">
                          <a:solidFill>
                            <a:srgbClr val="000000"/>
                          </a:solidFill>
                          <a:effectLst/>
                          <a:latin typeface="Calibri"/>
                          <a:ea typeface="+mn-ea"/>
                          <a:cs typeface="+mn-cs"/>
                        </a:rPr>
                        <a:t>2</a:t>
                      </a:r>
                    </a:p>
                  </a:txBody>
                  <a:tcPr marL="9525" marR="9525" marT="9525" marB="0" anchor="ctr"/>
                </a:tc>
                <a:tc>
                  <a:txBody>
                    <a:bodyPr/>
                    <a:lstStyle/>
                    <a:p>
                      <a:pPr algn="ctr"/>
                      <a:r>
                        <a:rPr lang="en-US" sz="1100" b="0" i="0" u="none" strike="noStrike" kern="1200">
                          <a:solidFill>
                            <a:srgbClr val="000000"/>
                          </a:solidFill>
                          <a:effectLst/>
                          <a:latin typeface="Calibri"/>
                          <a:ea typeface="+mn-ea"/>
                          <a:cs typeface="+mn-cs"/>
                        </a:rPr>
                        <a:t>1</a:t>
                      </a:r>
                    </a:p>
                  </a:txBody>
                  <a:tcPr anchor="ctr"/>
                </a:tc>
                <a:tc>
                  <a:txBody>
                    <a:bodyPr/>
                    <a:lstStyle/>
                    <a:p>
                      <a:pPr algn="ctr"/>
                      <a:r>
                        <a:rPr lang="en-US" sz="1100" b="0" i="0" u="none" strike="noStrike" kern="1200">
                          <a:solidFill>
                            <a:srgbClr val="000000"/>
                          </a:solidFill>
                          <a:effectLst/>
                          <a:latin typeface="Calibri"/>
                          <a:ea typeface="+mn-ea"/>
                          <a:cs typeface="+mn-cs"/>
                        </a:rPr>
                        <a:t>1</a:t>
                      </a:r>
                    </a:p>
                  </a:txBody>
                  <a:tcPr anchor="ctr"/>
                </a:tc>
                <a:extLst>
                  <a:ext uri="{0D108BD9-81ED-4DB2-BD59-A6C34878D82A}">
                    <a16:rowId xmlns:a16="http://schemas.microsoft.com/office/drawing/2014/main" val="1766218364"/>
                  </a:ext>
                </a:extLst>
              </a:tr>
              <a:tr h="125215">
                <a:tc>
                  <a:txBody>
                    <a:bodyPr/>
                    <a:lstStyle/>
                    <a:p>
                      <a:pPr algn="l" fontAlgn="b"/>
                      <a:r>
                        <a:rPr lang="en-US" sz="1100" b="0" i="0" u="none" strike="noStrike">
                          <a:solidFill>
                            <a:srgbClr val="000000"/>
                          </a:solidFill>
                          <a:effectLst/>
                          <a:latin typeface="Calibri"/>
                        </a:rPr>
                        <a:t>Nyemba</a:t>
                      </a:r>
                    </a:p>
                  </a:txBody>
                  <a:tcPr marL="9525" marR="9525" marT="9525" marB="0" anchor="b"/>
                </a:tc>
                <a:tc>
                  <a:txBody>
                    <a:bodyPr/>
                    <a:lstStyle/>
                    <a:p>
                      <a:pPr algn="l" fontAlgn="b"/>
                      <a:r>
                        <a:rPr lang="en-US" sz="1100" b="0" i="0" u="none" strike="noStrike" err="1">
                          <a:solidFill>
                            <a:srgbClr val="000000"/>
                          </a:solidFill>
                          <a:effectLst/>
                          <a:latin typeface="Calibri"/>
                        </a:rPr>
                        <a:t>Kitoke</a:t>
                      </a:r>
                    </a:p>
                  </a:txBody>
                  <a:tcPr marL="9525" marR="9525" marT="9525" marB="0" anchor="b"/>
                </a:tc>
                <a:tc>
                  <a:txBody>
                    <a:bodyPr/>
                    <a:lstStyle/>
                    <a:p>
                      <a:pPr algn="ctr" fontAlgn="b"/>
                      <a:r>
                        <a:rPr lang="en-US" sz="1100" b="0" i="0" u="none" strike="noStrike">
                          <a:solidFill>
                            <a:srgbClr val="000000"/>
                          </a:solidFill>
                          <a:effectLst/>
                          <a:latin typeface="Calibri"/>
                        </a:rPr>
                        <a:t>0.7</a:t>
                      </a:r>
                    </a:p>
                  </a:txBody>
                  <a:tcPr marL="9525" marR="9525" marT="9525" marB="0" anchor="ctr"/>
                </a:tc>
                <a:tc>
                  <a:txBody>
                    <a:bodyPr/>
                    <a:lstStyle/>
                    <a:p>
                      <a:pPr algn="ctr" fontAlgn="b"/>
                      <a:r>
                        <a:rPr lang="en-US" sz="1100" b="0" i="0" u="none" strike="noStrike" kern="1200">
                          <a:solidFill>
                            <a:srgbClr val="000000"/>
                          </a:solidFill>
                          <a:effectLst/>
                          <a:latin typeface="Calibri"/>
                          <a:ea typeface="+mn-ea"/>
                          <a:cs typeface="+mn-cs"/>
                        </a:rPr>
                        <a:t>1</a:t>
                      </a:r>
                    </a:p>
                  </a:txBody>
                  <a:tcPr marL="9525" marR="9525" marT="9525" marB="0" anchor="ctr"/>
                </a:tc>
                <a:tc>
                  <a:txBody>
                    <a:bodyPr/>
                    <a:lstStyle/>
                    <a:p>
                      <a:pPr algn="ctr"/>
                      <a:r>
                        <a:rPr lang="en-US" sz="1100" b="0" i="0" u="none" strike="noStrike" kern="1200">
                          <a:solidFill>
                            <a:srgbClr val="000000"/>
                          </a:solidFill>
                          <a:effectLst/>
                          <a:latin typeface="Calibri"/>
                          <a:ea typeface="+mn-ea"/>
                          <a:cs typeface="+mn-cs"/>
                        </a:rPr>
                        <a:t>1</a:t>
                      </a:r>
                    </a:p>
                  </a:txBody>
                  <a:tcPr anchor="ctr"/>
                </a:tc>
                <a:tc>
                  <a:txBody>
                    <a:bodyPr/>
                    <a:lstStyle/>
                    <a:p>
                      <a:pPr algn="ctr"/>
                      <a:r>
                        <a:rPr lang="en-US" sz="1100" b="0" i="0" u="none" strike="noStrike" kern="1200">
                          <a:solidFill>
                            <a:srgbClr val="000000"/>
                          </a:solidFill>
                          <a:effectLst/>
                          <a:latin typeface="Calibri"/>
                          <a:ea typeface="+mn-ea"/>
                          <a:cs typeface="+mn-cs"/>
                        </a:rPr>
                        <a:t>1</a:t>
                      </a:r>
                    </a:p>
                  </a:txBody>
                  <a:tcPr anchor="ctr"/>
                </a:tc>
                <a:extLst>
                  <a:ext uri="{0D108BD9-81ED-4DB2-BD59-A6C34878D82A}">
                    <a16:rowId xmlns:a16="http://schemas.microsoft.com/office/drawing/2014/main" val="3887638675"/>
                  </a:ext>
                </a:extLst>
              </a:tr>
              <a:tr h="125215">
                <a:tc>
                  <a:txBody>
                    <a:bodyPr/>
                    <a:lstStyle/>
                    <a:p>
                      <a:pPr algn="l" fontAlgn="b"/>
                      <a:r>
                        <a:rPr lang="en-US" sz="1100" b="0" i="0" u="none" strike="noStrike">
                          <a:solidFill>
                            <a:srgbClr val="000000"/>
                          </a:solidFill>
                          <a:effectLst/>
                          <a:latin typeface="Calibri"/>
                        </a:rPr>
                        <a:t>Nyemba</a:t>
                      </a:r>
                    </a:p>
                  </a:txBody>
                  <a:tcPr marL="9525" marR="9525" marT="9525" marB="0" anchor="b"/>
                </a:tc>
                <a:tc>
                  <a:txBody>
                    <a:bodyPr/>
                    <a:lstStyle/>
                    <a:p>
                      <a:pPr algn="l" fontAlgn="b"/>
                      <a:r>
                        <a:rPr lang="en-US" sz="1100" b="0" i="0" u="none" strike="noStrike" err="1">
                          <a:solidFill>
                            <a:srgbClr val="000000"/>
                          </a:solidFill>
                          <a:effectLst/>
                          <a:latin typeface="Calibri"/>
                        </a:rPr>
                        <a:t>Kisongo</a:t>
                      </a:r>
                    </a:p>
                  </a:txBody>
                  <a:tcPr marL="9525" marR="9525" marT="9525" marB="0" anchor="b"/>
                </a:tc>
                <a:tc>
                  <a:txBody>
                    <a:bodyPr/>
                    <a:lstStyle/>
                    <a:p>
                      <a:pPr algn="ctr" fontAlgn="b"/>
                      <a:r>
                        <a:rPr lang="en-US" sz="1100" b="0" i="0" u="none" strike="noStrike">
                          <a:solidFill>
                            <a:srgbClr val="000000"/>
                          </a:solidFill>
                          <a:effectLst/>
                          <a:latin typeface="Calibri"/>
                        </a:rPr>
                        <a:t>2.2</a:t>
                      </a:r>
                    </a:p>
                  </a:txBody>
                  <a:tcPr marL="9525" marR="9525" marT="9525" marB="0" anchor="ctr"/>
                </a:tc>
                <a:tc>
                  <a:txBody>
                    <a:bodyPr/>
                    <a:lstStyle/>
                    <a:p>
                      <a:pPr algn="ctr" fontAlgn="b"/>
                      <a:r>
                        <a:rPr lang="en-US" sz="1100" b="0" i="0" u="none" strike="noStrike" kern="1200">
                          <a:solidFill>
                            <a:srgbClr val="000000"/>
                          </a:solidFill>
                          <a:effectLst/>
                          <a:latin typeface="Calibri"/>
                          <a:ea typeface="+mn-ea"/>
                          <a:cs typeface="+mn-cs"/>
                        </a:rPr>
                        <a:t>4</a:t>
                      </a:r>
                    </a:p>
                  </a:txBody>
                  <a:tcPr marL="9525" marR="9525" marT="9525" marB="0" anchor="ctr"/>
                </a:tc>
                <a:tc>
                  <a:txBody>
                    <a:bodyPr/>
                    <a:lstStyle/>
                    <a:p>
                      <a:pPr algn="ctr"/>
                      <a:r>
                        <a:rPr lang="en-US" sz="1100" b="0" i="0" u="none" strike="noStrike" kern="1200">
                          <a:solidFill>
                            <a:srgbClr val="000000"/>
                          </a:solidFill>
                          <a:effectLst/>
                          <a:latin typeface="Calibri"/>
                          <a:ea typeface="+mn-ea"/>
                          <a:cs typeface="+mn-cs"/>
                        </a:rPr>
                        <a:t>2</a:t>
                      </a:r>
                    </a:p>
                  </a:txBody>
                  <a:tcPr anchor="ctr"/>
                </a:tc>
                <a:tc>
                  <a:txBody>
                    <a:bodyPr/>
                    <a:lstStyle/>
                    <a:p>
                      <a:pPr algn="ctr"/>
                      <a:r>
                        <a:rPr lang="en-US" sz="1100" b="0" i="0" u="none" strike="noStrike" kern="1200">
                          <a:solidFill>
                            <a:srgbClr val="000000"/>
                          </a:solidFill>
                          <a:effectLst/>
                          <a:latin typeface="Calibri"/>
                          <a:ea typeface="+mn-ea"/>
                          <a:cs typeface="+mn-cs"/>
                        </a:rPr>
                        <a:t>2</a:t>
                      </a:r>
                    </a:p>
                  </a:txBody>
                  <a:tcPr anchor="ctr"/>
                </a:tc>
                <a:extLst>
                  <a:ext uri="{0D108BD9-81ED-4DB2-BD59-A6C34878D82A}">
                    <a16:rowId xmlns:a16="http://schemas.microsoft.com/office/drawing/2014/main" val="1879944459"/>
                  </a:ext>
                </a:extLst>
              </a:tr>
            </a:tbl>
          </a:graphicData>
        </a:graphic>
      </p:graphicFrame>
    </p:spTree>
    <p:extLst>
      <p:ext uri="{BB962C8B-B14F-4D97-AF65-F5344CB8AC3E}">
        <p14:creationId xmlns:p14="http://schemas.microsoft.com/office/powerpoint/2010/main" val="13494173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7766887" cy="615675"/>
          </a:xfrm>
        </p:spPr>
        <p:txBody>
          <a:bodyPr anchor="ctr">
            <a:normAutofit/>
          </a:bodyPr>
          <a:lstStyle/>
          <a:p>
            <a:r>
              <a:rPr lang="en-US" sz="3700"/>
              <a:t>Procédure : Suivi des cibles</a:t>
            </a:r>
          </a:p>
        </p:txBody>
      </p:sp>
      <p:pic>
        <p:nvPicPr>
          <p:cNvPr id="15" name="Picture 15" descr="Table&#10;&#10;Description automatically generated">
            <a:extLst>
              <a:ext uri="{FF2B5EF4-FFF2-40B4-BE49-F238E27FC236}">
                <a16:creationId xmlns:a16="http://schemas.microsoft.com/office/drawing/2014/main" id="{0E5481A6-2CFC-F578-32EC-346DFAC432C9}"/>
              </a:ext>
            </a:extLst>
          </p:cNvPr>
          <p:cNvPicPr>
            <a:picLocks noChangeAspect="1"/>
          </p:cNvPicPr>
          <p:nvPr/>
        </p:nvPicPr>
        <p:blipFill>
          <a:blip r:embed="rId3"/>
          <a:stretch>
            <a:fillRect/>
          </a:stretch>
        </p:blipFill>
        <p:spPr>
          <a:xfrm>
            <a:off x="7173612" y="797625"/>
            <a:ext cx="3416279" cy="5698177"/>
          </a:xfrm>
          <a:prstGeom prst="rect">
            <a:avLst/>
          </a:prstGeom>
        </p:spPr>
      </p:pic>
      <p:sp>
        <p:nvSpPr>
          <p:cNvPr id="17" name="Content Placeholder 1">
            <a:extLst>
              <a:ext uri="{FF2B5EF4-FFF2-40B4-BE49-F238E27FC236}">
                <a16:creationId xmlns:a16="http://schemas.microsoft.com/office/drawing/2014/main" id="{C494E91A-F1C4-E467-2877-D884B853AAE2}"/>
              </a:ext>
            </a:extLst>
          </p:cNvPr>
          <p:cNvSpPr txBox="1">
            <a:spLocks/>
          </p:cNvSpPr>
          <p:nvPr/>
        </p:nvSpPr>
        <p:spPr>
          <a:xfrm>
            <a:off x="808417" y="1565038"/>
            <a:ext cx="5445921" cy="480961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Les objectifs seront fixés au début de chaque période de rapport. </a:t>
            </a:r>
            <a:endParaRPr lang="en-US" sz="1800">
              <a:cs typeface="Segoe UI Light"/>
            </a:endParaRPr>
          </a:p>
          <a:p>
            <a:endParaRPr lang="en-US" sz="1800"/>
          </a:p>
          <a:p>
            <a:r>
              <a:rPr lang="en-US" sz="1800">
                <a:cs typeface="Segoe UI Light"/>
              </a:rPr>
              <a:t>La première période de rapport sera du 1er mars au 31 mars.</a:t>
            </a:r>
            <a:endParaRPr lang="en-US" sz="1800"/>
          </a:p>
          <a:p>
            <a:pPr lvl="1"/>
            <a:endParaRPr lang="en-US" sz="1600">
              <a:cs typeface="Segoe UI Light"/>
            </a:endParaRPr>
          </a:p>
          <a:p>
            <a:r>
              <a:rPr lang="en-US" sz="1800">
                <a:cs typeface="Segoe UI Light"/>
              </a:rPr>
              <a:t>Les superviseurs feront un débriefing avec les équipes chaque jour sur le nombre d'entretiens réalisés par </a:t>
            </a:r>
            <a:r>
              <a:rPr lang="en-US" sz="1800" err="1">
                <a:cs typeface="Segoe UI Light"/>
              </a:rPr>
              <a:t>aire </a:t>
            </a:r>
            <a:r>
              <a:rPr lang="en-US" sz="1800">
                <a:cs typeface="Segoe UI Light"/>
              </a:rPr>
              <a:t>de </a:t>
            </a:r>
            <a:r>
              <a:rPr lang="en-US" sz="1800" err="1">
                <a:cs typeface="Segoe UI Light"/>
              </a:rPr>
              <a:t>sante </a:t>
            </a:r>
            <a:r>
              <a:rPr lang="en-US" sz="1800">
                <a:cs typeface="Segoe UI Light"/>
              </a:rPr>
              <a:t>et le sexe du répondant.</a:t>
            </a:r>
          </a:p>
          <a:p>
            <a:endParaRPr lang="en-US" sz="1800">
              <a:cs typeface="Segoe UI Light"/>
            </a:endParaRPr>
          </a:p>
          <a:p>
            <a:r>
              <a:rPr lang="en-US" sz="1800">
                <a:cs typeface="Segoe UI Light"/>
              </a:rPr>
              <a:t>Les superviseurs suivront et mettront à jour les objectifs dans Excel, et feront le point sur les progrès avec le directeur de recherche (Christina) qui vérifie les données soumises. </a:t>
            </a:r>
          </a:p>
          <a:p>
            <a:pPr lvl="1"/>
            <a:endParaRPr lang="en-US" sz="1600"/>
          </a:p>
          <a:p>
            <a:r>
              <a:rPr lang="en-US" sz="1800">
                <a:cs typeface="Segoe UI Light"/>
              </a:rPr>
              <a:t>Les superviseurs évalueront les lacunes ciblées et affecteront le personnel le jour suivant aux sites pour tenter de combler ces lacunes. </a:t>
            </a:r>
          </a:p>
          <a:p>
            <a:endParaRPr lang="en-US" sz="1800">
              <a:cs typeface="Segoe UI Light"/>
            </a:endParaRPr>
          </a:p>
          <a:p>
            <a:r>
              <a:rPr lang="en-US" sz="1800">
                <a:cs typeface="Segoe UI Light"/>
              </a:rPr>
              <a:t>Les superviseurs mettront à jour l'affiche cible à la fin de la période de référence. </a:t>
            </a:r>
          </a:p>
        </p:txBody>
      </p:sp>
    </p:spTree>
    <p:extLst>
      <p:ext uri="{BB962C8B-B14F-4D97-AF65-F5344CB8AC3E}">
        <p14:creationId xmlns:p14="http://schemas.microsoft.com/office/powerpoint/2010/main" val="11149214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FD271BF5-087F-B764-5549-E45B824012F0}"/>
              </a:ext>
            </a:extLst>
          </p:cNvPr>
          <p:cNvPicPr>
            <a:picLocks noGrp="1" noChangeAspect="1"/>
          </p:cNvPicPr>
          <p:nvPr>
            <p:ph sz="quarter" idx="10"/>
          </p:nvPr>
        </p:nvPicPr>
        <p:blipFill>
          <a:blip r:embed="rId3"/>
          <a:stretch>
            <a:fillRect/>
          </a:stretch>
        </p:blipFill>
        <p:spPr>
          <a:xfrm>
            <a:off x="471949" y="1643788"/>
            <a:ext cx="11258234" cy="4711494"/>
          </a:xfrm>
        </p:spPr>
      </p:pic>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a:t>Procédure : Fixer des objectifs</a:t>
            </a:r>
          </a:p>
        </p:txBody>
      </p:sp>
    </p:spTree>
    <p:extLst>
      <p:ext uri="{BB962C8B-B14F-4D97-AF65-F5344CB8AC3E}">
        <p14:creationId xmlns:p14="http://schemas.microsoft.com/office/powerpoint/2010/main" val="2280544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AE37988F-BA11-70EE-7219-4D0272FEAAC7}"/>
              </a:ext>
            </a:extLst>
          </p:cNvPr>
          <p:cNvSpPr>
            <a:spLocks noGrp="1"/>
          </p:cNvSpPr>
          <p:nvPr>
            <p:ph sz="quarter" idx="10"/>
          </p:nvPr>
        </p:nvSpPr>
        <p:spPr>
          <a:xfrm>
            <a:off x="4827639" y="530941"/>
            <a:ext cx="7086769" cy="5968181"/>
          </a:xfrm>
        </p:spPr>
        <p:txBody>
          <a:bodyPr vert="horz" lIns="91440" tIns="45720" rIns="91440" bIns="45720" rtlCol="0" anchor="t">
            <a:normAutofit lnSpcReduction="10000"/>
          </a:bodyPr>
          <a:lstStyle/>
          <a:p>
            <a:pPr marL="0" indent="0">
              <a:buNone/>
            </a:pPr>
            <a:r>
              <a:rPr lang="en-US" sz="2800" b="1"/>
              <a:t>Objectif : </a:t>
            </a:r>
          </a:p>
          <a:p>
            <a:pPr>
              <a:buFont typeface="Calibri" panose="020B0604020202020204" pitchFamily="34" charset="0"/>
              <a:buChar char="-"/>
            </a:pPr>
            <a:r>
              <a:rPr lang="en-US" sz="2800" b="1"/>
              <a:t>Estimer la mortalité dans nos zones d'étude au cours de notre période d'étude. </a:t>
            </a:r>
            <a:endParaRPr lang="en-US" sz="2800" b="1">
              <a:cs typeface="Segoe UI Light"/>
            </a:endParaRPr>
          </a:p>
          <a:p>
            <a:pPr>
              <a:buFont typeface="Calibri" panose="020B0604020202020204" pitchFamily="34" charset="0"/>
              <a:buChar char="-"/>
            </a:pPr>
            <a:r>
              <a:rPr lang="en-US" sz="2800" b="1">
                <a:cs typeface="Segoe UI Light"/>
              </a:rPr>
              <a:t>Identifier les éventuelles épidémies dans la communauté (rougeole, choléra) pour une alerte précoce.</a:t>
            </a:r>
          </a:p>
          <a:p>
            <a:pPr marL="0" indent="0">
              <a:buNone/>
            </a:pPr>
            <a:endParaRPr lang="en-US" sz="2800" b="1"/>
          </a:p>
          <a:p>
            <a:pPr marL="0" indent="0">
              <a:buNone/>
            </a:pPr>
            <a:r>
              <a:rPr lang="en-US" sz="2800" b="1"/>
              <a:t>Résumé : </a:t>
            </a:r>
          </a:p>
          <a:p>
            <a:pPr>
              <a:buFont typeface="Calibri" panose="020B0604020202020204" pitchFamily="34" charset="0"/>
              <a:buChar char="-"/>
            </a:pPr>
            <a:r>
              <a:rPr lang="en-US" sz="2800" b="1"/>
              <a:t>Les deux méthodes (survie du réseau et méthode de l'informateur) seront mises en œuvre à partir de la ville de Kalemie. </a:t>
            </a:r>
            <a:endParaRPr lang="en-US" sz="2800" b="1">
              <a:cs typeface="Segoe UI Light"/>
            </a:endParaRPr>
          </a:p>
          <a:p>
            <a:pPr>
              <a:buFont typeface="Calibri" panose="020B0604020202020204" pitchFamily="34" charset="0"/>
              <a:buChar char="-"/>
            </a:pPr>
            <a:r>
              <a:rPr lang="en-US" sz="2800" b="1">
                <a:cs typeface="Segoe UI Light"/>
              </a:rPr>
              <a:t>Les deux méthodes seront mises en œuvre à partir de maintenant jusqu'à la fin du mois de juin 2023. </a:t>
            </a:r>
          </a:p>
          <a:p>
            <a:pPr marL="0" indent="0">
              <a:buNone/>
            </a:pPr>
            <a:endParaRPr lang="en-US" sz="2800" b="1">
              <a:cs typeface="Segoe UI Light"/>
            </a:endParaRPr>
          </a:p>
          <a:p>
            <a:pPr marL="0" indent="0">
              <a:buNone/>
            </a:pPr>
            <a:endParaRPr lang="en-US" sz="2800" b="1">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530943" y="2332605"/>
            <a:ext cx="3667877" cy="2192791"/>
          </a:xfrm>
        </p:spPr>
        <p:txBody>
          <a:bodyPr anchor="ctr">
            <a:normAutofit/>
          </a:bodyPr>
          <a:lstStyle/>
          <a:p>
            <a:r>
              <a:rPr lang="en-US" sz="3600" b="1"/>
              <a:t>Activité 1 : </a:t>
            </a:r>
            <a:r>
              <a:rPr lang="en-US" sz="3600"/>
              <a:t>Collecte de données à distance </a:t>
            </a:r>
            <a:endParaRPr lang="en-US" sz="3600">
              <a:ea typeface="Roboto Condensed"/>
              <a:cs typeface="Roboto Condensed"/>
            </a:endParaRPr>
          </a:p>
        </p:txBody>
      </p:sp>
    </p:spTree>
    <p:extLst>
      <p:ext uri="{BB962C8B-B14F-4D97-AF65-F5344CB8AC3E}">
        <p14:creationId xmlns:p14="http://schemas.microsoft.com/office/powerpoint/2010/main" val="424258179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D685CCE-3994-F267-B4D6-945CBB253B61}"/>
              </a:ext>
            </a:extLst>
          </p:cNvPr>
          <p:cNvPicPr>
            <a:picLocks noGrp="1" noChangeAspect="1"/>
          </p:cNvPicPr>
          <p:nvPr>
            <p:ph sz="quarter" idx="10"/>
          </p:nvPr>
        </p:nvPicPr>
        <p:blipFill>
          <a:blip r:embed="rId3"/>
          <a:stretch>
            <a:fillRect/>
          </a:stretch>
        </p:blipFill>
        <p:spPr>
          <a:xfrm>
            <a:off x="1299626" y="1594726"/>
            <a:ext cx="9602879" cy="4809619"/>
          </a:xfrm>
        </p:spPr>
      </p:pic>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a:t>Cartographie du site</a:t>
            </a:r>
          </a:p>
        </p:txBody>
      </p:sp>
    </p:spTree>
    <p:extLst>
      <p:ext uri="{BB962C8B-B14F-4D97-AF65-F5344CB8AC3E}">
        <p14:creationId xmlns:p14="http://schemas.microsoft.com/office/powerpoint/2010/main" val="5599647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a:t>Cartographie du site</a:t>
            </a:r>
          </a:p>
        </p:txBody>
      </p:sp>
      <p:pic>
        <p:nvPicPr>
          <p:cNvPr id="8" name="Picture 8" descr="Chart&#10;&#10;Description automatically generated">
            <a:extLst>
              <a:ext uri="{FF2B5EF4-FFF2-40B4-BE49-F238E27FC236}">
                <a16:creationId xmlns:a16="http://schemas.microsoft.com/office/drawing/2014/main" id="{28C4AC4C-B450-5223-902C-F06721C82C43}"/>
              </a:ext>
            </a:extLst>
          </p:cNvPr>
          <p:cNvPicPr>
            <a:picLocks noGrp="1" noChangeAspect="1"/>
          </p:cNvPicPr>
          <p:nvPr>
            <p:ph sz="quarter" idx="10"/>
          </p:nvPr>
        </p:nvPicPr>
        <p:blipFill>
          <a:blip r:embed="rId3"/>
          <a:stretch>
            <a:fillRect/>
          </a:stretch>
        </p:blipFill>
        <p:spPr>
          <a:xfrm>
            <a:off x="6151597" y="390580"/>
            <a:ext cx="4998502" cy="6297252"/>
          </a:xfrm>
        </p:spPr>
      </p:pic>
      <p:sp>
        <p:nvSpPr>
          <p:cNvPr id="10" name="Content Placeholder 1">
            <a:extLst>
              <a:ext uri="{FF2B5EF4-FFF2-40B4-BE49-F238E27FC236}">
                <a16:creationId xmlns:a16="http://schemas.microsoft.com/office/drawing/2014/main" id="{8864CFD9-157A-C20D-9E7D-ABD2791C919C}"/>
              </a:ext>
            </a:extLst>
          </p:cNvPr>
          <p:cNvSpPr txBox="1">
            <a:spLocks/>
          </p:cNvSpPr>
          <p:nvPr/>
        </p:nvSpPr>
        <p:spPr>
          <a:xfrm>
            <a:off x="471949" y="1594726"/>
            <a:ext cx="4430731" cy="480961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La </a:t>
            </a:r>
            <a:r>
              <a:rPr lang="en-US" sz="2400" err="1"/>
              <a:t>cartographie</a:t>
            </a:r>
            <a:r>
              <a:rPr lang="en-US" sz="2400"/>
              <a:t> du site </a:t>
            </a:r>
            <a:r>
              <a:rPr lang="en-US" sz="2400" err="1"/>
              <a:t>est</a:t>
            </a:r>
            <a:r>
              <a:rPr lang="en-US" sz="2400"/>
              <a:t> un </a:t>
            </a:r>
            <a:r>
              <a:rPr lang="en-US" sz="2400" err="1"/>
              <a:t>outil</a:t>
            </a:r>
            <a:r>
              <a:rPr lang="en-US" sz="2400"/>
              <a:t> que les </a:t>
            </a:r>
            <a:r>
              <a:rPr lang="en-US" sz="2400" err="1"/>
              <a:t>superviseurs</a:t>
            </a:r>
            <a:r>
              <a:rPr lang="en-US" sz="2400"/>
              <a:t> </a:t>
            </a:r>
            <a:r>
              <a:rPr lang="en-US" sz="2400" err="1"/>
              <a:t>utiliseront</a:t>
            </a:r>
            <a:r>
              <a:rPr lang="en-US" sz="2400"/>
              <a:t> pour les aider à </a:t>
            </a:r>
            <a:r>
              <a:rPr lang="en-US" sz="2400" err="1"/>
              <a:t>effectuer</a:t>
            </a:r>
            <a:r>
              <a:rPr lang="en-US" sz="2400"/>
              <a:t> </a:t>
            </a:r>
            <a:r>
              <a:rPr lang="en-US" sz="2400" err="1"/>
              <a:t>leurs</a:t>
            </a:r>
            <a:r>
              <a:rPr lang="en-US" sz="2400"/>
              <a:t> </a:t>
            </a:r>
            <a:r>
              <a:rPr lang="en-US" sz="2400" err="1"/>
              <a:t>tâches</a:t>
            </a:r>
            <a:r>
              <a:rPr lang="en-US" sz="2400"/>
              <a:t> </a:t>
            </a:r>
            <a:r>
              <a:rPr lang="en-US" sz="2400" err="1"/>
              <a:t>quotidiennes</a:t>
            </a:r>
            <a:r>
              <a:rPr lang="en-US" sz="2400"/>
              <a:t>.</a:t>
            </a:r>
            <a:endParaRPr lang="en-US" sz="2400">
              <a:cs typeface="Segoe UI Light"/>
            </a:endParaRPr>
          </a:p>
          <a:p>
            <a:endParaRPr lang="en-US" sz="2400">
              <a:cs typeface="Segoe UI Light"/>
            </a:endParaRPr>
          </a:p>
          <a:p>
            <a:r>
              <a:rPr lang="en-US" sz="2400" err="1">
                <a:cs typeface="Segoe UI Light"/>
              </a:rPr>
              <a:t>S'il</a:t>
            </a:r>
            <a:r>
              <a:rPr lang="en-US" sz="2400">
                <a:cs typeface="Segoe UI Light"/>
              </a:rPr>
              <a:t> </a:t>
            </a:r>
            <a:r>
              <a:rPr lang="en-US" sz="2400" err="1">
                <a:cs typeface="Segoe UI Light"/>
              </a:rPr>
              <a:t>n'y</a:t>
            </a:r>
            <a:r>
              <a:rPr lang="en-US" sz="2400">
                <a:cs typeface="Segoe UI Light"/>
              </a:rPr>
              <a:t> a pas </a:t>
            </a:r>
            <a:r>
              <a:rPr lang="en-US" sz="2400" err="1">
                <a:cs typeface="Segoe UI Light"/>
              </a:rPr>
              <a:t>assez</a:t>
            </a:r>
            <a:r>
              <a:rPr lang="en-US" sz="2400">
                <a:cs typeface="Segoe UI Light"/>
              </a:rPr>
              <a:t> </a:t>
            </a:r>
            <a:r>
              <a:rPr lang="en-US" sz="2400" err="1">
                <a:cs typeface="Segoe UI Light"/>
              </a:rPr>
              <a:t>d'interviews</a:t>
            </a:r>
            <a:r>
              <a:rPr lang="en-US" sz="2400">
                <a:cs typeface="Segoe UI Light"/>
              </a:rPr>
              <a:t> </a:t>
            </a:r>
            <a:r>
              <a:rPr lang="en-US" sz="2400" err="1">
                <a:cs typeface="Segoe UI Light"/>
              </a:rPr>
              <a:t>provenant</a:t>
            </a:r>
            <a:r>
              <a:rPr lang="en-US" sz="2400">
                <a:cs typeface="Segoe UI Light"/>
              </a:rPr>
              <a:t> </a:t>
            </a:r>
            <a:r>
              <a:rPr lang="en-US" sz="2400" err="1">
                <a:cs typeface="Segoe UI Light"/>
              </a:rPr>
              <a:t>d'une</a:t>
            </a:r>
            <a:r>
              <a:rPr lang="en-US" sz="2400">
                <a:cs typeface="Segoe UI Light"/>
              </a:rPr>
              <a:t> </a:t>
            </a:r>
            <a:r>
              <a:rPr lang="en-US" sz="2400" err="1">
                <a:cs typeface="Segoe UI Light"/>
              </a:rPr>
              <a:t>aire </a:t>
            </a:r>
            <a:r>
              <a:rPr lang="en-US" sz="2400">
                <a:cs typeface="Segoe UI Light"/>
              </a:rPr>
              <a:t>de </a:t>
            </a:r>
            <a:r>
              <a:rPr lang="en-US" sz="2400" err="1">
                <a:cs typeface="Segoe UI Light"/>
              </a:rPr>
              <a:t>santé</a:t>
            </a:r>
            <a:r>
              <a:rPr lang="en-US" sz="2400">
                <a:cs typeface="Segoe UI Light"/>
              </a:rPr>
              <a:t>, les équipes </a:t>
            </a:r>
            <a:r>
              <a:rPr lang="en-US" sz="2400" err="1">
                <a:cs typeface="Segoe UI Light"/>
              </a:rPr>
              <a:t>peuvent</a:t>
            </a:r>
            <a:r>
              <a:rPr lang="en-US" sz="2400">
                <a:cs typeface="Segoe UI Light"/>
              </a:rPr>
              <a:t> </a:t>
            </a:r>
            <a:r>
              <a:rPr lang="en-US" sz="2400" err="1">
                <a:cs typeface="Segoe UI Light"/>
              </a:rPr>
              <a:t>choisir</a:t>
            </a:r>
            <a:r>
              <a:rPr lang="en-US" sz="2400">
                <a:cs typeface="Segoe UI Light"/>
              </a:rPr>
              <a:t> le </a:t>
            </a:r>
            <a:r>
              <a:rPr lang="en-US" sz="2400" err="1">
                <a:cs typeface="Segoe UI Light"/>
              </a:rPr>
              <a:t>meilleur</a:t>
            </a:r>
            <a:r>
              <a:rPr lang="en-US" sz="2400">
                <a:cs typeface="Segoe UI Light"/>
              </a:rPr>
              <a:t> </a:t>
            </a:r>
            <a:r>
              <a:rPr lang="en-US" sz="2400" err="1">
                <a:cs typeface="Segoe UI Light"/>
              </a:rPr>
              <a:t>endroit</a:t>
            </a:r>
            <a:r>
              <a:rPr lang="en-US" sz="2400">
                <a:cs typeface="Segoe UI Light"/>
              </a:rPr>
              <a:t> pour essayer de </a:t>
            </a:r>
            <a:r>
              <a:rPr lang="en-US" sz="2400" err="1">
                <a:cs typeface="Segoe UI Light"/>
              </a:rPr>
              <a:t>trouver</a:t>
            </a:r>
            <a:r>
              <a:rPr lang="en-US" sz="2400">
                <a:cs typeface="Segoe UI Light"/>
              </a:rPr>
              <a:t> </a:t>
            </a:r>
            <a:r>
              <a:rPr lang="en-US" sz="2400" err="1">
                <a:cs typeface="Segoe UI Light"/>
              </a:rPr>
              <a:t>ces</a:t>
            </a:r>
            <a:r>
              <a:rPr lang="en-US" sz="2400">
                <a:cs typeface="Segoe UI Light"/>
              </a:rPr>
              <a:t> </a:t>
            </a:r>
            <a:r>
              <a:rPr lang="en-US" sz="2400" err="1">
                <a:cs typeface="Segoe UI Light"/>
              </a:rPr>
              <a:t>répondants</a:t>
            </a:r>
            <a:r>
              <a:rPr lang="en-US" sz="2400">
                <a:cs typeface="Segoe UI Light"/>
              </a:rPr>
              <a:t>. </a:t>
            </a:r>
          </a:p>
          <a:p>
            <a:endParaRPr lang="en-US" sz="2400">
              <a:cs typeface="Segoe UI Light"/>
            </a:endParaRPr>
          </a:p>
          <a:p>
            <a:r>
              <a:rPr lang="en-US" sz="2400" err="1">
                <a:cs typeface="Segoe UI Light"/>
              </a:rPr>
              <a:t>L'outil</a:t>
            </a:r>
            <a:r>
              <a:rPr lang="en-US" sz="2400">
                <a:cs typeface="Segoe UI Light"/>
              </a:rPr>
              <a:t> </a:t>
            </a:r>
            <a:r>
              <a:rPr lang="en-US" sz="2400" err="1">
                <a:cs typeface="Segoe UI Light"/>
              </a:rPr>
              <a:t>peut</a:t>
            </a:r>
            <a:r>
              <a:rPr lang="en-US" sz="2400">
                <a:cs typeface="Segoe UI Light"/>
              </a:rPr>
              <a:t> </a:t>
            </a:r>
            <a:r>
              <a:rPr lang="en-US" sz="2400" err="1">
                <a:cs typeface="Segoe UI Light"/>
              </a:rPr>
              <a:t>être</a:t>
            </a:r>
            <a:r>
              <a:rPr lang="en-US" sz="2400">
                <a:cs typeface="Segoe UI Light"/>
              </a:rPr>
              <a:t> mis à jour au fur et à </a:t>
            </a:r>
            <a:r>
              <a:rPr lang="en-US" sz="2400" err="1">
                <a:cs typeface="Segoe UI Light"/>
              </a:rPr>
              <a:t>mesure</a:t>
            </a:r>
            <a:r>
              <a:rPr lang="en-US" sz="2400">
                <a:cs typeface="Segoe UI Light"/>
              </a:rPr>
              <a:t> que nous </a:t>
            </a:r>
            <a:r>
              <a:rPr lang="en-US" sz="2400" err="1">
                <a:cs typeface="Segoe UI Light"/>
              </a:rPr>
              <a:t>en</a:t>
            </a:r>
            <a:r>
              <a:rPr lang="en-US" sz="2400">
                <a:cs typeface="Segoe UI Light"/>
              </a:rPr>
              <a:t> </a:t>
            </a:r>
            <a:r>
              <a:rPr lang="en-US" sz="2400" err="1">
                <a:cs typeface="Segoe UI Light"/>
              </a:rPr>
              <a:t>apprenons</a:t>
            </a:r>
            <a:r>
              <a:rPr lang="en-US" sz="2400">
                <a:cs typeface="Segoe UI Light"/>
              </a:rPr>
              <a:t> </a:t>
            </a:r>
            <a:r>
              <a:rPr lang="en-US" sz="2400" err="1">
                <a:cs typeface="Segoe UI Light"/>
              </a:rPr>
              <a:t>davantage</a:t>
            </a:r>
            <a:r>
              <a:rPr lang="en-US" sz="2400">
                <a:cs typeface="Segoe UI Light"/>
              </a:rPr>
              <a:t> sur les sites qui </a:t>
            </a:r>
            <a:r>
              <a:rPr lang="en-US" sz="2400" err="1">
                <a:cs typeface="Segoe UI Light"/>
              </a:rPr>
              <a:t>accueillent</a:t>
            </a:r>
            <a:r>
              <a:rPr lang="en-US" sz="2400">
                <a:cs typeface="Segoe UI Light"/>
              </a:rPr>
              <a:t> des </a:t>
            </a:r>
            <a:r>
              <a:rPr lang="en-US" sz="2400" err="1">
                <a:cs typeface="Segoe UI Light"/>
              </a:rPr>
              <a:t>personnes</a:t>
            </a:r>
            <a:r>
              <a:rPr lang="en-US" sz="2400">
                <a:cs typeface="Segoe UI Light"/>
              </a:rPr>
              <a:t> de </a:t>
            </a:r>
            <a:r>
              <a:rPr lang="en-US" sz="2400" err="1">
                <a:cs typeface="Segoe UI Light"/>
              </a:rPr>
              <a:t>telle</a:t>
            </a:r>
            <a:r>
              <a:rPr lang="en-US" sz="2400">
                <a:cs typeface="Segoe UI Light"/>
              </a:rPr>
              <a:t> </a:t>
            </a:r>
            <a:r>
              <a:rPr lang="en-US" sz="2400" err="1">
                <a:cs typeface="Segoe UI Light"/>
              </a:rPr>
              <a:t>ou</a:t>
            </a:r>
            <a:r>
              <a:rPr lang="en-US" sz="2400">
                <a:cs typeface="Segoe UI Light"/>
              </a:rPr>
              <a:t> </a:t>
            </a:r>
            <a:r>
              <a:rPr lang="en-US" sz="2400" err="1">
                <a:cs typeface="Segoe UI Light"/>
              </a:rPr>
              <a:t>telle</a:t>
            </a:r>
            <a:r>
              <a:rPr lang="en-US" sz="2400">
                <a:cs typeface="Segoe UI Light"/>
              </a:rPr>
              <a:t> </a:t>
            </a:r>
            <a:r>
              <a:rPr lang="en-US" sz="2400" err="1">
                <a:cs typeface="Segoe UI Light"/>
              </a:rPr>
              <a:t>région</a:t>
            </a:r>
            <a:r>
              <a:rPr lang="en-US" sz="2400">
                <a:cs typeface="Segoe UI Light"/>
              </a:rPr>
              <a:t>. </a:t>
            </a:r>
          </a:p>
          <a:p>
            <a:endParaRPr lang="en-US" sz="2400">
              <a:cs typeface="Segoe UI Light"/>
            </a:endParaRPr>
          </a:p>
        </p:txBody>
      </p:sp>
    </p:spTree>
    <p:extLst>
      <p:ext uri="{BB962C8B-B14F-4D97-AF65-F5344CB8AC3E}">
        <p14:creationId xmlns:p14="http://schemas.microsoft.com/office/powerpoint/2010/main" val="30646489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D685CCE-3994-F267-B4D6-945CBB253B61}"/>
              </a:ext>
            </a:extLst>
          </p:cNvPr>
          <p:cNvPicPr>
            <a:picLocks noGrp="1" noChangeAspect="1"/>
          </p:cNvPicPr>
          <p:nvPr>
            <p:ph sz="quarter" idx="10"/>
          </p:nvPr>
        </p:nvPicPr>
        <p:blipFill>
          <a:blip r:embed="rId3"/>
          <a:stretch>
            <a:fillRect/>
          </a:stretch>
        </p:blipFill>
        <p:spPr>
          <a:xfrm>
            <a:off x="4875024" y="1908104"/>
            <a:ext cx="6915635" cy="3458362"/>
          </a:xfrm>
        </p:spPr>
      </p:pic>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p:txBody>
          <a:bodyPr/>
          <a:lstStyle/>
          <a:p>
            <a:r>
              <a:rPr lang="en-US"/>
              <a:t>Exercice : Cartographie du site</a:t>
            </a:r>
          </a:p>
        </p:txBody>
      </p:sp>
      <p:sp>
        <p:nvSpPr>
          <p:cNvPr id="2" name="TextBox 1">
            <a:extLst>
              <a:ext uri="{FF2B5EF4-FFF2-40B4-BE49-F238E27FC236}">
                <a16:creationId xmlns:a16="http://schemas.microsoft.com/office/drawing/2014/main" id="{65379938-8725-EAA8-D249-8C9F72AA9022}"/>
              </a:ext>
            </a:extLst>
          </p:cNvPr>
          <p:cNvSpPr txBox="1"/>
          <p:nvPr/>
        </p:nvSpPr>
        <p:spPr>
          <a:xfrm>
            <a:off x="141241" y="2322163"/>
            <a:ext cx="472241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En grand groupe, révisez et mettez à jour l'affiche de cartographie du site.</a:t>
            </a:r>
            <a:endParaRPr lang="en-US"/>
          </a:p>
          <a:p>
            <a:pPr>
              <a:buFont typeface="Arial"/>
              <a:buChar char="•"/>
            </a:pPr>
            <a:endParaRPr lang="en-US">
              <a:cs typeface="Arial"/>
            </a:endParaRPr>
          </a:p>
          <a:p>
            <a:pPr>
              <a:buFont typeface="Arial"/>
              <a:buChar char="•"/>
            </a:pPr>
            <a:r>
              <a:rPr lang="en-US">
                <a:cs typeface="Arial"/>
              </a:rPr>
              <a:t> Quelles zones et </a:t>
            </a:r>
            <a:r>
              <a:rPr lang="en-US" err="1">
                <a:cs typeface="Arial"/>
              </a:rPr>
              <a:t>aires </a:t>
            </a:r>
            <a:r>
              <a:rPr lang="en-US">
                <a:cs typeface="Arial"/>
              </a:rPr>
              <a:t>de </a:t>
            </a:r>
            <a:r>
              <a:rPr lang="en-US" err="1">
                <a:cs typeface="Arial"/>
              </a:rPr>
              <a:t>santé </a:t>
            </a:r>
            <a:r>
              <a:rPr lang="en-US">
                <a:cs typeface="Arial"/>
              </a:rPr>
              <a:t>n'ont pas d'endroit où trouver des répondants en ce moment dans la ville de Kalemie ? </a:t>
            </a:r>
          </a:p>
          <a:p>
            <a:pPr>
              <a:buFont typeface="Arial"/>
              <a:buChar char="•"/>
            </a:pPr>
            <a:endParaRPr lang="en-US">
              <a:cs typeface="Arial"/>
            </a:endParaRPr>
          </a:p>
          <a:p>
            <a:pPr>
              <a:buFont typeface="Arial"/>
              <a:buChar char="•"/>
            </a:pPr>
            <a:r>
              <a:rPr lang="en-US">
                <a:cs typeface="Arial"/>
              </a:rPr>
              <a:t>Quels sont les endroits supplémentaires que nous pouvons ajouter où nous pourrions capturer ces lieux ? </a:t>
            </a:r>
          </a:p>
          <a:p>
            <a:pPr>
              <a:buFont typeface="Arial"/>
              <a:buChar char="•"/>
            </a:pPr>
            <a:endParaRPr lang="en-US">
              <a:cs typeface="Arial"/>
            </a:endParaRPr>
          </a:p>
          <a:p>
            <a:pPr>
              <a:buFont typeface="Arial"/>
              <a:buChar char="•"/>
            </a:pPr>
            <a:r>
              <a:rPr lang="en-US">
                <a:cs typeface="Arial"/>
              </a:rPr>
              <a:t> Veuillez prendre en considération les sentiers pédestres, les marchés ou les magasins spécialisés, les installations de santé, les sites de déplacement, ou tout autre type d'emplacement.</a:t>
            </a:r>
          </a:p>
        </p:txBody>
      </p:sp>
    </p:spTree>
    <p:extLst>
      <p:ext uri="{BB962C8B-B14F-4D97-AF65-F5344CB8AC3E}">
        <p14:creationId xmlns:p14="http://schemas.microsoft.com/office/powerpoint/2010/main" val="26584009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p:txBody>
          <a:bodyPr/>
          <a:lstStyle/>
          <a:p>
            <a:r>
              <a:rPr lang="en-US"/>
              <a:t>Planification du travail</a:t>
            </a:r>
          </a:p>
        </p:txBody>
      </p:sp>
      <p:sp>
        <p:nvSpPr>
          <p:cNvPr id="6" name="Content Placeholder 5">
            <a:extLst>
              <a:ext uri="{FF2B5EF4-FFF2-40B4-BE49-F238E27FC236}">
                <a16:creationId xmlns:a16="http://schemas.microsoft.com/office/drawing/2014/main" id="{32816386-CA25-8782-CB1B-CFFF95D2BDFA}"/>
              </a:ext>
            </a:extLst>
          </p:cNvPr>
          <p:cNvSpPr>
            <a:spLocks noGrp="1"/>
          </p:cNvSpPr>
          <p:nvPr>
            <p:ph sz="quarter" idx="10"/>
          </p:nvPr>
        </p:nvSpPr>
        <p:spPr/>
        <p:txBody>
          <a:bodyPr>
            <a:normAutofit/>
          </a:bodyPr>
          <a:lstStyle/>
          <a:p>
            <a:endParaRPr lang="en-US" sz="2400"/>
          </a:p>
          <a:p>
            <a:endParaRPr lang="en-US" sz="2400"/>
          </a:p>
        </p:txBody>
      </p:sp>
      <p:graphicFrame>
        <p:nvGraphicFramePr>
          <p:cNvPr id="7" name="Table 7">
            <a:extLst>
              <a:ext uri="{FF2B5EF4-FFF2-40B4-BE49-F238E27FC236}">
                <a16:creationId xmlns:a16="http://schemas.microsoft.com/office/drawing/2014/main" id="{8A299BD8-EE6C-4704-9F14-573D818EA984}"/>
              </a:ext>
            </a:extLst>
          </p:cNvPr>
          <p:cNvGraphicFramePr>
            <a:graphicFrameLocks noGrp="1"/>
          </p:cNvGraphicFramePr>
          <p:nvPr>
            <p:extLst>
              <p:ext uri="{D42A27DB-BD31-4B8C-83A1-F6EECF244321}">
                <p14:modId xmlns:p14="http://schemas.microsoft.com/office/powerpoint/2010/main" val="1917685767"/>
              </p:ext>
            </p:extLst>
          </p:nvPr>
        </p:nvGraphicFramePr>
        <p:xfrm>
          <a:off x="471947" y="1153160"/>
          <a:ext cx="11258233" cy="5557520"/>
        </p:xfrm>
        <a:graphic>
          <a:graphicData uri="http://schemas.openxmlformats.org/drawingml/2006/table">
            <a:tbl>
              <a:tblPr firstRow="1" bandRow="1">
                <a:tableStyleId>{5C22544A-7EE6-4342-B048-85BDC9FD1C3A}</a:tableStyleId>
              </a:tblPr>
              <a:tblGrid>
                <a:gridCol w="1838991">
                  <a:extLst>
                    <a:ext uri="{9D8B030D-6E8A-4147-A177-3AD203B41FA5}">
                      <a16:colId xmlns:a16="http://schemas.microsoft.com/office/drawing/2014/main" val="2899534639"/>
                    </a:ext>
                  </a:extLst>
                </a:gridCol>
                <a:gridCol w="5107132">
                  <a:extLst>
                    <a:ext uri="{9D8B030D-6E8A-4147-A177-3AD203B41FA5}">
                      <a16:colId xmlns:a16="http://schemas.microsoft.com/office/drawing/2014/main" val="4083812768"/>
                    </a:ext>
                  </a:extLst>
                </a:gridCol>
                <a:gridCol w="4312110">
                  <a:extLst>
                    <a:ext uri="{9D8B030D-6E8A-4147-A177-3AD203B41FA5}">
                      <a16:colId xmlns:a16="http://schemas.microsoft.com/office/drawing/2014/main" val="1316727865"/>
                    </a:ext>
                  </a:extLst>
                </a:gridCol>
              </a:tblGrid>
              <a:tr h="370840">
                <a:tc>
                  <a:txBody>
                    <a:bodyPr/>
                    <a:lstStyle/>
                    <a:p>
                      <a:r>
                        <a:rPr lang="en-US"/>
                        <a:t>Category</a:t>
                      </a:r>
                    </a:p>
                  </a:txBody>
                  <a:tcPr/>
                </a:tc>
                <a:tc>
                  <a:txBody>
                    <a:bodyPr/>
                    <a:lstStyle/>
                    <a:p>
                      <a:r>
                        <a:rPr lang="en-US"/>
                        <a:t>Question</a:t>
                      </a:r>
                    </a:p>
                  </a:txBody>
                  <a:tcPr/>
                </a:tc>
                <a:tc>
                  <a:txBody>
                    <a:bodyPr/>
                    <a:lstStyle/>
                    <a:p>
                      <a:r>
                        <a:rPr lang="en-US"/>
                        <a:t>Solution</a:t>
                      </a:r>
                    </a:p>
                  </a:txBody>
                  <a:tcPr/>
                </a:tc>
                <a:extLst>
                  <a:ext uri="{0D108BD9-81ED-4DB2-BD59-A6C34878D82A}">
                    <a16:rowId xmlns:a16="http://schemas.microsoft.com/office/drawing/2014/main" val="189756412"/>
                  </a:ext>
                </a:extLst>
              </a:tr>
              <a:tr h="370840">
                <a:tc>
                  <a:txBody>
                    <a:bodyPr/>
                    <a:lstStyle/>
                    <a:p>
                      <a:r>
                        <a:rPr lang="en-US" sz="1800" b="1"/>
                        <a:t>Staffing</a:t>
                      </a:r>
                      <a:endParaRPr lang="en-US" sz="1800"/>
                    </a:p>
                  </a:txBody>
                  <a:tcPr/>
                </a:tc>
                <a:tc>
                  <a:txBody>
                    <a:bodyPr/>
                    <a:lstStyle/>
                    <a:p>
                      <a:pPr marL="285750" indent="-285750">
                        <a:buFont typeface="Arial" panose="020B0604020202020204" pitchFamily="34" charset="0"/>
                        <a:buChar char="•"/>
                      </a:pPr>
                      <a:r>
                        <a:rPr lang="fr-FR" sz="1600"/>
                        <a:t>Combien d'enquêteurs affectés à la survie du réseau ?</a:t>
                      </a:r>
                    </a:p>
                  </a:txBody>
                  <a:tcPr/>
                </a:tc>
                <a:tc>
                  <a:txBody>
                    <a:bodyPr/>
                    <a:lstStyle/>
                    <a:p>
                      <a:pPr marL="285750" indent="-285750">
                        <a:buFont typeface="Arial" panose="020B0604020202020204" pitchFamily="34" charset="0"/>
                        <a:buChar char="•"/>
                      </a:pPr>
                      <a:r>
                        <a:rPr lang="fr-FR" sz="1600"/>
                        <a:t>Idéalement, 6 agents recenseurs par jour</a:t>
                      </a:r>
                      <a:endParaRPr lang="en-US" sz="1600"/>
                    </a:p>
                  </a:txBody>
                  <a:tcPr/>
                </a:tc>
                <a:extLst>
                  <a:ext uri="{0D108BD9-81ED-4DB2-BD59-A6C34878D82A}">
                    <a16:rowId xmlns:a16="http://schemas.microsoft.com/office/drawing/2014/main" val="1822693665"/>
                  </a:ext>
                </a:extLst>
              </a:tr>
              <a:tr h="370840">
                <a:tc>
                  <a:txBody>
                    <a:bodyPr/>
                    <a:lstStyle/>
                    <a:p>
                      <a:r>
                        <a:rPr lang="en-US" b="1" err="1"/>
                        <a:t>Cibles</a:t>
                      </a:r>
                      <a:r>
                        <a:rPr lang="en-US" b="1"/>
                        <a:t> </a:t>
                      </a:r>
                      <a:r>
                        <a:rPr lang="en-US" b="1" err="1"/>
                        <a:t>quotidiennes</a:t>
                      </a:r>
                      <a:endParaRPr lang="en-US" b="1"/>
                    </a:p>
                  </a:txBody>
                  <a:tcPr/>
                </a:tc>
                <a:tc>
                  <a:txBody>
                    <a:bodyPr/>
                    <a:lstStyle/>
                    <a:p>
                      <a:pPr marL="285750" indent="-285750">
                        <a:buFont typeface="Arial" panose="020B0604020202020204" pitchFamily="34" charset="0"/>
                        <a:buChar char="•"/>
                      </a:pPr>
                      <a:r>
                        <a:rPr lang="fr-FR" sz="1600"/>
                        <a:t>Combien d'entretiens un agent recenseur recueille-t-il par jour ?</a:t>
                      </a:r>
                      <a:endParaRPr lang="en-US" sz="1600"/>
                    </a:p>
                  </a:txBody>
                  <a:tcPr/>
                </a:tc>
                <a:tc>
                  <a:txBody>
                    <a:bodyPr/>
                    <a:lstStyle/>
                    <a:p>
                      <a:pPr marL="285750" indent="-285750">
                        <a:buFont typeface="Arial" panose="020B0604020202020204" pitchFamily="34" charset="0"/>
                        <a:buChar char="•"/>
                      </a:pPr>
                      <a:r>
                        <a:rPr lang="fr-FR" sz="1600"/>
                        <a:t>5 entretiens par jour et par agent recenseur</a:t>
                      </a:r>
                      <a:endParaRPr lang="en-US" sz="1600"/>
                    </a:p>
                  </a:txBody>
                  <a:tcPr/>
                </a:tc>
                <a:extLst>
                  <a:ext uri="{0D108BD9-81ED-4DB2-BD59-A6C34878D82A}">
                    <a16:rowId xmlns:a16="http://schemas.microsoft.com/office/drawing/2014/main" val="2601280341"/>
                  </a:ext>
                </a:extLst>
              </a:tr>
              <a:tr h="370840">
                <a:tc>
                  <a:txBody>
                    <a:bodyPr/>
                    <a:lstStyle/>
                    <a:p>
                      <a:r>
                        <a:rPr lang="en-US" b="1"/>
                        <a:t>Planification </a:t>
                      </a:r>
                      <a:r>
                        <a:rPr lang="en-US" b="1" err="1"/>
                        <a:t>hebdomadaire</a:t>
                      </a:r>
                      <a:endParaRPr lang="en-US" b="1"/>
                    </a:p>
                  </a:txBody>
                  <a:tcPr/>
                </a:tc>
                <a:tc>
                  <a:txBody>
                    <a:bodyPr/>
                    <a:lstStyle/>
                    <a:p>
                      <a:pPr marL="285750" indent="-285750">
                        <a:buFont typeface="Arial" panose="020B0604020202020204" pitchFamily="34" charset="0"/>
                        <a:buChar char="•"/>
                      </a:pPr>
                      <a:r>
                        <a:rPr lang="fr-FR" sz="1600"/>
                        <a:t>Comment les recenseurs sauront-ils où travailler chaque jour ?</a:t>
                      </a:r>
                      <a:endParaRPr lang="en-US" sz="1600"/>
                    </a:p>
                  </a:txBody>
                  <a:tcPr/>
                </a:tc>
                <a:tc>
                  <a:txBody>
                    <a:bodyPr/>
                    <a:lstStyle/>
                    <a:p>
                      <a:pPr marL="285750" indent="-285750">
                        <a:buFont typeface="Arial" panose="020B0604020202020204" pitchFamily="34" charset="0"/>
                        <a:buChar char="•"/>
                      </a:pPr>
                      <a:r>
                        <a:rPr lang="fr-FR" sz="1600"/>
                        <a:t>Les agents de terrain et le directeur de recherche examinent les objectifs à la fin de la semaine.</a:t>
                      </a:r>
                    </a:p>
                    <a:p>
                      <a:pPr marL="285750" indent="-285750">
                        <a:buFont typeface="Arial" panose="020B0604020202020204" pitchFamily="34" charset="0"/>
                        <a:buChar char="•"/>
                      </a:pPr>
                      <a:r>
                        <a:rPr lang="fr-FR" sz="1600"/>
                        <a:t>Rédiger les affectations des recenseurs pour la semaine suivante</a:t>
                      </a:r>
                      <a:endParaRPr lang="en-US" sz="1600"/>
                    </a:p>
                  </a:txBody>
                  <a:tcPr/>
                </a:tc>
                <a:extLst>
                  <a:ext uri="{0D108BD9-81ED-4DB2-BD59-A6C34878D82A}">
                    <a16:rowId xmlns:a16="http://schemas.microsoft.com/office/drawing/2014/main" val="3054577330"/>
                  </a:ext>
                </a:extLst>
              </a:tr>
              <a:tr h="370840">
                <a:tc>
                  <a:txBody>
                    <a:bodyPr/>
                    <a:lstStyle/>
                    <a:p>
                      <a:r>
                        <a:rPr lang="en-US" b="1" err="1"/>
                        <a:t>Logistique</a:t>
                      </a:r>
                      <a:r>
                        <a:rPr lang="en-US" b="1"/>
                        <a:t> et planification</a:t>
                      </a:r>
                    </a:p>
                  </a:txBody>
                  <a:tcPr/>
                </a:tc>
                <a:tc>
                  <a:txBody>
                    <a:bodyPr/>
                    <a:lstStyle/>
                    <a:p>
                      <a:pPr marL="285750" indent="-285750">
                        <a:buFont typeface="Arial" panose="020B0604020202020204" pitchFamily="34" charset="0"/>
                        <a:buChar char="•"/>
                      </a:pPr>
                      <a:r>
                        <a:rPr lang="fr-FR" sz="1600"/>
                        <a:t>À quelle heure les recenseurs se rendront-ils sur le terrain chaque jour ?</a:t>
                      </a:r>
                    </a:p>
                    <a:p>
                      <a:pPr marL="285750" indent="-285750">
                        <a:buFont typeface="Arial" panose="020B0604020202020204" pitchFamily="34" charset="0"/>
                        <a:buChar char="•"/>
                      </a:pPr>
                      <a:r>
                        <a:rPr lang="fr-FR" sz="1600"/>
                        <a:t>Quelles demandes de déplacement ou d'approvisionnement sont nécessaires chaque semaine ? Qui le fera ?</a:t>
                      </a:r>
                    </a:p>
                    <a:p>
                      <a:pPr marL="285750" indent="-285750">
                        <a:buFont typeface="Arial" panose="020B0604020202020204" pitchFamily="34" charset="0"/>
                        <a:buChar char="•"/>
                      </a:pPr>
                      <a:r>
                        <a:rPr lang="fr-FR" sz="1600"/>
                        <a:t>Qui effectuera les contrôles quotidiens de la température ?</a:t>
                      </a:r>
                    </a:p>
                  </a:txBody>
                  <a:tcPr/>
                </a:tc>
                <a:tc>
                  <a:txBody>
                    <a:bodyPr/>
                    <a:lstStyle/>
                    <a:p>
                      <a:pPr marL="0" indent="0">
                        <a:buFontTx/>
                        <a:buNone/>
                      </a:pPr>
                      <a:endParaRPr lang="en-US" sz="1600">
                        <a:highlight>
                          <a:srgbClr val="FFFF00"/>
                        </a:highlight>
                      </a:endParaRPr>
                    </a:p>
                  </a:txBody>
                  <a:tcPr>
                    <a:solidFill>
                      <a:srgbClr val="FFFF00"/>
                    </a:solidFill>
                  </a:tcPr>
                </a:tc>
                <a:extLst>
                  <a:ext uri="{0D108BD9-81ED-4DB2-BD59-A6C34878D82A}">
                    <a16:rowId xmlns:a16="http://schemas.microsoft.com/office/drawing/2014/main" val="1495015936"/>
                  </a:ext>
                </a:extLst>
              </a:tr>
              <a:tr h="370840">
                <a:tc>
                  <a:txBody>
                    <a:bodyPr/>
                    <a:lstStyle/>
                    <a:p>
                      <a:r>
                        <a:rPr lang="en-US" b="1" err="1"/>
                        <a:t>Débriefings</a:t>
                      </a:r>
                      <a:r>
                        <a:rPr lang="en-US" b="1"/>
                        <a:t> </a:t>
                      </a:r>
                      <a:r>
                        <a:rPr lang="en-US" b="1" err="1"/>
                        <a:t>quotidiens</a:t>
                      </a:r>
                      <a:endParaRPr lang="en-US" b="1"/>
                    </a:p>
                  </a:txBody>
                  <a:tcPr/>
                </a:tc>
                <a:tc>
                  <a:txBody>
                    <a:bodyPr/>
                    <a:lstStyle/>
                    <a:p>
                      <a:pPr marL="285750" indent="-285750">
                        <a:buFont typeface="Arial" panose="020B0604020202020204" pitchFamily="34" charset="0"/>
                        <a:buChar char="•"/>
                      </a:pPr>
                      <a:r>
                        <a:rPr lang="fr-FR" sz="1600"/>
                        <a:t>À quelle heure les recenseurs reviendront-ils du terrain chaque jour ?</a:t>
                      </a:r>
                    </a:p>
                    <a:p>
                      <a:pPr marL="285750" indent="-285750">
                        <a:buFont typeface="Arial" panose="020B0604020202020204" pitchFamily="34" charset="0"/>
                        <a:buChar char="•"/>
                      </a:pPr>
                      <a:r>
                        <a:rPr lang="fr-FR" sz="1600"/>
                        <a:t>Où les équipes s'assiéront-elles pour un débriefing quotidien ?</a:t>
                      </a:r>
                      <a:endParaRPr lang="en-US" sz="1600"/>
                    </a:p>
                  </a:txBody>
                  <a:tcPr/>
                </a:tc>
                <a:tc>
                  <a:txBody>
                    <a:bodyPr/>
                    <a:lstStyle/>
                    <a:p>
                      <a:endParaRPr lang="en-US" sz="1600">
                        <a:highlight>
                          <a:srgbClr val="FFFF00"/>
                        </a:highlight>
                      </a:endParaRPr>
                    </a:p>
                  </a:txBody>
                  <a:tcPr>
                    <a:solidFill>
                      <a:srgbClr val="FFFF00"/>
                    </a:solidFill>
                  </a:tcPr>
                </a:tc>
                <a:extLst>
                  <a:ext uri="{0D108BD9-81ED-4DB2-BD59-A6C34878D82A}">
                    <a16:rowId xmlns:a16="http://schemas.microsoft.com/office/drawing/2014/main" val="2608913529"/>
                  </a:ext>
                </a:extLst>
              </a:tr>
            </a:tbl>
          </a:graphicData>
        </a:graphic>
      </p:graphicFrame>
    </p:spTree>
    <p:extLst>
      <p:ext uri="{BB962C8B-B14F-4D97-AF65-F5344CB8AC3E}">
        <p14:creationId xmlns:p14="http://schemas.microsoft.com/office/powerpoint/2010/main" val="25273410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CA15BE-CB57-4A6E-16F5-688CC4FBCF08}"/>
              </a:ext>
            </a:extLst>
          </p:cNvPr>
          <p:cNvSpPr>
            <a:spLocks noGrp="1"/>
          </p:cNvSpPr>
          <p:nvPr>
            <p:ph sz="quarter" idx="10"/>
          </p:nvPr>
        </p:nvSpPr>
        <p:spPr/>
        <p:txBody>
          <a:bodyPr>
            <a:normAutofit fontScale="85000" lnSpcReduction="20000"/>
          </a:bodyPr>
          <a:lstStyle/>
          <a:p>
            <a:pPr marL="0" indent="0">
              <a:buNone/>
            </a:pPr>
            <a:r>
              <a:rPr lang="fr-FR" sz="3200" b="1"/>
              <a:t>Le débriefing quotidien doit inclure :</a:t>
            </a:r>
          </a:p>
          <a:p>
            <a:pPr marL="0" indent="0">
              <a:buNone/>
            </a:pPr>
            <a:endParaRPr lang="fr-FR" sz="3200" b="1"/>
          </a:p>
          <a:p>
            <a:r>
              <a:rPr lang="fr-FR" sz="3200"/>
              <a:t>Les recenseurs rendent compte de leurs entretiens réalisés et les agents de terrain mettent à jour les outils de suivi.</a:t>
            </a:r>
          </a:p>
          <a:p>
            <a:endParaRPr lang="fr-FR" sz="3200"/>
          </a:p>
          <a:p>
            <a:r>
              <a:rPr lang="fr-FR" sz="3200"/>
              <a:t>Si nécessaire, les agents de terrain mettent à jour les affectations pour le jour suivant.</a:t>
            </a:r>
          </a:p>
          <a:p>
            <a:endParaRPr lang="fr-FR" sz="3200"/>
          </a:p>
          <a:p>
            <a:r>
              <a:rPr lang="fr-FR" sz="3200"/>
              <a:t>Les agents recenseurs signalent tout problème aux agents de terrain.</a:t>
            </a:r>
          </a:p>
          <a:p>
            <a:endParaRPr lang="fr-FR" sz="3200"/>
          </a:p>
          <a:p>
            <a:r>
              <a:rPr lang="fr-FR" sz="3200"/>
              <a:t>Les agents de terrain donnent aux agents recenseurs des informations sur la qualité des données.</a:t>
            </a:r>
            <a:endParaRPr lang="en-US" sz="2800"/>
          </a:p>
        </p:txBody>
      </p:sp>
      <p:sp>
        <p:nvSpPr>
          <p:cNvPr id="3" name="Title 2">
            <a:extLst>
              <a:ext uri="{FF2B5EF4-FFF2-40B4-BE49-F238E27FC236}">
                <a16:creationId xmlns:a16="http://schemas.microsoft.com/office/drawing/2014/main" id="{EEFA0D27-AAA5-B0A5-99EB-2521266F225D}"/>
              </a:ext>
            </a:extLst>
          </p:cNvPr>
          <p:cNvSpPr>
            <a:spLocks noGrp="1"/>
          </p:cNvSpPr>
          <p:nvPr>
            <p:ph type="title"/>
          </p:nvPr>
        </p:nvSpPr>
        <p:spPr/>
        <p:txBody>
          <a:bodyPr/>
          <a:lstStyle/>
          <a:p>
            <a:r>
              <a:rPr lang="en-US" err="1"/>
              <a:t>Débriefing</a:t>
            </a:r>
            <a:r>
              <a:rPr lang="en-US"/>
              <a:t> </a:t>
            </a:r>
            <a:r>
              <a:rPr lang="en-US" err="1"/>
              <a:t>quotidien</a:t>
            </a:r>
            <a:endParaRPr lang="en-US"/>
          </a:p>
        </p:txBody>
      </p:sp>
    </p:spTree>
    <p:extLst>
      <p:ext uri="{BB962C8B-B14F-4D97-AF65-F5344CB8AC3E}">
        <p14:creationId xmlns:p14="http://schemas.microsoft.com/office/powerpoint/2010/main" val="30221182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A0D27-AAA5-B0A5-99EB-2521266F225D}"/>
              </a:ext>
            </a:extLst>
          </p:cNvPr>
          <p:cNvSpPr>
            <a:spLocks noGrp="1"/>
          </p:cNvSpPr>
          <p:nvPr>
            <p:ph type="title"/>
          </p:nvPr>
        </p:nvSpPr>
        <p:spPr/>
        <p:txBody>
          <a:bodyPr/>
          <a:lstStyle/>
          <a:p>
            <a:r>
              <a:rPr lang="en-US"/>
              <a:t>Planification </a:t>
            </a:r>
            <a:r>
              <a:rPr lang="en-US" err="1"/>
              <a:t>hebdodemaire</a:t>
            </a:r>
            <a:r>
              <a:rPr lang="en-US"/>
              <a:t> </a:t>
            </a:r>
            <a:r>
              <a:rPr lang="en-US" err="1"/>
              <a:t>outil</a:t>
            </a:r>
            <a:endParaRPr lang="en-US"/>
          </a:p>
        </p:txBody>
      </p:sp>
      <p:pic>
        <p:nvPicPr>
          <p:cNvPr id="4" name="Picture 3">
            <a:extLst>
              <a:ext uri="{FF2B5EF4-FFF2-40B4-BE49-F238E27FC236}">
                <a16:creationId xmlns:a16="http://schemas.microsoft.com/office/drawing/2014/main" id="{689C62C7-169F-BB89-3D10-B76BE048E42C}"/>
              </a:ext>
            </a:extLst>
          </p:cNvPr>
          <p:cNvPicPr>
            <a:picLocks noChangeAspect="1"/>
          </p:cNvPicPr>
          <p:nvPr/>
        </p:nvPicPr>
        <p:blipFill>
          <a:blip/>
          <a:stretch>
            <a:fillRect/>
          </a:stretch>
        </p:blipFill>
        <p:spPr>
          <a:xfrm>
            <a:off x="471948" y="1476349"/>
            <a:ext cx="11182496" cy="4292840"/>
          </a:xfrm>
          <a:prstGeom prst="rect">
            <a:avLst/>
          </a:prstGeom>
        </p:spPr>
      </p:pic>
    </p:spTree>
    <p:extLst>
      <p:ext uri="{BB962C8B-B14F-4D97-AF65-F5344CB8AC3E}">
        <p14:creationId xmlns:p14="http://schemas.microsoft.com/office/powerpoint/2010/main" val="31083225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A0D27-AAA5-B0A5-99EB-2521266F225D}"/>
              </a:ext>
            </a:extLst>
          </p:cNvPr>
          <p:cNvSpPr>
            <a:spLocks noGrp="1"/>
          </p:cNvSpPr>
          <p:nvPr>
            <p:ph type="title"/>
          </p:nvPr>
        </p:nvSpPr>
        <p:spPr>
          <a:xfrm>
            <a:off x="471948" y="489525"/>
            <a:ext cx="9603077" cy="615675"/>
          </a:xfrm>
        </p:spPr>
        <p:txBody>
          <a:bodyPr/>
          <a:lstStyle/>
          <a:p>
            <a:r>
              <a:rPr lang="fr-FR"/>
              <a:t>Les contrôles quotidiens de la température</a:t>
            </a:r>
            <a:endParaRPr lang="en-US"/>
          </a:p>
        </p:txBody>
      </p:sp>
      <p:pic>
        <p:nvPicPr>
          <p:cNvPr id="5" name="Picture 4">
            <a:extLst>
              <a:ext uri="{FF2B5EF4-FFF2-40B4-BE49-F238E27FC236}">
                <a16:creationId xmlns:a16="http://schemas.microsoft.com/office/drawing/2014/main" id="{2EF6536A-D4A6-4155-9A44-ACC7C1D193A5}"/>
              </a:ext>
            </a:extLst>
          </p:cNvPr>
          <p:cNvPicPr>
            <a:picLocks noChangeAspect="1"/>
          </p:cNvPicPr>
          <p:nvPr/>
        </p:nvPicPr>
        <p:blipFill>
          <a:blip/>
          <a:stretch>
            <a:fillRect/>
          </a:stretch>
        </p:blipFill>
        <p:spPr>
          <a:xfrm>
            <a:off x="322319" y="2348925"/>
            <a:ext cx="11115675" cy="4019550"/>
          </a:xfrm>
          <a:prstGeom prst="rect">
            <a:avLst/>
          </a:prstGeom>
        </p:spPr>
      </p:pic>
      <p:sp>
        <p:nvSpPr>
          <p:cNvPr id="6" name="TextBox 5">
            <a:extLst>
              <a:ext uri="{FF2B5EF4-FFF2-40B4-BE49-F238E27FC236}">
                <a16:creationId xmlns:a16="http://schemas.microsoft.com/office/drawing/2014/main" id="{E3E78B90-0E33-8DC3-D110-B228BB5963DB}"/>
              </a:ext>
            </a:extLst>
          </p:cNvPr>
          <p:cNvSpPr txBox="1"/>
          <p:nvPr/>
        </p:nvSpPr>
        <p:spPr>
          <a:xfrm>
            <a:off x="594360" y="1325880"/>
            <a:ext cx="10744200" cy="923330"/>
          </a:xfrm>
          <a:prstGeom prst="rect">
            <a:avLst/>
          </a:prstGeom>
          <a:noFill/>
        </p:spPr>
        <p:txBody>
          <a:bodyPr wrap="square" rtlCol="0">
            <a:spAutoFit/>
          </a:bodyPr>
          <a:lstStyle/>
          <a:p>
            <a:pPr marL="285750" indent="-285750">
              <a:buFont typeface="Arial" panose="020B0604020202020204" pitchFamily="34" charset="0"/>
              <a:buChar char="•"/>
            </a:pPr>
            <a:r>
              <a:rPr lang="fr-FR"/>
              <a:t>Enregistrez quotidiennement la température dans le journal</a:t>
            </a:r>
          </a:p>
          <a:p>
            <a:pPr marL="285750" indent="-285750">
              <a:buFont typeface="Arial" panose="020B0604020202020204" pitchFamily="34" charset="0"/>
              <a:buChar char="•"/>
            </a:pPr>
            <a:r>
              <a:rPr lang="fr-FR"/>
              <a:t>En cas de température élevée et/ou de signes de COVID-19, retirez l'agent recenseur du travail ce jour-là et surveillez le moment où il pourra reprendre son travail en toute sécurité. </a:t>
            </a:r>
            <a:endParaRPr lang="en-US"/>
          </a:p>
        </p:txBody>
      </p:sp>
    </p:spTree>
    <p:extLst>
      <p:ext uri="{BB962C8B-B14F-4D97-AF65-F5344CB8AC3E}">
        <p14:creationId xmlns:p14="http://schemas.microsoft.com/office/powerpoint/2010/main" val="33453462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C73E-7A48-B7C6-2C83-78CF1CBC32C9}"/>
              </a:ext>
            </a:extLst>
          </p:cNvPr>
          <p:cNvSpPr>
            <a:spLocks noGrp="1"/>
          </p:cNvSpPr>
          <p:nvPr>
            <p:ph type="title"/>
          </p:nvPr>
        </p:nvSpPr>
        <p:spPr/>
        <p:txBody>
          <a:bodyPr>
            <a:normAutofit fontScale="90000"/>
          </a:bodyPr>
          <a:lstStyle/>
          <a:p>
            <a:r>
              <a:rPr lang="en-US"/>
              <a:t>Session 6 : Révision de l'outil 1b - Survie en réseau</a:t>
            </a:r>
          </a:p>
        </p:txBody>
      </p:sp>
      <p:sp>
        <p:nvSpPr>
          <p:cNvPr id="3" name="Text Placeholder 2">
            <a:extLst>
              <a:ext uri="{FF2B5EF4-FFF2-40B4-BE49-F238E27FC236}">
                <a16:creationId xmlns:a16="http://schemas.microsoft.com/office/drawing/2014/main" id="{81257591-EC8B-A379-B8B1-AFDB231C59CD}"/>
              </a:ext>
            </a:extLst>
          </p:cNvPr>
          <p:cNvSpPr>
            <a:spLocks noGrp="1"/>
          </p:cNvSpPr>
          <p:nvPr>
            <p:ph type="body" sz="quarter" idx="11"/>
          </p:nvPr>
        </p:nvSpPr>
        <p:spPr/>
        <p:txBody>
          <a:bodyPr/>
          <a:lstStyle/>
          <a:p>
            <a:r>
              <a:rPr lang="en-US"/>
              <a:t>06</a:t>
            </a:r>
          </a:p>
        </p:txBody>
      </p:sp>
    </p:spTree>
    <p:extLst>
      <p:ext uri="{BB962C8B-B14F-4D97-AF65-F5344CB8AC3E}">
        <p14:creationId xmlns:p14="http://schemas.microsoft.com/office/powerpoint/2010/main" val="3991072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a:normAutofit/>
          </a:bodyPr>
          <a:lstStyle/>
          <a:p>
            <a:r>
              <a:rPr lang="en-US" sz="2800" b="1"/>
              <a:t>Étape 1 : Approche et sélection des participants</a:t>
            </a:r>
          </a:p>
          <a:p>
            <a:endParaRPr lang="en-US" sz="2800" b="1"/>
          </a:p>
          <a:p>
            <a:r>
              <a:rPr lang="en-US" sz="2800" b="1"/>
              <a:t>Étape 2 : Application du formulaire de consentement éclairé</a:t>
            </a:r>
          </a:p>
          <a:p>
            <a:endParaRPr lang="en-US" sz="2800" b="1"/>
          </a:p>
          <a:p>
            <a:r>
              <a:rPr lang="en-US" sz="2800" b="1"/>
              <a:t>Étape 3 : Protection du COVID-19 </a:t>
            </a:r>
          </a:p>
          <a:p>
            <a:endParaRPr lang="en-US" sz="2800" b="1"/>
          </a:p>
          <a:p>
            <a:r>
              <a:rPr lang="en-US" sz="2800" b="1"/>
              <a:t>Étape 4 : Application de l'outil d'entretien 1b pour la survie du réseau</a:t>
            </a:r>
          </a:p>
          <a:p>
            <a:endParaRPr lang="en-US" sz="2800" b="1"/>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sz="3600"/>
              <a:t>Vue d'ensemble</a:t>
            </a:r>
          </a:p>
        </p:txBody>
      </p:sp>
    </p:spTree>
    <p:extLst>
      <p:ext uri="{BB962C8B-B14F-4D97-AF65-F5344CB8AC3E}">
        <p14:creationId xmlns:p14="http://schemas.microsoft.com/office/powerpoint/2010/main" val="6444975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a:xfrm>
            <a:off x="471949" y="1625937"/>
            <a:ext cx="11258234" cy="4778408"/>
          </a:xfrm>
        </p:spPr>
        <p:txBody>
          <a:bodyPr vert="horz" lIns="91440" tIns="45720" rIns="91440" bIns="45720" rtlCol="0" anchor="t">
            <a:normAutofit lnSpcReduction="10000"/>
          </a:bodyPr>
          <a:lstStyle/>
          <a:p>
            <a:r>
              <a:rPr lang="en-US" sz="2400">
                <a:cs typeface="Segoe UI Light"/>
              </a:rPr>
              <a:t>Approcher les répondants potentiels dans les stations de transit et lire le script de recrutement verbal.</a:t>
            </a:r>
          </a:p>
          <a:p>
            <a:endParaRPr lang="en-US" sz="2400">
              <a:cs typeface="Segoe UI Light"/>
            </a:endParaRPr>
          </a:p>
          <a:p>
            <a:r>
              <a:rPr lang="en-US" sz="2400">
                <a:cs typeface="Segoe UI Light"/>
              </a:rPr>
              <a:t>Évaluer visuellement le sexe du répondant potentiel et poser la question du script de recrutement verbal : "De </a:t>
            </a:r>
            <a:r>
              <a:rPr lang="en-US" sz="2400">
                <a:ea typeface="+mn-lt"/>
                <a:cs typeface="+mn-lt"/>
              </a:rPr>
              <a:t>quelle Zone et Aire de </a:t>
            </a:r>
            <a:r>
              <a:rPr lang="en-US" sz="2400" err="1">
                <a:ea typeface="+mn-lt"/>
                <a:cs typeface="+mn-lt"/>
              </a:rPr>
              <a:t>Santé </a:t>
            </a:r>
            <a:r>
              <a:rPr lang="en-US" sz="2400">
                <a:ea typeface="+mn-lt"/>
                <a:cs typeface="+mn-lt"/>
              </a:rPr>
              <a:t>venez-vous aujourd'hui ?" </a:t>
            </a:r>
          </a:p>
          <a:p>
            <a:endParaRPr lang="en-US" sz="2400">
              <a:cs typeface="Segoe UI Light"/>
            </a:endParaRPr>
          </a:p>
          <a:p>
            <a:r>
              <a:rPr lang="en-US" sz="2400">
                <a:cs typeface="Segoe UI Light"/>
              </a:rPr>
              <a:t>Vérifier la liste pour confirmer si un répondant est admissible à l'entretien : </a:t>
            </a:r>
          </a:p>
          <a:p>
            <a:pPr lvl="1">
              <a:buFont typeface="Courier New" panose="020B0604020202020204" pitchFamily="34" charset="0"/>
              <a:buChar char="o"/>
            </a:pPr>
            <a:r>
              <a:rPr lang="en-US" sz="2400">
                <a:cs typeface="Segoe UI Light"/>
              </a:rPr>
              <a:t>Si </a:t>
            </a:r>
            <a:r>
              <a:rPr lang="en-US" sz="2400" b="1">
                <a:cs typeface="Segoe UI Light"/>
              </a:rPr>
              <a:t>non</a:t>
            </a:r>
            <a:r>
              <a:rPr lang="en-US" sz="2400">
                <a:cs typeface="Segoe UI Light"/>
              </a:rPr>
              <a:t>, terminez la lecture du script de recrutement verbal </a:t>
            </a:r>
          </a:p>
          <a:p>
            <a:pPr lvl="1">
              <a:buFont typeface="Courier New" panose="020B0604020202020204" pitchFamily="34" charset="0"/>
              <a:buChar char="o"/>
            </a:pPr>
            <a:r>
              <a:rPr lang="en-US" sz="2400">
                <a:cs typeface="Segoe UI Light"/>
              </a:rPr>
              <a:t>Si </a:t>
            </a:r>
            <a:r>
              <a:rPr lang="en-US" sz="2400" b="1">
                <a:cs typeface="Segoe UI Light"/>
              </a:rPr>
              <a:t>oui</a:t>
            </a:r>
            <a:r>
              <a:rPr lang="en-US" sz="2400">
                <a:cs typeface="Segoe UI Light"/>
              </a:rPr>
              <a:t>, terminez la lecture du script de recrutement verbal et passez au consentement éclairé.</a:t>
            </a:r>
          </a:p>
          <a:p>
            <a:pPr lvl="1">
              <a:buFont typeface="Courier New" panose="020B0604020202020204" pitchFamily="34" charset="0"/>
              <a:buChar char="o"/>
            </a:pPr>
            <a:endParaRPr lang="en-US" sz="2400">
              <a:cs typeface="Segoe UI Light"/>
            </a:endParaRPr>
          </a:p>
          <a:p>
            <a:pPr marL="342900" lvl="1" indent="-342900"/>
            <a:r>
              <a:rPr lang="en-US" sz="2400">
                <a:cs typeface="Segoe UI Light"/>
              </a:rPr>
              <a:t>Peu importe si le participant est éligible pour répondre, remplissez ODK !  </a:t>
            </a: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sz="3600"/>
              <a:t>Étape 1 : Approche et sélection des participants</a:t>
            </a:r>
          </a:p>
        </p:txBody>
      </p:sp>
    </p:spTree>
    <p:extLst>
      <p:ext uri="{BB962C8B-B14F-4D97-AF65-F5344CB8AC3E}">
        <p14:creationId xmlns:p14="http://schemas.microsoft.com/office/powerpoint/2010/main" val="300395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a:xfrm>
            <a:off x="4827639" y="530941"/>
            <a:ext cx="7086769" cy="5968181"/>
          </a:xfrm>
        </p:spPr>
        <p:txBody>
          <a:bodyPr vert="horz" lIns="91440" tIns="45720" rIns="91440" bIns="45720" rtlCol="0" anchor="t">
            <a:normAutofit/>
          </a:bodyPr>
          <a:lstStyle/>
          <a:p>
            <a:pPr marL="0" indent="0">
              <a:buNone/>
            </a:pPr>
            <a:r>
              <a:rPr lang="en-US" sz="2400" b="1">
                <a:ea typeface="+mn-lt"/>
                <a:cs typeface="+mn-lt"/>
              </a:rPr>
              <a:t>Objectif : </a:t>
            </a:r>
            <a:endParaRPr lang="en-US" sz="2400">
              <a:ea typeface="+mn-lt"/>
              <a:cs typeface="+mn-lt"/>
            </a:endParaRPr>
          </a:p>
          <a:p>
            <a:pPr>
              <a:buFont typeface="Calibri,Sans-Serif"/>
              <a:buChar char="-"/>
            </a:pPr>
            <a:r>
              <a:rPr lang="en-US" sz="2400" b="1">
                <a:ea typeface="+mn-lt"/>
                <a:cs typeface="+mn-lt"/>
              </a:rPr>
              <a:t>Confirmer si les décès signalés à distance se sont réellement produits auprès du ménage de la personne décédée. </a:t>
            </a:r>
          </a:p>
          <a:p>
            <a:pPr>
              <a:buFont typeface="Calibri,Sans-Serif"/>
              <a:buChar char="-"/>
            </a:pPr>
            <a:r>
              <a:rPr lang="en-US" sz="2400" b="1">
                <a:ea typeface="+mn-lt"/>
                <a:cs typeface="+mn-lt"/>
              </a:rPr>
              <a:t>Estimer les principales causes de décès rapportées par des méthodes à distance. </a:t>
            </a:r>
            <a:endParaRPr lang="en-US" sz="2400">
              <a:cs typeface="Segoe UI Light"/>
            </a:endParaRPr>
          </a:p>
          <a:p>
            <a:pPr>
              <a:buFont typeface="Calibri,Sans-Serif"/>
              <a:buChar char="-"/>
            </a:pPr>
            <a:endParaRPr lang="en-US" sz="2400" b="1">
              <a:ea typeface="+mn-lt"/>
              <a:cs typeface="+mn-lt"/>
            </a:endParaRPr>
          </a:p>
          <a:p>
            <a:pPr marL="0" indent="0">
              <a:buNone/>
            </a:pPr>
            <a:endParaRPr lang="en-US" sz="2400">
              <a:ea typeface="+mn-lt"/>
              <a:cs typeface="+mn-lt"/>
            </a:endParaRPr>
          </a:p>
          <a:p>
            <a:pPr marL="0" indent="0">
              <a:buNone/>
            </a:pPr>
            <a:r>
              <a:rPr lang="en-US" sz="2400" b="1">
                <a:ea typeface="+mn-lt"/>
                <a:cs typeface="+mn-lt"/>
              </a:rPr>
              <a:t>Résumé : </a:t>
            </a:r>
            <a:endParaRPr lang="en-US" sz="2400">
              <a:ea typeface="+mn-lt"/>
              <a:cs typeface="+mn-lt"/>
            </a:endParaRPr>
          </a:p>
          <a:p>
            <a:pPr>
              <a:buFont typeface="Calibri,Sans-Serif"/>
              <a:buChar char="-"/>
            </a:pPr>
            <a:r>
              <a:rPr lang="en-US" sz="2400" b="1">
                <a:ea typeface="+mn-lt"/>
                <a:cs typeface="+mn-lt"/>
              </a:rPr>
              <a:t>Pour chaque décès signalé par des méthodes à distance, un superviseur tentera d'assurer un suivi et de mener un entretien approfondi sur la cause du décès (autopsie verbale). </a:t>
            </a:r>
          </a:p>
          <a:p>
            <a:pPr marL="0" indent="0">
              <a:buNone/>
            </a:pPr>
            <a:endParaRPr lang="en-US" sz="2400">
              <a:ea typeface="+mn-lt"/>
              <a:cs typeface="+mn-lt"/>
            </a:endParaRPr>
          </a:p>
          <a:p>
            <a:pPr marL="0" indent="0">
              <a:buNone/>
            </a:pPr>
            <a:endParaRPr lang="en-US" sz="2400">
              <a:ea typeface="+mn-lt"/>
              <a:cs typeface="+mn-lt"/>
            </a:endParaRPr>
          </a:p>
          <a:p>
            <a:pPr marL="0" indent="0">
              <a:buNone/>
            </a:pPr>
            <a:endParaRPr lang="en-US" sz="2400" b="1">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530943" y="2332605"/>
            <a:ext cx="3667877" cy="2192791"/>
          </a:xfrm>
        </p:spPr>
        <p:txBody>
          <a:bodyPr anchor="ctr">
            <a:normAutofit/>
          </a:bodyPr>
          <a:lstStyle/>
          <a:p>
            <a:r>
              <a:rPr lang="en-US" sz="3600" b="1"/>
              <a:t>Activité 2 : </a:t>
            </a:r>
            <a:br>
              <a:rPr lang="en-US" sz="3600" b="1"/>
            </a:br>
            <a:r>
              <a:rPr lang="en-US" sz="3600"/>
              <a:t>Entretiens de vérification </a:t>
            </a:r>
            <a:endParaRPr lang="en-US" sz="3600">
              <a:ea typeface="Roboto Condensed"/>
              <a:cs typeface="Roboto Condensed"/>
            </a:endParaRPr>
          </a:p>
        </p:txBody>
      </p:sp>
    </p:spTree>
    <p:extLst>
      <p:ext uri="{BB962C8B-B14F-4D97-AF65-F5344CB8AC3E}">
        <p14:creationId xmlns:p14="http://schemas.microsoft.com/office/powerpoint/2010/main" val="448758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vert="horz" lIns="91440" tIns="45720" rIns="91440" bIns="45720" rtlCol="0" anchor="t">
            <a:normAutofit/>
          </a:bodyPr>
          <a:lstStyle/>
          <a:p>
            <a:r>
              <a:rPr lang="en-US" sz="2400">
                <a:ea typeface="+mn-lt"/>
                <a:cs typeface="+mn-lt"/>
              </a:rPr>
              <a:t>Lire correctement les formulaires complets de consentement éclairé et répondre aux questions/préoccupations du répondant.</a:t>
            </a:r>
            <a:endParaRPr lang="en-US"/>
          </a:p>
          <a:p>
            <a:endParaRPr lang="en-US" sz="2400">
              <a:ea typeface="+mn-lt"/>
              <a:cs typeface="+mn-lt"/>
            </a:endParaRPr>
          </a:p>
          <a:p>
            <a:r>
              <a:rPr lang="en-US" sz="2400">
                <a:ea typeface="+mn-lt"/>
                <a:cs typeface="+mn-lt"/>
              </a:rPr>
              <a:t>S'assurer que les répondants consentent avec enthousiasme à participer à l'entretien. </a:t>
            </a:r>
          </a:p>
          <a:p>
            <a:endParaRPr lang="en-US" sz="2400">
              <a:latin typeface="Segoe UI Light"/>
              <a:cs typeface="Segoe UI Light"/>
            </a:endParaRPr>
          </a:p>
          <a:p>
            <a:r>
              <a:rPr lang="en-US" sz="2400">
                <a:latin typeface="Segoe UI Light"/>
                <a:cs typeface="Segoe UI Light"/>
              </a:rPr>
              <a:t>Recueillir la signature et la date du participant (</a:t>
            </a:r>
            <a:r>
              <a:rPr lang="en-US" sz="2400">
                <a:ea typeface="+mn-lt"/>
                <a:cs typeface="+mn-lt"/>
              </a:rPr>
              <a:t>si le participant ne peut pas fournir de signature, recueillir l'empreinte du pouce). </a:t>
            </a:r>
            <a:endParaRPr lang="en-US" sz="2400">
              <a:latin typeface="Segoe UI Light"/>
              <a:cs typeface="Segoe UI Light"/>
            </a:endParaRPr>
          </a:p>
          <a:p>
            <a:pPr lvl="1"/>
            <a:r>
              <a:rPr lang="en-US" sz="2200">
                <a:latin typeface="Segoe UI Light"/>
                <a:cs typeface="Segoe UI Light"/>
              </a:rPr>
              <a:t>Remettez au participant une copie de son formulaire de consentement éclairé </a:t>
            </a:r>
          </a:p>
          <a:p>
            <a:endParaRPr lang="en-US" sz="2400">
              <a:latin typeface="Segoe UI Light"/>
              <a:cs typeface="Segoe UI Light"/>
            </a:endParaRPr>
          </a:p>
          <a:p>
            <a:r>
              <a:rPr lang="en-US" sz="2400">
                <a:ea typeface="+mn-lt"/>
                <a:cs typeface="+mn-lt"/>
              </a:rPr>
              <a:t>Si une personne interrogée refuse à cause de COVID-19, veuillez l'indiquer dans l'application ODK.</a:t>
            </a:r>
            <a:endParaRPr lang="en-US" sz="2400">
              <a:latin typeface="Segoe UI Light"/>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sz="3600"/>
              <a:t>Étape 2 : Application du formulaire de consentement éclairé</a:t>
            </a:r>
          </a:p>
        </p:txBody>
      </p:sp>
    </p:spTree>
    <p:extLst>
      <p:ext uri="{BB962C8B-B14F-4D97-AF65-F5344CB8AC3E}">
        <p14:creationId xmlns:p14="http://schemas.microsoft.com/office/powerpoint/2010/main" val="30779384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vert="horz" lIns="91440" tIns="45720" rIns="91440" bIns="45720" rtlCol="0" anchor="t">
            <a:normAutofit/>
          </a:bodyPr>
          <a:lstStyle/>
          <a:p>
            <a:r>
              <a:rPr lang="en-US" sz="2400">
                <a:cs typeface="Segoe UI Light"/>
              </a:rPr>
              <a:t>Maintenir une distance sociale de 1,5 mètre avec le répondant. </a:t>
            </a:r>
            <a:endParaRPr lang="en-US">
              <a:cs typeface="Segoe UI Light"/>
            </a:endParaRPr>
          </a:p>
          <a:p>
            <a:endParaRPr lang="en-US" sz="2400">
              <a:cs typeface="Segoe UI Light"/>
            </a:endParaRPr>
          </a:p>
          <a:p>
            <a:r>
              <a:rPr lang="en-US" sz="2400">
                <a:cs typeface="Segoe UI Light"/>
              </a:rPr>
              <a:t> Portez des masques et appliquez du désinfectant pour les mains, le cas échéant. </a:t>
            </a:r>
          </a:p>
          <a:p>
            <a:pPr lvl="1"/>
            <a:r>
              <a:rPr lang="en-US" sz="2200">
                <a:cs typeface="Segoe UI Light"/>
              </a:rPr>
              <a:t>Offrir un masque au participant</a:t>
            </a:r>
          </a:p>
          <a:p>
            <a:endParaRPr lang="en-US" sz="2400">
              <a:cs typeface="Segoe UI Light"/>
            </a:endParaRPr>
          </a:p>
          <a:p>
            <a:r>
              <a:rPr lang="en-US" sz="2400">
                <a:cs typeface="Segoe UI Light"/>
              </a:rPr>
              <a:t>Effectuer un contrôle quotidien de la température tous les jours  </a:t>
            </a:r>
          </a:p>
          <a:p>
            <a:endParaRPr lang="en-US" sz="2400">
              <a:cs typeface="Segoe UI Light"/>
            </a:endParaRPr>
          </a:p>
          <a:p>
            <a:endParaRPr lang="en-US" sz="2400">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sz="3600"/>
              <a:t>Étape 3 : Protection du COVID-19</a:t>
            </a:r>
          </a:p>
        </p:txBody>
      </p:sp>
    </p:spTree>
    <p:extLst>
      <p:ext uri="{BB962C8B-B14F-4D97-AF65-F5344CB8AC3E}">
        <p14:creationId xmlns:p14="http://schemas.microsoft.com/office/powerpoint/2010/main" val="22147272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vert="horz" lIns="91440" tIns="45720" rIns="91440" bIns="45720" rtlCol="0" anchor="t">
            <a:normAutofit/>
          </a:bodyPr>
          <a:lstStyle/>
          <a:p>
            <a:r>
              <a:rPr lang="en-US" sz="2400">
                <a:cs typeface="Segoe UI Light"/>
              </a:rPr>
              <a:t>Lisez attentivement toutes les instructions de l'outil d'enquête. Ne sautez pas la lecture d'une instruction, même si elle vous semble répétitive. </a:t>
            </a:r>
          </a:p>
          <a:p>
            <a:pPr lvl="1"/>
            <a:r>
              <a:rPr lang="en-US" sz="2200">
                <a:cs typeface="Segoe UI Light"/>
              </a:rPr>
              <a:t>Il est très important de régler les petits détails pour que notre étude soit un succès. </a:t>
            </a:r>
          </a:p>
          <a:p>
            <a:endParaRPr lang="en-US" sz="2400">
              <a:cs typeface="Segoe UI Light"/>
            </a:endParaRPr>
          </a:p>
          <a:p>
            <a:r>
              <a:rPr lang="en-US" sz="2400">
                <a:cs typeface="Segoe UI Light"/>
              </a:rPr>
              <a:t>Veuillez encourager et répondre soigneusement à toutes les questions des répondants.  </a:t>
            </a:r>
          </a:p>
          <a:p>
            <a:endParaRPr lang="en-US" sz="2400">
              <a:cs typeface="Segoe UI Light"/>
            </a:endParaRPr>
          </a:p>
          <a:p>
            <a:r>
              <a:rPr lang="en-US" sz="2400">
                <a:cs typeface="Segoe UI Light"/>
              </a:rPr>
              <a:t>Si la personne interrogée refuse de répondre à une question ou semble mal à l'aise, faites-lui savoir qu'elle peut mettre fin à l'entretien à tout moment et pour n'importe quelle raison. </a:t>
            </a:r>
          </a:p>
          <a:p>
            <a:endParaRPr lang="en-US" sz="2400">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sz="3600"/>
              <a:t>Étape 4 : Application de l'outil 1b pour la survie du réseau </a:t>
            </a:r>
          </a:p>
        </p:txBody>
      </p:sp>
    </p:spTree>
    <p:extLst>
      <p:ext uri="{BB962C8B-B14F-4D97-AF65-F5344CB8AC3E}">
        <p14:creationId xmlns:p14="http://schemas.microsoft.com/office/powerpoint/2010/main" val="13507969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743299-ABB6-C1BF-A1B8-B7F9C27962BF}"/>
              </a:ext>
            </a:extLst>
          </p:cNvPr>
          <p:cNvSpPr>
            <a:spLocks noGrp="1"/>
          </p:cNvSpPr>
          <p:nvPr>
            <p:ph sz="quarter" idx="10"/>
          </p:nvPr>
        </p:nvSpPr>
        <p:spPr/>
        <p:txBody>
          <a:bodyPr vert="horz" lIns="91440" tIns="45720" rIns="91440" bIns="45720" rtlCol="0" anchor="t">
            <a:normAutofit/>
          </a:bodyPr>
          <a:lstStyle/>
          <a:p>
            <a:pPr marL="0" indent="0">
              <a:buNone/>
            </a:pPr>
            <a:r>
              <a:rPr lang="en-US" sz="4000" b="1"/>
              <a:t>Jeu de rôle et pratique</a:t>
            </a:r>
            <a:endParaRPr lang="en-US"/>
          </a:p>
        </p:txBody>
      </p:sp>
      <p:sp>
        <p:nvSpPr>
          <p:cNvPr id="3" name="Title 2">
            <a:extLst>
              <a:ext uri="{FF2B5EF4-FFF2-40B4-BE49-F238E27FC236}">
                <a16:creationId xmlns:a16="http://schemas.microsoft.com/office/drawing/2014/main" id="{FD379CAB-6A6C-B474-CA15-1258CC487142}"/>
              </a:ext>
            </a:extLst>
          </p:cNvPr>
          <p:cNvSpPr>
            <a:spLocks noGrp="1"/>
          </p:cNvSpPr>
          <p:nvPr>
            <p:ph type="title"/>
          </p:nvPr>
        </p:nvSpPr>
        <p:spPr/>
        <p:txBody>
          <a:bodyPr/>
          <a:lstStyle/>
          <a:p>
            <a:r>
              <a:rPr lang="en-US"/>
              <a:t>Exercice</a:t>
            </a:r>
          </a:p>
        </p:txBody>
      </p:sp>
      <p:sp>
        <p:nvSpPr>
          <p:cNvPr id="4" name="TextBox 3">
            <a:extLst>
              <a:ext uri="{FF2B5EF4-FFF2-40B4-BE49-F238E27FC236}">
                <a16:creationId xmlns:a16="http://schemas.microsoft.com/office/drawing/2014/main" id="{9395E480-EB30-ED31-C5E3-2A6B0B7D64D7}"/>
              </a:ext>
            </a:extLst>
          </p:cNvPr>
          <p:cNvSpPr txBox="1"/>
          <p:nvPr/>
        </p:nvSpPr>
        <p:spPr>
          <a:xfrm>
            <a:off x="3650105" y="1776335"/>
            <a:ext cx="768471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2400">
                <a:cs typeface="Arial"/>
              </a:rPr>
              <a:t> Répartissez-vous en groupes de 2 </a:t>
            </a:r>
          </a:p>
          <a:p>
            <a:endParaRPr lang="en-US" sz="2400">
              <a:cs typeface="Arial"/>
            </a:endParaRPr>
          </a:p>
          <a:p>
            <a:pPr>
              <a:buFont typeface="Arial"/>
              <a:buChar char="•"/>
            </a:pPr>
            <a:r>
              <a:rPr lang="en-US" sz="2400">
                <a:cs typeface="Arial"/>
              </a:rPr>
              <a:t> Faites un entretien d'entraînement à tour de rôle :  </a:t>
            </a:r>
          </a:p>
          <a:p>
            <a:pPr>
              <a:buFont typeface="Arial"/>
              <a:buChar char="•"/>
            </a:pPr>
            <a:endParaRPr lang="en-US" sz="2400">
              <a:cs typeface="Arial"/>
            </a:endParaRPr>
          </a:p>
          <a:p>
            <a:pPr marL="800100" lvl="1" indent="-342900">
              <a:buFont typeface="Courier New"/>
              <a:buChar char="o"/>
            </a:pPr>
            <a:r>
              <a:rPr lang="en-US" sz="2400">
                <a:cs typeface="Arial"/>
              </a:rPr>
              <a:t> Approcher les participants </a:t>
            </a:r>
          </a:p>
          <a:p>
            <a:pPr marL="800100" lvl="1" indent="-342900">
              <a:buFont typeface="Courier New"/>
              <a:buChar char="o"/>
            </a:pPr>
            <a:r>
              <a:rPr lang="en-US" sz="2400">
                <a:cs typeface="Arial"/>
              </a:rPr>
              <a:t> Obtenir un consentement éclairé </a:t>
            </a:r>
          </a:p>
          <a:p>
            <a:pPr marL="800100" lvl="1" indent="-342900">
              <a:buFont typeface="Courier New"/>
              <a:buChar char="o"/>
            </a:pPr>
            <a:r>
              <a:rPr lang="en-US" sz="2400">
                <a:cs typeface="Arial"/>
              </a:rPr>
              <a:t> Pratique de la protection COVID-19 </a:t>
            </a:r>
          </a:p>
          <a:p>
            <a:pPr marL="800100" lvl="1" indent="-342900">
              <a:buFont typeface="Courier New"/>
              <a:buChar char="o"/>
            </a:pPr>
            <a:r>
              <a:rPr lang="en-US" sz="2400">
                <a:cs typeface="Arial"/>
              </a:rPr>
              <a:t> Mener l'entretien </a:t>
            </a:r>
          </a:p>
          <a:p>
            <a:pPr lvl="1">
              <a:buFont typeface="Arial"/>
              <a:buChar char="•"/>
            </a:pPr>
            <a:endParaRPr lang="en-US" sz="2400">
              <a:cs typeface="Arial"/>
            </a:endParaRPr>
          </a:p>
          <a:p>
            <a:pPr>
              <a:buFont typeface="Arial"/>
              <a:buChar char="•"/>
            </a:pPr>
            <a:endParaRPr lang="en-US">
              <a:cs typeface="Arial"/>
            </a:endParaRPr>
          </a:p>
        </p:txBody>
      </p:sp>
    </p:spTree>
    <p:extLst>
      <p:ext uri="{BB962C8B-B14F-4D97-AF65-F5344CB8AC3E}">
        <p14:creationId xmlns:p14="http://schemas.microsoft.com/office/powerpoint/2010/main" val="4635180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C73E-7A48-B7C6-2C83-78CF1CBC32C9}"/>
              </a:ext>
            </a:extLst>
          </p:cNvPr>
          <p:cNvSpPr>
            <a:spLocks noGrp="1"/>
          </p:cNvSpPr>
          <p:nvPr>
            <p:ph type="title"/>
          </p:nvPr>
        </p:nvSpPr>
        <p:spPr/>
        <p:txBody>
          <a:bodyPr>
            <a:normAutofit fontScale="90000"/>
          </a:bodyPr>
          <a:lstStyle/>
          <a:p>
            <a:r>
              <a:rPr lang="en-US"/>
              <a:t>Session 7 : Méthode à distance #2 - La méthode de l'informateur</a:t>
            </a:r>
          </a:p>
        </p:txBody>
      </p:sp>
      <p:sp>
        <p:nvSpPr>
          <p:cNvPr id="3" name="Text Placeholder 2">
            <a:extLst>
              <a:ext uri="{FF2B5EF4-FFF2-40B4-BE49-F238E27FC236}">
                <a16:creationId xmlns:a16="http://schemas.microsoft.com/office/drawing/2014/main" id="{81257591-EC8B-A379-B8B1-AFDB231C59CD}"/>
              </a:ext>
            </a:extLst>
          </p:cNvPr>
          <p:cNvSpPr>
            <a:spLocks noGrp="1"/>
          </p:cNvSpPr>
          <p:nvPr>
            <p:ph type="body" sz="quarter" idx="11"/>
          </p:nvPr>
        </p:nvSpPr>
        <p:spPr/>
        <p:txBody>
          <a:bodyPr/>
          <a:lstStyle/>
          <a:p>
            <a:r>
              <a:rPr lang="en-US"/>
              <a:t>07</a:t>
            </a:r>
          </a:p>
        </p:txBody>
      </p:sp>
    </p:spTree>
    <p:extLst>
      <p:ext uri="{BB962C8B-B14F-4D97-AF65-F5344CB8AC3E}">
        <p14:creationId xmlns:p14="http://schemas.microsoft.com/office/powerpoint/2010/main" val="37634080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4C3624A-0BB5-8053-3D56-094A3379C464}"/>
              </a:ext>
            </a:extLst>
          </p:cNvPr>
          <p:cNvSpPr>
            <a:spLocks noGrp="1"/>
          </p:cNvSpPr>
          <p:nvPr>
            <p:ph type="title"/>
          </p:nvPr>
        </p:nvSpPr>
        <p:spPr/>
        <p:txBody>
          <a:bodyPr>
            <a:normAutofit fontScale="90000"/>
          </a:bodyPr>
          <a:lstStyle/>
          <a:p>
            <a:r>
              <a:rPr lang="en-US"/>
              <a:t>Objectifs de la session</a:t>
            </a:r>
          </a:p>
        </p:txBody>
      </p:sp>
      <p:sp>
        <p:nvSpPr>
          <p:cNvPr id="21" name="Text Placeholder 20">
            <a:extLst>
              <a:ext uri="{FF2B5EF4-FFF2-40B4-BE49-F238E27FC236}">
                <a16:creationId xmlns:a16="http://schemas.microsoft.com/office/drawing/2014/main" id="{EB26A3A7-75A0-E8E2-5571-C32F3AC5F981}"/>
              </a:ext>
            </a:extLst>
          </p:cNvPr>
          <p:cNvSpPr>
            <a:spLocks noGrp="1"/>
          </p:cNvSpPr>
          <p:nvPr>
            <p:ph type="body" sz="quarter" idx="10"/>
          </p:nvPr>
        </p:nvSpPr>
        <p:spPr/>
        <p:txBody>
          <a:bodyPr>
            <a:normAutofit fontScale="85000" lnSpcReduction="10000"/>
          </a:bodyPr>
          <a:lstStyle/>
          <a:p>
            <a:r>
              <a:rPr lang="en-US">
                <a:latin typeface="Segoe UI Light"/>
                <a:cs typeface="Segoe UI Light"/>
              </a:rPr>
              <a:t>Avoir une compréhension de haut niveau de la méthode de l'informateur.</a:t>
            </a:r>
            <a:endParaRPr lang="en-US"/>
          </a:p>
        </p:txBody>
      </p:sp>
      <p:sp>
        <p:nvSpPr>
          <p:cNvPr id="22" name="Text Placeholder 21">
            <a:extLst>
              <a:ext uri="{FF2B5EF4-FFF2-40B4-BE49-F238E27FC236}">
                <a16:creationId xmlns:a16="http://schemas.microsoft.com/office/drawing/2014/main" id="{D39E6ACB-A98C-C441-7992-86945CEE21B7}"/>
              </a:ext>
            </a:extLst>
          </p:cNvPr>
          <p:cNvSpPr>
            <a:spLocks noGrp="1"/>
          </p:cNvSpPr>
          <p:nvPr>
            <p:ph type="body" sz="quarter" idx="11"/>
          </p:nvPr>
        </p:nvSpPr>
        <p:spPr/>
        <p:txBody>
          <a:bodyPr>
            <a:normAutofit fontScale="92500" lnSpcReduction="10000"/>
          </a:bodyPr>
          <a:lstStyle/>
          <a:p>
            <a:endParaRPr lang="en-US"/>
          </a:p>
        </p:txBody>
      </p:sp>
      <p:sp>
        <p:nvSpPr>
          <p:cNvPr id="23" name="Text Placeholder 22">
            <a:extLst>
              <a:ext uri="{FF2B5EF4-FFF2-40B4-BE49-F238E27FC236}">
                <a16:creationId xmlns:a16="http://schemas.microsoft.com/office/drawing/2014/main" id="{1D4BB9DD-B066-09BD-C8DE-E1988D388AEA}"/>
              </a:ext>
            </a:extLst>
          </p:cNvPr>
          <p:cNvSpPr>
            <a:spLocks noGrp="1"/>
          </p:cNvSpPr>
          <p:nvPr>
            <p:ph type="body" sz="quarter" idx="12"/>
          </p:nvPr>
        </p:nvSpPr>
        <p:spPr/>
        <p:txBody>
          <a:bodyPr>
            <a:normAutofit fontScale="92500" lnSpcReduction="10000"/>
          </a:bodyPr>
          <a:lstStyle/>
          <a:p>
            <a:endParaRPr lang="en-US"/>
          </a:p>
        </p:txBody>
      </p:sp>
      <p:sp>
        <p:nvSpPr>
          <p:cNvPr id="26" name="Text Placeholder 25">
            <a:extLst>
              <a:ext uri="{FF2B5EF4-FFF2-40B4-BE49-F238E27FC236}">
                <a16:creationId xmlns:a16="http://schemas.microsoft.com/office/drawing/2014/main" id="{13D66E33-59C0-9A38-C102-AE510F7F0B5E}"/>
              </a:ext>
            </a:extLst>
          </p:cNvPr>
          <p:cNvSpPr>
            <a:spLocks noGrp="1"/>
          </p:cNvSpPr>
          <p:nvPr>
            <p:ph type="body" sz="quarter" idx="15"/>
          </p:nvPr>
        </p:nvSpPr>
        <p:spPr/>
        <p:txBody>
          <a:bodyPr>
            <a:normAutofit fontScale="77500" lnSpcReduction="20000"/>
          </a:bodyPr>
          <a:lstStyle/>
          <a:p>
            <a:r>
              <a:rPr lang="en-US">
                <a:latin typeface="Segoe UI Light"/>
                <a:cs typeface="Segoe UI Light"/>
              </a:rPr>
              <a:t>Comprendre les principes ou règles clés de l'utilisation de la méthode de l'informateur.</a:t>
            </a:r>
            <a:endParaRPr lang="en-US"/>
          </a:p>
        </p:txBody>
      </p:sp>
    </p:spTree>
    <p:extLst>
      <p:ext uri="{BB962C8B-B14F-4D97-AF65-F5344CB8AC3E}">
        <p14:creationId xmlns:p14="http://schemas.microsoft.com/office/powerpoint/2010/main" val="6949960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vert="horz" lIns="91440" tIns="45720" rIns="91440" bIns="45720" rtlCol="0" anchor="t">
            <a:normAutofit/>
          </a:bodyPr>
          <a:lstStyle/>
          <a:p>
            <a:r>
              <a:rPr lang="en-US" sz="2400"/>
              <a:t>La méthode de l'informateur qui a été utilisée en santé publique pour estimer la mortalité en posant des questions sur les décès à des membres clés de la communauté qui peuvent rapporter avec une certaine fiabilité les décès au sein de la communauté. </a:t>
            </a:r>
          </a:p>
          <a:p>
            <a:pPr marL="0" indent="0">
              <a:buNone/>
            </a:pPr>
            <a:endParaRPr lang="en-US" sz="2400"/>
          </a:p>
          <a:p>
            <a:r>
              <a:rPr lang="en-US" sz="2400"/>
              <a:t>Cette méthode a déjà été utilisée pour estimer la mortalité dans des contextes humanitaires par le biais de la collecte de données en personne, mais c'est la première fois que l'on tente de le faire à distance.</a:t>
            </a:r>
          </a:p>
          <a:p>
            <a:endParaRPr lang="en-US" sz="2400"/>
          </a:p>
          <a:p>
            <a:r>
              <a:rPr lang="en-US" sz="2400"/>
              <a:t>Pour notre étude, nous testons l'efficacité de cette méthode lorsqu'elle est appliquée avec des appels par téléphone mobile à des informateurs clés de villages/quartiers sur une population. </a:t>
            </a:r>
          </a:p>
          <a:p>
            <a:endParaRPr lang="en-US" sz="2400"/>
          </a:p>
          <a:p>
            <a:endParaRPr lang="en-US" sz="2400"/>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sz="3600"/>
              <a:t>Qu'est-ce que la méthode de l'informateur ?</a:t>
            </a:r>
          </a:p>
        </p:txBody>
      </p:sp>
    </p:spTree>
    <p:extLst>
      <p:ext uri="{BB962C8B-B14F-4D97-AF65-F5344CB8AC3E}">
        <p14:creationId xmlns:p14="http://schemas.microsoft.com/office/powerpoint/2010/main" val="33712444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sz="3600"/>
              <a:t>Principes de la méthode de l'informateur</a:t>
            </a:r>
          </a:p>
        </p:txBody>
      </p:sp>
      <p:pic>
        <p:nvPicPr>
          <p:cNvPr id="7" name="Picture 7" descr="Diagram&#10;&#10;Description automatically generated">
            <a:extLst>
              <a:ext uri="{FF2B5EF4-FFF2-40B4-BE49-F238E27FC236}">
                <a16:creationId xmlns:a16="http://schemas.microsoft.com/office/drawing/2014/main" id="{504B5CAF-6CBB-47DE-C68D-ED68540AABE9}"/>
              </a:ext>
            </a:extLst>
          </p:cNvPr>
          <p:cNvPicPr>
            <a:picLocks noGrp="1" noChangeAspect="1"/>
          </p:cNvPicPr>
          <p:nvPr>
            <p:ph sz="quarter" idx="10"/>
          </p:nvPr>
        </p:nvPicPr>
        <p:blipFill>
          <a:blip/>
          <a:stretch>
            <a:fillRect/>
          </a:stretch>
        </p:blipFill>
        <p:spPr>
          <a:xfrm>
            <a:off x="5887874" y="1482694"/>
            <a:ext cx="6152589" cy="4585447"/>
          </a:xfrm>
        </p:spPr>
      </p:pic>
      <p:sp>
        <p:nvSpPr>
          <p:cNvPr id="9" name="Content Placeholder 1">
            <a:extLst>
              <a:ext uri="{FF2B5EF4-FFF2-40B4-BE49-F238E27FC236}">
                <a16:creationId xmlns:a16="http://schemas.microsoft.com/office/drawing/2014/main" id="{E22157FA-14E1-890E-5897-A6AD5E0C49C4}"/>
              </a:ext>
            </a:extLst>
          </p:cNvPr>
          <p:cNvSpPr txBox="1">
            <a:spLocks/>
          </p:cNvSpPr>
          <p:nvPr/>
        </p:nvSpPr>
        <p:spPr>
          <a:xfrm>
            <a:off x="471949" y="1594726"/>
            <a:ext cx="5711323" cy="480961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a:cs typeface="Segoe UI Light"/>
            </a:endParaRPr>
          </a:p>
        </p:txBody>
      </p:sp>
      <p:sp>
        <p:nvSpPr>
          <p:cNvPr id="11" name="Content Placeholder 1">
            <a:extLst>
              <a:ext uri="{FF2B5EF4-FFF2-40B4-BE49-F238E27FC236}">
                <a16:creationId xmlns:a16="http://schemas.microsoft.com/office/drawing/2014/main" id="{D29B2D10-3BFB-9C01-215E-8A66B5C797EA}"/>
              </a:ext>
            </a:extLst>
          </p:cNvPr>
          <p:cNvSpPr txBox="1">
            <a:spLocks/>
          </p:cNvSpPr>
          <p:nvPr/>
        </p:nvSpPr>
        <p:spPr>
          <a:xfrm>
            <a:off x="471949" y="1594726"/>
            <a:ext cx="5408764" cy="480961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cs typeface="Segoe UI Light"/>
              </a:rPr>
              <a:t>Les </a:t>
            </a:r>
            <a:r>
              <a:rPr lang="en-US" sz="2400" err="1">
                <a:cs typeface="Segoe UI Light"/>
              </a:rPr>
              <a:t>informateurs</a:t>
            </a:r>
            <a:r>
              <a:rPr lang="en-US" sz="2400">
                <a:cs typeface="Segoe UI Light"/>
              </a:rPr>
              <a:t> </a:t>
            </a:r>
            <a:r>
              <a:rPr lang="en-US" sz="2400" err="1">
                <a:cs typeface="Segoe UI Light"/>
              </a:rPr>
              <a:t>clés</a:t>
            </a:r>
            <a:r>
              <a:rPr lang="en-US" sz="2400">
                <a:cs typeface="Segoe UI Light"/>
              </a:rPr>
              <a:t> </a:t>
            </a:r>
            <a:r>
              <a:rPr lang="en-US" sz="2400" err="1">
                <a:cs typeface="Segoe UI Light"/>
              </a:rPr>
              <a:t>sont</a:t>
            </a:r>
            <a:r>
              <a:rPr lang="en-US" sz="2400">
                <a:cs typeface="Segoe UI Light"/>
              </a:rPr>
              <a:t> au courant des </a:t>
            </a:r>
            <a:r>
              <a:rPr lang="en-US" sz="2400" err="1">
                <a:cs typeface="Segoe UI Light"/>
              </a:rPr>
              <a:t>décès</a:t>
            </a:r>
            <a:r>
              <a:rPr lang="en-US" sz="2400">
                <a:cs typeface="Segoe UI Light"/>
              </a:rPr>
              <a:t>, des naissances et </a:t>
            </a:r>
            <a:r>
              <a:rPr lang="en-US" sz="2400" err="1">
                <a:cs typeface="Segoe UI Light"/>
              </a:rPr>
              <a:t>d'autres</a:t>
            </a:r>
            <a:r>
              <a:rPr lang="en-US" sz="2400">
                <a:cs typeface="Segoe UI Light"/>
              </a:rPr>
              <a:t> </a:t>
            </a:r>
            <a:r>
              <a:rPr lang="en-US" sz="2400" err="1">
                <a:cs typeface="Segoe UI Light"/>
              </a:rPr>
              <a:t>événements</a:t>
            </a:r>
            <a:r>
              <a:rPr lang="en-US" sz="2400">
                <a:cs typeface="Segoe UI Light"/>
              </a:rPr>
              <a:t> </a:t>
            </a:r>
            <a:r>
              <a:rPr lang="en-US" sz="2400" err="1">
                <a:cs typeface="Segoe UI Light"/>
              </a:rPr>
              <a:t>survenus</a:t>
            </a:r>
            <a:r>
              <a:rPr lang="en-US" sz="2400">
                <a:cs typeface="Segoe UI Light"/>
              </a:rPr>
              <a:t> au sein de </a:t>
            </a:r>
            <a:r>
              <a:rPr lang="en-US" sz="2400" err="1">
                <a:cs typeface="Segoe UI Light"/>
              </a:rPr>
              <a:t>leur</a:t>
            </a:r>
            <a:r>
              <a:rPr lang="en-US" sz="2400">
                <a:cs typeface="Segoe UI Light"/>
              </a:rPr>
              <a:t> </a:t>
            </a:r>
            <a:r>
              <a:rPr lang="en-US" sz="2400" err="1">
                <a:cs typeface="Segoe UI Light"/>
              </a:rPr>
              <a:t>communauté</a:t>
            </a:r>
            <a:r>
              <a:rPr lang="en-US" sz="2400">
                <a:cs typeface="Segoe UI Light"/>
              </a:rPr>
              <a:t> et </a:t>
            </a:r>
            <a:r>
              <a:rPr lang="en-US" sz="2400" err="1">
                <a:cs typeface="Segoe UI Light"/>
              </a:rPr>
              <a:t>peuvent</a:t>
            </a:r>
            <a:r>
              <a:rPr lang="en-US" sz="2400">
                <a:cs typeface="Segoe UI Light"/>
              </a:rPr>
              <a:t> les signaler avec </a:t>
            </a:r>
            <a:r>
              <a:rPr lang="en-US" sz="2400" err="1">
                <a:cs typeface="Segoe UI Light"/>
              </a:rPr>
              <a:t>précision</a:t>
            </a:r>
            <a:r>
              <a:rPr lang="en-US" sz="2400">
                <a:cs typeface="Segoe UI Light"/>
              </a:rPr>
              <a:t>. </a:t>
            </a:r>
          </a:p>
          <a:p>
            <a:endParaRPr lang="en-US" sz="2400">
              <a:cs typeface="Segoe UI Light"/>
            </a:endParaRPr>
          </a:p>
          <a:p>
            <a:r>
              <a:rPr lang="en-US" sz="2400">
                <a:cs typeface="Segoe UI Light"/>
              </a:rPr>
              <a:t>Un </a:t>
            </a:r>
            <a:r>
              <a:rPr lang="en-US" sz="2400" err="1">
                <a:cs typeface="Segoe UI Light"/>
              </a:rPr>
              <a:t>informateur</a:t>
            </a:r>
            <a:r>
              <a:rPr lang="en-US" sz="2400">
                <a:cs typeface="Segoe UI Light"/>
              </a:rPr>
              <a:t> </a:t>
            </a:r>
            <a:r>
              <a:rPr lang="en-US" sz="2400" err="1">
                <a:cs typeface="Segoe UI Light"/>
              </a:rPr>
              <a:t>clé</a:t>
            </a:r>
            <a:r>
              <a:rPr lang="en-US" sz="2400">
                <a:cs typeface="Segoe UI Light"/>
              </a:rPr>
              <a:t> </a:t>
            </a:r>
            <a:r>
              <a:rPr lang="en-US" sz="2400" err="1">
                <a:cs typeface="Segoe UI Light"/>
              </a:rPr>
              <a:t>peut</a:t>
            </a:r>
            <a:r>
              <a:rPr lang="en-US" sz="2400">
                <a:cs typeface="Segoe UI Light"/>
              </a:rPr>
              <a:t> </a:t>
            </a:r>
            <a:r>
              <a:rPr lang="en-US" sz="2400" err="1">
                <a:cs typeface="Segoe UI Light"/>
              </a:rPr>
              <a:t>être</a:t>
            </a:r>
            <a:r>
              <a:rPr lang="en-US" sz="2400">
                <a:cs typeface="Segoe UI Light"/>
              </a:rPr>
              <a:t> au courant de </a:t>
            </a:r>
            <a:r>
              <a:rPr lang="en-US" sz="2400" err="1">
                <a:cs typeface="Segoe UI Light"/>
              </a:rPr>
              <a:t>certains</a:t>
            </a:r>
            <a:r>
              <a:rPr lang="en-US" sz="2400">
                <a:cs typeface="Segoe UI Light"/>
              </a:rPr>
              <a:t> </a:t>
            </a:r>
            <a:r>
              <a:rPr lang="en-US" sz="2400" err="1">
                <a:cs typeface="Segoe UI Light"/>
              </a:rPr>
              <a:t>décès</a:t>
            </a:r>
            <a:r>
              <a:rPr lang="en-US" sz="2400">
                <a:cs typeface="Segoe UI Light"/>
              </a:rPr>
              <a:t>, </a:t>
            </a:r>
            <a:r>
              <a:rPr lang="en-US" sz="2400" err="1">
                <a:cs typeface="Segoe UI Light"/>
              </a:rPr>
              <a:t>mais</a:t>
            </a:r>
            <a:r>
              <a:rPr lang="en-US" sz="2400">
                <a:cs typeface="Segoe UI Light"/>
              </a:rPr>
              <a:t> pas de </a:t>
            </a:r>
            <a:r>
              <a:rPr lang="en-US" sz="2400" err="1">
                <a:cs typeface="Segoe UI Light"/>
              </a:rPr>
              <a:t>tous</a:t>
            </a:r>
            <a:r>
              <a:rPr lang="en-US" sz="2400">
                <a:cs typeface="Segoe UI Light"/>
              </a:rPr>
              <a:t>. </a:t>
            </a:r>
            <a:r>
              <a:rPr lang="en-US" sz="2400" err="1">
                <a:cs typeface="Segoe UI Light"/>
              </a:rPr>
              <a:t>Différents</a:t>
            </a:r>
            <a:r>
              <a:rPr lang="en-US" sz="2400">
                <a:cs typeface="Segoe UI Light"/>
              </a:rPr>
              <a:t> types </a:t>
            </a:r>
            <a:r>
              <a:rPr lang="en-US" sz="2400" err="1">
                <a:cs typeface="Segoe UI Light"/>
              </a:rPr>
              <a:t>d'informateurs</a:t>
            </a:r>
            <a:r>
              <a:rPr lang="en-US" sz="2400">
                <a:cs typeface="Segoe UI Light"/>
              </a:rPr>
              <a:t> </a:t>
            </a:r>
            <a:r>
              <a:rPr lang="en-US" sz="2400" err="1">
                <a:cs typeface="Segoe UI Light"/>
              </a:rPr>
              <a:t>clés</a:t>
            </a:r>
            <a:r>
              <a:rPr lang="en-US" sz="2400">
                <a:cs typeface="Segoe UI Light"/>
              </a:rPr>
              <a:t> </a:t>
            </a:r>
            <a:r>
              <a:rPr lang="en-US" sz="2400" err="1">
                <a:cs typeface="Segoe UI Light"/>
              </a:rPr>
              <a:t>peuvent</a:t>
            </a:r>
            <a:r>
              <a:rPr lang="en-US" sz="2400">
                <a:cs typeface="Segoe UI Light"/>
              </a:rPr>
              <a:t> </a:t>
            </a:r>
            <a:r>
              <a:rPr lang="en-US" sz="2400" err="1">
                <a:cs typeface="Segoe UI Light"/>
              </a:rPr>
              <a:t>connaître</a:t>
            </a:r>
            <a:r>
              <a:rPr lang="en-US" sz="2400">
                <a:cs typeface="Segoe UI Light"/>
              </a:rPr>
              <a:t> </a:t>
            </a:r>
            <a:r>
              <a:rPr lang="en-US" sz="2400" err="1">
                <a:cs typeface="Segoe UI Light"/>
              </a:rPr>
              <a:t>différents</a:t>
            </a:r>
            <a:r>
              <a:rPr lang="en-US" sz="2400">
                <a:cs typeface="Segoe UI Light"/>
              </a:rPr>
              <a:t> types de </a:t>
            </a:r>
            <a:r>
              <a:rPr lang="en-US" sz="2400" err="1">
                <a:cs typeface="Segoe UI Light"/>
              </a:rPr>
              <a:t>décès</a:t>
            </a:r>
            <a:r>
              <a:rPr lang="en-US" sz="2400">
                <a:cs typeface="Segoe UI Light"/>
              </a:rPr>
              <a:t>. </a:t>
            </a:r>
          </a:p>
          <a:p>
            <a:endParaRPr lang="en-US" sz="2400">
              <a:cs typeface="Segoe UI Light"/>
            </a:endParaRPr>
          </a:p>
          <a:p>
            <a:r>
              <a:rPr lang="en-US" sz="2400">
                <a:cs typeface="Segoe UI Light"/>
              </a:rPr>
              <a:t>Les </a:t>
            </a:r>
            <a:r>
              <a:rPr lang="en-US" sz="2400" err="1">
                <a:cs typeface="Segoe UI Light"/>
              </a:rPr>
              <a:t>informateurs</a:t>
            </a:r>
            <a:r>
              <a:rPr lang="en-US" sz="2400">
                <a:cs typeface="Segoe UI Light"/>
              </a:rPr>
              <a:t> </a:t>
            </a:r>
            <a:r>
              <a:rPr lang="en-US" sz="2400" err="1">
                <a:cs typeface="Segoe UI Light"/>
              </a:rPr>
              <a:t>clés</a:t>
            </a:r>
            <a:r>
              <a:rPr lang="en-US" sz="2400">
                <a:cs typeface="Segoe UI Light"/>
              </a:rPr>
              <a:t> de la </a:t>
            </a:r>
            <a:r>
              <a:rPr lang="en-US" sz="2400" err="1">
                <a:cs typeface="Segoe UI Light"/>
              </a:rPr>
              <a:t>communauté</a:t>
            </a:r>
            <a:r>
              <a:rPr lang="en-US" sz="2400">
                <a:cs typeface="Segoe UI Light"/>
              </a:rPr>
              <a:t> </a:t>
            </a:r>
            <a:r>
              <a:rPr lang="en-US" sz="2400" err="1">
                <a:cs typeface="Segoe UI Light"/>
              </a:rPr>
              <a:t>peuvent</a:t>
            </a:r>
            <a:r>
              <a:rPr lang="en-US" sz="2400">
                <a:cs typeface="Segoe UI Light"/>
              </a:rPr>
              <a:t> </a:t>
            </a:r>
            <a:r>
              <a:rPr lang="en-US" sz="2400" err="1">
                <a:cs typeface="Segoe UI Light"/>
              </a:rPr>
              <a:t>également</a:t>
            </a:r>
            <a:r>
              <a:rPr lang="en-US" sz="2400">
                <a:cs typeface="Segoe UI Light"/>
              </a:rPr>
              <a:t> </a:t>
            </a:r>
            <a:r>
              <a:rPr lang="en-US" sz="2400" err="1">
                <a:cs typeface="Segoe UI Light"/>
              </a:rPr>
              <a:t>être</a:t>
            </a:r>
            <a:r>
              <a:rPr lang="en-US" sz="2400">
                <a:cs typeface="Segoe UI Light"/>
              </a:rPr>
              <a:t> </a:t>
            </a:r>
            <a:r>
              <a:rPr lang="en-US" sz="2400" err="1">
                <a:cs typeface="Segoe UI Light"/>
              </a:rPr>
              <a:t>mieux</a:t>
            </a:r>
            <a:r>
              <a:rPr lang="en-US" sz="2400">
                <a:cs typeface="Segoe UI Light"/>
              </a:rPr>
              <a:t> </a:t>
            </a:r>
            <a:r>
              <a:rPr lang="en-US" sz="2400" err="1">
                <a:cs typeface="Segoe UI Light"/>
              </a:rPr>
              <a:t>placés</a:t>
            </a:r>
            <a:r>
              <a:rPr lang="en-US" sz="2400">
                <a:cs typeface="Segoe UI Light"/>
              </a:rPr>
              <a:t> pour signaler les </a:t>
            </a:r>
            <a:r>
              <a:rPr lang="en-US" sz="2400" err="1">
                <a:cs typeface="Segoe UI Light"/>
              </a:rPr>
              <a:t>décès</a:t>
            </a:r>
            <a:r>
              <a:rPr lang="en-US" sz="2400">
                <a:cs typeface="Segoe UI Light"/>
              </a:rPr>
              <a:t> qui ne </a:t>
            </a:r>
            <a:r>
              <a:rPr lang="en-US" sz="2400" err="1">
                <a:cs typeface="Segoe UI Light"/>
              </a:rPr>
              <a:t>sont</a:t>
            </a:r>
            <a:r>
              <a:rPr lang="en-US" sz="2400">
                <a:cs typeface="Segoe UI Light"/>
              </a:rPr>
              <a:t> pas bien </a:t>
            </a:r>
            <a:r>
              <a:rPr lang="en-US" sz="2400" err="1">
                <a:cs typeface="Segoe UI Light"/>
              </a:rPr>
              <a:t>saisis</a:t>
            </a:r>
            <a:r>
              <a:rPr lang="en-US" sz="2400">
                <a:cs typeface="Segoe UI Light"/>
              </a:rPr>
              <a:t> par les </a:t>
            </a:r>
            <a:r>
              <a:rPr lang="en-US" sz="2400" err="1">
                <a:cs typeface="Segoe UI Light"/>
              </a:rPr>
              <a:t>enquêtes</a:t>
            </a:r>
            <a:r>
              <a:rPr lang="en-US" sz="2400">
                <a:cs typeface="Segoe UI Light"/>
              </a:rPr>
              <a:t> sur les ménages :</a:t>
            </a:r>
          </a:p>
          <a:p>
            <a:pPr lvl="1"/>
            <a:r>
              <a:rPr lang="en-US" sz="2200">
                <a:cs typeface="Segoe UI Light"/>
              </a:rPr>
              <a:t>Des ménages </a:t>
            </a:r>
            <a:r>
              <a:rPr lang="en-US" sz="2200" err="1">
                <a:cs typeface="Segoe UI Light"/>
              </a:rPr>
              <a:t>entiers</a:t>
            </a:r>
            <a:r>
              <a:rPr lang="en-US" sz="2200">
                <a:cs typeface="Segoe UI Light"/>
              </a:rPr>
              <a:t> </a:t>
            </a:r>
            <a:r>
              <a:rPr lang="en-US" sz="2200" err="1">
                <a:cs typeface="Segoe UI Light"/>
              </a:rPr>
              <a:t>sont</a:t>
            </a:r>
            <a:r>
              <a:rPr lang="en-US" sz="2200">
                <a:cs typeface="Segoe UI Light"/>
              </a:rPr>
              <a:t> </a:t>
            </a:r>
            <a:r>
              <a:rPr lang="en-US" sz="2200" err="1">
                <a:cs typeface="Segoe UI Light"/>
              </a:rPr>
              <a:t>morts</a:t>
            </a:r>
            <a:endParaRPr lang="en-US" sz="2200">
              <a:cs typeface="Segoe UI Light"/>
            </a:endParaRPr>
          </a:p>
          <a:p>
            <a:pPr lvl="1"/>
            <a:r>
              <a:rPr lang="en-US" sz="2200" err="1">
                <a:cs typeface="Segoe UI Light"/>
              </a:rPr>
              <a:t>Morts</a:t>
            </a:r>
            <a:r>
              <a:rPr lang="en-US" sz="2200">
                <a:cs typeface="Segoe UI Light"/>
              </a:rPr>
              <a:t> </a:t>
            </a:r>
            <a:r>
              <a:rPr lang="en-US" sz="2200" err="1">
                <a:cs typeface="Segoe UI Light"/>
              </a:rPr>
              <a:t>stigmatisées</a:t>
            </a:r>
            <a:endParaRPr lang="en-US" sz="2200">
              <a:cs typeface="Segoe UI Light"/>
            </a:endParaRPr>
          </a:p>
        </p:txBody>
      </p:sp>
    </p:spTree>
    <p:extLst>
      <p:ext uri="{BB962C8B-B14F-4D97-AF65-F5344CB8AC3E}">
        <p14:creationId xmlns:p14="http://schemas.microsoft.com/office/powerpoint/2010/main" val="5766237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sz="3600"/>
              <a:t>Aperçu de la méthode de l'informateur</a:t>
            </a:r>
          </a:p>
        </p:txBody>
      </p:sp>
      <p:sp>
        <p:nvSpPr>
          <p:cNvPr id="9" name="Content Placeholder 1">
            <a:extLst>
              <a:ext uri="{FF2B5EF4-FFF2-40B4-BE49-F238E27FC236}">
                <a16:creationId xmlns:a16="http://schemas.microsoft.com/office/drawing/2014/main" id="{E22157FA-14E1-890E-5897-A6AD5E0C49C4}"/>
              </a:ext>
            </a:extLst>
          </p:cNvPr>
          <p:cNvSpPr txBox="1">
            <a:spLocks/>
          </p:cNvSpPr>
          <p:nvPr/>
        </p:nvSpPr>
        <p:spPr>
          <a:xfrm>
            <a:off x="471949" y="1594726"/>
            <a:ext cx="5711323" cy="480961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a:cs typeface="Segoe UI Light"/>
            </a:endParaRPr>
          </a:p>
        </p:txBody>
      </p:sp>
      <p:sp>
        <p:nvSpPr>
          <p:cNvPr id="11" name="Content Placeholder 1">
            <a:extLst>
              <a:ext uri="{FF2B5EF4-FFF2-40B4-BE49-F238E27FC236}">
                <a16:creationId xmlns:a16="http://schemas.microsoft.com/office/drawing/2014/main" id="{D29B2D10-3BFB-9C01-215E-8A66B5C797EA}"/>
              </a:ext>
            </a:extLst>
          </p:cNvPr>
          <p:cNvSpPr txBox="1">
            <a:spLocks/>
          </p:cNvSpPr>
          <p:nvPr/>
        </p:nvSpPr>
        <p:spPr>
          <a:xfrm>
            <a:off x="471949" y="1594726"/>
            <a:ext cx="10809999" cy="4809619"/>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cs typeface="Segoe UI Light"/>
              </a:rPr>
              <a:t>Un minimum de 25 villages/quartiers sera </a:t>
            </a:r>
            <a:r>
              <a:rPr lang="en-US" sz="2400" err="1">
                <a:cs typeface="Segoe UI Light"/>
              </a:rPr>
              <a:t>sélectionné</a:t>
            </a:r>
            <a:r>
              <a:rPr lang="en-US" sz="2400">
                <a:cs typeface="Segoe UI Light"/>
              </a:rPr>
              <a:t> au </a:t>
            </a:r>
            <a:r>
              <a:rPr lang="en-US" sz="2400" err="1">
                <a:cs typeface="Segoe UI Light"/>
              </a:rPr>
              <a:t>hasard</a:t>
            </a:r>
            <a:r>
              <a:rPr lang="en-US" sz="2400">
                <a:cs typeface="Segoe UI Light"/>
              </a:rPr>
              <a:t>, </a:t>
            </a:r>
            <a:r>
              <a:rPr lang="en-US" sz="2400" err="1">
                <a:cs typeface="Segoe UI Light"/>
              </a:rPr>
              <a:t>proportionnellement</a:t>
            </a:r>
            <a:r>
              <a:rPr lang="en-US" sz="2400">
                <a:cs typeface="Segoe UI Light"/>
              </a:rPr>
              <a:t> à la taille de la population, pour </a:t>
            </a:r>
            <a:r>
              <a:rPr lang="en-US" sz="2400" err="1">
                <a:cs typeface="Segoe UI Light"/>
              </a:rPr>
              <a:t>chaque</a:t>
            </a:r>
            <a:r>
              <a:rPr lang="en-US" sz="2400">
                <a:cs typeface="Segoe UI Light"/>
              </a:rPr>
              <a:t> Zone de </a:t>
            </a:r>
            <a:r>
              <a:rPr lang="en-US" sz="2400" err="1">
                <a:cs typeface="Segoe UI Light"/>
              </a:rPr>
              <a:t>Santé</a:t>
            </a:r>
            <a:r>
              <a:rPr lang="en-US" sz="2400">
                <a:cs typeface="Segoe UI Light"/>
              </a:rPr>
              <a:t>. </a:t>
            </a:r>
          </a:p>
          <a:p>
            <a:endParaRPr lang="en-US" sz="2400">
              <a:cs typeface="Segoe UI Light"/>
            </a:endParaRPr>
          </a:p>
          <a:p>
            <a:r>
              <a:rPr lang="en-US" sz="2400">
                <a:cs typeface="Segoe UI Light"/>
              </a:rPr>
              <a:t>Nous </a:t>
            </a:r>
            <a:r>
              <a:rPr lang="en-US" sz="2400" err="1">
                <a:cs typeface="Segoe UI Light"/>
              </a:rPr>
              <a:t>appellerons</a:t>
            </a:r>
            <a:r>
              <a:rPr lang="en-US" sz="2400">
                <a:cs typeface="Segoe UI Light"/>
              </a:rPr>
              <a:t> le chef de village du village/quartier </a:t>
            </a:r>
            <a:r>
              <a:rPr lang="en-US" sz="2400" err="1">
                <a:cs typeface="Segoe UI Light"/>
              </a:rPr>
              <a:t>sélectionné</a:t>
            </a:r>
            <a:r>
              <a:rPr lang="en-US" sz="2400">
                <a:cs typeface="Segoe UI Light"/>
              </a:rPr>
              <a:t> et </a:t>
            </a:r>
            <a:r>
              <a:rPr lang="en-US" sz="2400" err="1">
                <a:cs typeface="Segoe UI Light"/>
              </a:rPr>
              <a:t>dresserons</a:t>
            </a:r>
            <a:r>
              <a:rPr lang="en-US" sz="2400">
                <a:cs typeface="Segoe UI Light"/>
              </a:rPr>
              <a:t> </a:t>
            </a:r>
            <a:r>
              <a:rPr lang="en-US" sz="2400" err="1">
                <a:cs typeface="Segoe UI Light"/>
              </a:rPr>
              <a:t>une</a:t>
            </a:r>
            <a:r>
              <a:rPr lang="en-US" sz="2400">
                <a:cs typeface="Segoe UI Light"/>
              </a:rPr>
              <a:t> </a:t>
            </a:r>
            <a:r>
              <a:rPr lang="en-US" sz="2400" err="1">
                <a:cs typeface="Segoe UI Light"/>
              </a:rPr>
              <a:t>liste</a:t>
            </a:r>
            <a:r>
              <a:rPr lang="en-US" sz="2400">
                <a:cs typeface="Segoe UI Light"/>
              </a:rPr>
              <a:t> de la </a:t>
            </a:r>
            <a:r>
              <a:rPr lang="en-US" sz="2400" err="1">
                <a:cs typeface="Segoe UI Light"/>
              </a:rPr>
              <a:t>communauté</a:t>
            </a:r>
            <a:r>
              <a:rPr lang="en-US" sz="2400">
                <a:cs typeface="Segoe UI Light"/>
              </a:rPr>
              <a:t> </a:t>
            </a:r>
            <a:r>
              <a:rPr lang="en-US" sz="2400" err="1">
                <a:cs typeface="Segoe UI Light"/>
              </a:rPr>
              <a:t>jusqu'à</a:t>
            </a:r>
            <a:r>
              <a:rPr lang="en-US" sz="2400">
                <a:cs typeface="Segoe UI Light"/>
              </a:rPr>
              <a:t> 100 ménages, et </a:t>
            </a:r>
            <a:r>
              <a:rPr lang="en-US" sz="2400" err="1">
                <a:cs typeface="Segoe UI Light"/>
              </a:rPr>
              <a:t>l'enregistrerons</a:t>
            </a:r>
            <a:r>
              <a:rPr lang="en-US" sz="2400">
                <a:cs typeface="Segoe UI Light"/>
              </a:rPr>
              <a:t> dans </a:t>
            </a:r>
            <a:r>
              <a:rPr lang="en-US" sz="2400" err="1">
                <a:cs typeface="Segoe UI Light"/>
              </a:rPr>
              <a:t>notre</a:t>
            </a:r>
            <a:r>
              <a:rPr lang="en-US" sz="2400">
                <a:cs typeface="Segoe UI Light"/>
              </a:rPr>
              <a:t> propre </a:t>
            </a:r>
            <a:r>
              <a:rPr lang="en-US" sz="2400" err="1">
                <a:cs typeface="Segoe UI Light"/>
              </a:rPr>
              <a:t>registre</a:t>
            </a:r>
            <a:r>
              <a:rPr lang="en-US" sz="2400">
                <a:cs typeface="Segoe UI Light"/>
              </a:rPr>
              <a:t> </a:t>
            </a:r>
            <a:r>
              <a:rPr lang="en-US" sz="2400" err="1">
                <a:cs typeface="Segoe UI Light"/>
              </a:rPr>
              <a:t>communautaire</a:t>
            </a:r>
            <a:r>
              <a:rPr lang="en-US" sz="2400">
                <a:cs typeface="Segoe UI Light"/>
              </a:rPr>
              <a:t>.</a:t>
            </a:r>
          </a:p>
          <a:p>
            <a:endParaRPr lang="en-US" sz="2400">
              <a:cs typeface="Segoe UI Light"/>
            </a:endParaRPr>
          </a:p>
          <a:p>
            <a:r>
              <a:rPr lang="en-US" sz="2400">
                <a:cs typeface="Segoe UI Light"/>
              </a:rPr>
              <a:t>Nous </a:t>
            </a:r>
            <a:r>
              <a:rPr lang="en-US" sz="2400" err="1">
                <a:cs typeface="Segoe UI Light"/>
              </a:rPr>
              <a:t>interrogerons</a:t>
            </a:r>
            <a:r>
              <a:rPr lang="en-US" sz="2400">
                <a:cs typeface="Segoe UI Light"/>
              </a:rPr>
              <a:t> chacun des </a:t>
            </a:r>
            <a:r>
              <a:rPr lang="en-US" sz="2400" err="1">
                <a:cs typeface="Segoe UI Light"/>
              </a:rPr>
              <a:t>informateurs</a:t>
            </a:r>
            <a:r>
              <a:rPr lang="en-US" sz="2400">
                <a:cs typeface="Segoe UI Light"/>
              </a:rPr>
              <a:t> </a:t>
            </a:r>
            <a:r>
              <a:rPr lang="en-US" sz="2400" err="1">
                <a:cs typeface="Segoe UI Light"/>
              </a:rPr>
              <a:t>clés</a:t>
            </a:r>
            <a:r>
              <a:rPr lang="en-US" sz="2400">
                <a:cs typeface="Segoe UI Light"/>
              </a:rPr>
              <a:t> sur les naissances, les </a:t>
            </a:r>
            <a:r>
              <a:rPr lang="en-US" sz="2400" err="1">
                <a:cs typeface="Segoe UI Light"/>
              </a:rPr>
              <a:t>décès</a:t>
            </a:r>
            <a:r>
              <a:rPr lang="en-US" sz="2400">
                <a:cs typeface="Segoe UI Light"/>
              </a:rPr>
              <a:t>, les </a:t>
            </a:r>
            <a:r>
              <a:rPr lang="en-US" sz="2400" err="1">
                <a:cs typeface="Segoe UI Light"/>
              </a:rPr>
              <a:t>cas</a:t>
            </a:r>
            <a:r>
              <a:rPr lang="en-US" sz="2400">
                <a:cs typeface="Segoe UI Light"/>
              </a:rPr>
              <a:t> suspects de </a:t>
            </a:r>
            <a:r>
              <a:rPr lang="en-US" sz="2400" err="1">
                <a:cs typeface="Segoe UI Light"/>
              </a:rPr>
              <a:t>rougeole</a:t>
            </a:r>
            <a:r>
              <a:rPr lang="en-US" sz="2400">
                <a:cs typeface="Segoe UI Light"/>
              </a:rPr>
              <a:t> et de </a:t>
            </a:r>
            <a:r>
              <a:rPr lang="en-US" sz="2400" err="1">
                <a:cs typeface="Segoe UI Light"/>
              </a:rPr>
              <a:t>choléra</a:t>
            </a:r>
            <a:r>
              <a:rPr lang="en-US" sz="2400">
                <a:cs typeface="Segoe UI Light"/>
              </a:rPr>
              <a:t> au sein de </a:t>
            </a:r>
            <a:r>
              <a:rPr lang="en-US" sz="2400" err="1">
                <a:cs typeface="Segoe UI Light"/>
              </a:rPr>
              <a:t>ces</a:t>
            </a:r>
            <a:r>
              <a:rPr lang="en-US" sz="2400">
                <a:cs typeface="Segoe UI Light"/>
              </a:rPr>
              <a:t> ménages, </a:t>
            </a:r>
            <a:r>
              <a:rPr lang="en-US" sz="2400" err="1">
                <a:cs typeface="Segoe UI Light"/>
              </a:rPr>
              <a:t>depuis</a:t>
            </a:r>
            <a:r>
              <a:rPr lang="en-US" sz="2400">
                <a:cs typeface="Segoe UI Light"/>
              </a:rPr>
              <a:t> le 1er </a:t>
            </a:r>
            <a:r>
              <a:rPr lang="en-US" sz="2400" err="1">
                <a:cs typeface="Segoe UI Light"/>
              </a:rPr>
              <a:t>janvier</a:t>
            </a:r>
            <a:r>
              <a:rPr lang="en-US" sz="2400">
                <a:cs typeface="Segoe UI Light"/>
              </a:rPr>
              <a:t> du </a:t>
            </a:r>
            <a:r>
              <a:rPr lang="en-US" sz="2400" err="1">
                <a:cs typeface="Segoe UI Light"/>
              </a:rPr>
              <a:t>Nouvel</a:t>
            </a:r>
            <a:r>
              <a:rPr lang="en-US" sz="2400">
                <a:cs typeface="Segoe UI Light"/>
              </a:rPr>
              <a:t> An. </a:t>
            </a:r>
          </a:p>
          <a:p>
            <a:endParaRPr lang="en-US" sz="2400">
              <a:cs typeface="Segoe UI Light"/>
            </a:endParaRPr>
          </a:p>
          <a:p>
            <a:r>
              <a:rPr lang="en-US" sz="2400">
                <a:cs typeface="Segoe UI Light"/>
              </a:rPr>
              <a:t>Nous </a:t>
            </a:r>
            <a:r>
              <a:rPr lang="en-US" sz="2400" err="1">
                <a:cs typeface="Segoe UI Light"/>
              </a:rPr>
              <a:t>répéterons</a:t>
            </a:r>
            <a:r>
              <a:rPr lang="en-US" sz="2400">
                <a:cs typeface="Segoe UI Light"/>
              </a:rPr>
              <a:t> les </a:t>
            </a:r>
            <a:r>
              <a:rPr lang="en-US" sz="2400" err="1">
                <a:cs typeface="Segoe UI Light"/>
              </a:rPr>
              <a:t>entretiens</a:t>
            </a:r>
            <a:r>
              <a:rPr lang="en-US" sz="2400">
                <a:cs typeface="Segoe UI Light"/>
              </a:rPr>
              <a:t> avec chacun de </a:t>
            </a:r>
            <a:r>
              <a:rPr lang="en-US" sz="2400" err="1">
                <a:cs typeface="Segoe UI Light"/>
              </a:rPr>
              <a:t>ces</a:t>
            </a:r>
            <a:r>
              <a:rPr lang="en-US" sz="2400">
                <a:cs typeface="Segoe UI Light"/>
              </a:rPr>
              <a:t> </a:t>
            </a:r>
            <a:r>
              <a:rPr lang="en-US" sz="2400" err="1">
                <a:cs typeface="Segoe UI Light"/>
              </a:rPr>
              <a:t>informateurs</a:t>
            </a:r>
            <a:r>
              <a:rPr lang="en-US" sz="2400">
                <a:cs typeface="Segoe UI Light"/>
              </a:rPr>
              <a:t> </a:t>
            </a:r>
            <a:r>
              <a:rPr lang="en-US" sz="2400" err="1">
                <a:cs typeface="Segoe UI Light"/>
              </a:rPr>
              <a:t>clés</a:t>
            </a:r>
            <a:r>
              <a:rPr lang="en-US" sz="2400">
                <a:cs typeface="Segoe UI Light"/>
              </a:rPr>
              <a:t> </a:t>
            </a:r>
            <a:r>
              <a:rPr lang="en-US" sz="2400" err="1">
                <a:cs typeface="Segoe UI Light"/>
              </a:rPr>
              <a:t>chaque</a:t>
            </a:r>
            <a:r>
              <a:rPr lang="en-US" sz="2400">
                <a:cs typeface="Segoe UI Light"/>
              </a:rPr>
              <a:t> </a:t>
            </a:r>
            <a:r>
              <a:rPr lang="en-US" sz="2400" err="1">
                <a:cs typeface="Segoe UI Light"/>
              </a:rPr>
              <a:t>mois</a:t>
            </a:r>
            <a:r>
              <a:rPr lang="en-US" sz="2400">
                <a:cs typeface="Segoe UI Light"/>
              </a:rPr>
              <a:t> </a:t>
            </a:r>
            <a:r>
              <a:rPr lang="en-US" sz="2400" err="1">
                <a:cs typeface="Segoe UI Light"/>
              </a:rPr>
              <a:t>afin</a:t>
            </a:r>
            <a:r>
              <a:rPr lang="en-US" sz="2400">
                <a:cs typeface="Segoe UI Light"/>
              </a:rPr>
              <a:t> de </a:t>
            </a:r>
            <a:r>
              <a:rPr lang="en-US" sz="2400" err="1">
                <a:cs typeface="Segoe UI Light"/>
              </a:rPr>
              <a:t>mettre</a:t>
            </a:r>
            <a:r>
              <a:rPr lang="en-US" sz="2400">
                <a:cs typeface="Segoe UI Light"/>
              </a:rPr>
              <a:t> à jour la </a:t>
            </a:r>
            <a:r>
              <a:rPr lang="en-US" sz="2400" err="1">
                <a:cs typeface="Segoe UI Light"/>
              </a:rPr>
              <a:t>liste</a:t>
            </a:r>
            <a:r>
              <a:rPr lang="en-US" sz="2400">
                <a:cs typeface="Segoe UI Light"/>
              </a:rPr>
              <a:t> de la </a:t>
            </a:r>
            <a:r>
              <a:rPr lang="en-US" sz="2400" err="1">
                <a:cs typeface="Segoe UI Light"/>
              </a:rPr>
              <a:t>communauté</a:t>
            </a:r>
            <a:r>
              <a:rPr lang="en-US" sz="2400">
                <a:cs typeface="Segoe UI Light"/>
              </a:rPr>
              <a:t>, et de poser des questions sur les naissances, les </a:t>
            </a:r>
            <a:r>
              <a:rPr lang="en-US" sz="2400" err="1">
                <a:cs typeface="Segoe UI Light"/>
              </a:rPr>
              <a:t>décès</a:t>
            </a:r>
            <a:r>
              <a:rPr lang="en-US" sz="2400">
                <a:cs typeface="Segoe UI Light"/>
              </a:rPr>
              <a:t>, etc. </a:t>
            </a:r>
            <a:r>
              <a:rPr lang="en-US" sz="2400" err="1">
                <a:cs typeface="Segoe UI Light"/>
              </a:rPr>
              <a:t>supplémentaires</a:t>
            </a:r>
            <a:r>
              <a:rPr lang="en-US" sz="2400">
                <a:cs typeface="Segoe UI Light"/>
              </a:rPr>
              <a:t>. </a:t>
            </a:r>
          </a:p>
        </p:txBody>
      </p:sp>
    </p:spTree>
    <p:extLst>
      <p:ext uri="{BB962C8B-B14F-4D97-AF65-F5344CB8AC3E}">
        <p14:creationId xmlns:p14="http://schemas.microsoft.com/office/powerpoint/2010/main" val="13470963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vert="horz" lIns="91440" tIns="45720" rIns="91440" bIns="45720" rtlCol="0" anchor="t">
            <a:normAutofit/>
          </a:bodyPr>
          <a:lstStyle/>
          <a:p>
            <a:r>
              <a:rPr lang="en-US" sz="2800">
                <a:cs typeface="Segoe UI Light"/>
              </a:rPr>
              <a:t>Au </a:t>
            </a:r>
            <a:r>
              <a:rPr lang="en-US" sz="2800" err="1">
                <a:cs typeface="Segoe UI Light"/>
              </a:rPr>
              <a:t>moins</a:t>
            </a:r>
            <a:r>
              <a:rPr lang="en-US" sz="2800">
                <a:cs typeface="Segoe UI Light"/>
              </a:rPr>
              <a:t> 3 </a:t>
            </a:r>
            <a:r>
              <a:rPr lang="en-US" sz="2800" err="1">
                <a:cs typeface="Segoe UI Light"/>
              </a:rPr>
              <a:t>informateurs</a:t>
            </a:r>
            <a:r>
              <a:rPr lang="en-US" sz="2800">
                <a:cs typeface="Segoe UI Light"/>
              </a:rPr>
              <a:t> </a:t>
            </a:r>
            <a:r>
              <a:rPr lang="en-US" sz="2800" err="1">
                <a:cs typeface="Segoe UI Light"/>
              </a:rPr>
              <a:t>clés</a:t>
            </a:r>
            <a:r>
              <a:rPr lang="en-US" sz="2800">
                <a:cs typeface="Segoe UI Light"/>
              </a:rPr>
              <a:t> par village/quartier </a:t>
            </a:r>
            <a:r>
              <a:rPr lang="en-US" sz="2800" err="1">
                <a:cs typeface="Segoe UI Light"/>
              </a:rPr>
              <a:t>sélectionné</a:t>
            </a:r>
            <a:r>
              <a:rPr lang="en-US" sz="2800">
                <a:cs typeface="Segoe UI Light"/>
              </a:rPr>
              <a:t>.</a:t>
            </a:r>
          </a:p>
          <a:p>
            <a:endParaRPr lang="en-US" sz="2800">
              <a:cs typeface="Segoe UI Light"/>
            </a:endParaRPr>
          </a:p>
          <a:p>
            <a:r>
              <a:rPr lang="en-US" sz="2800" err="1">
                <a:cs typeface="Segoe UI Light"/>
              </a:rPr>
              <a:t>Chaque</a:t>
            </a:r>
            <a:r>
              <a:rPr lang="en-US" sz="2800">
                <a:cs typeface="Segoe UI Light"/>
              </a:rPr>
              <a:t> </a:t>
            </a:r>
            <a:r>
              <a:rPr lang="en-US" sz="2800" err="1">
                <a:cs typeface="Segoe UI Light"/>
              </a:rPr>
              <a:t>entretien</a:t>
            </a:r>
            <a:r>
              <a:rPr lang="en-US" sz="2800">
                <a:cs typeface="Segoe UI Light"/>
              </a:rPr>
              <a:t> avec un </a:t>
            </a:r>
            <a:r>
              <a:rPr lang="en-US" sz="2800" err="1">
                <a:cs typeface="Segoe UI Light"/>
              </a:rPr>
              <a:t>informateur</a:t>
            </a:r>
            <a:r>
              <a:rPr lang="en-US" sz="2800">
                <a:cs typeface="Segoe UI Light"/>
              </a:rPr>
              <a:t> </a:t>
            </a:r>
            <a:r>
              <a:rPr lang="en-US" sz="2800" err="1">
                <a:cs typeface="Segoe UI Light"/>
              </a:rPr>
              <a:t>clé</a:t>
            </a:r>
            <a:r>
              <a:rPr lang="en-US" sz="2800">
                <a:cs typeface="Segoe UI Light"/>
              </a:rPr>
              <a:t> doit </a:t>
            </a:r>
            <a:r>
              <a:rPr lang="en-US" sz="2800" err="1">
                <a:cs typeface="Segoe UI Light"/>
              </a:rPr>
              <a:t>être</a:t>
            </a:r>
            <a:r>
              <a:rPr lang="en-US" sz="2800">
                <a:cs typeface="Segoe UI Light"/>
              </a:rPr>
              <a:t> </a:t>
            </a:r>
            <a:r>
              <a:rPr lang="en-US" sz="2800" err="1">
                <a:cs typeface="Segoe UI Light"/>
              </a:rPr>
              <a:t>mené</a:t>
            </a:r>
            <a:r>
              <a:rPr lang="en-US" sz="2800">
                <a:cs typeface="Segoe UI Light"/>
              </a:rPr>
              <a:t> de manière </a:t>
            </a:r>
            <a:r>
              <a:rPr lang="en-US" sz="2800" err="1">
                <a:cs typeface="Segoe UI Light"/>
              </a:rPr>
              <a:t>totalement</a:t>
            </a:r>
            <a:r>
              <a:rPr lang="en-US" sz="2800">
                <a:cs typeface="Segoe UI Light"/>
              </a:rPr>
              <a:t> </a:t>
            </a:r>
            <a:r>
              <a:rPr lang="en-US" sz="2800" err="1">
                <a:cs typeface="Segoe UI Light"/>
              </a:rPr>
              <a:t>distincte</a:t>
            </a:r>
            <a:r>
              <a:rPr lang="en-US" sz="2800">
                <a:cs typeface="Segoe UI Light"/>
              </a:rPr>
              <a:t>. </a:t>
            </a:r>
          </a:p>
          <a:p>
            <a:endParaRPr lang="en-US" sz="2800">
              <a:cs typeface="Segoe UI Light"/>
            </a:endParaRPr>
          </a:p>
          <a:p>
            <a:r>
              <a:rPr lang="en-US" sz="2800">
                <a:cs typeface="Segoe UI Light"/>
              </a:rPr>
              <a:t>NE LE FAITES PAS :</a:t>
            </a:r>
          </a:p>
          <a:p>
            <a:pPr lvl="1"/>
            <a:r>
              <a:rPr lang="en-US" sz="2600" err="1">
                <a:cs typeface="Segoe UI Light"/>
              </a:rPr>
              <a:t>Demandez</a:t>
            </a:r>
            <a:r>
              <a:rPr lang="en-US" sz="2600">
                <a:cs typeface="Segoe UI Light"/>
              </a:rPr>
              <a:t> aux </a:t>
            </a:r>
            <a:r>
              <a:rPr lang="en-US" sz="2600" err="1">
                <a:cs typeface="Segoe UI Light"/>
              </a:rPr>
              <a:t>informateurs</a:t>
            </a:r>
            <a:r>
              <a:rPr lang="en-US" sz="2600">
                <a:cs typeface="Segoe UI Light"/>
              </a:rPr>
              <a:t> </a:t>
            </a:r>
            <a:r>
              <a:rPr lang="en-US" sz="2600" err="1">
                <a:cs typeface="Segoe UI Light"/>
              </a:rPr>
              <a:t>clés</a:t>
            </a:r>
            <a:r>
              <a:rPr lang="en-US" sz="2600">
                <a:cs typeface="Segoe UI Light"/>
              </a:rPr>
              <a:t> de </a:t>
            </a:r>
            <a:r>
              <a:rPr lang="en-US" sz="2600" err="1">
                <a:cs typeface="Segoe UI Light"/>
              </a:rPr>
              <a:t>s'asseoir</a:t>
            </a:r>
            <a:r>
              <a:rPr lang="en-US" sz="2600">
                <a:cs typeface="Segoe UI Light"/>
              </a:rPr>
              <a:t> ensemble pour </a:t>
            </a:r>
            <a:r>
              <a:rPr lang="en-US" sz="2600" err="1">
                <a:cs typeface="Segoe UI Light"/>
              </a:rPr>
              <a:t>l'entretien</a:t>
            </a:r>
            <a:endParaRPr lang="en-US" sz="2600">
              <a:cs typeface="Segoe UI Light"/>
            </a:endParaRPr>
          </a:p>
          <a:p>
            <a:pPr lvl="1"/>
            <a:r>
              <a:rPr lang="en-US" sz="2600" err="1">
                <a:cs typeface="Segoe UI Light"/>
              </a:rPr>
              <a:t>Permettez</a:t>
            </a:r>
            <a:r>
              <a:rPr lang="en-US" sz="2600">
                <a:cs typeface="Segoe UI Light"/>
              </a:rPr>
              <a:t> aux </a:t>
            </a:r>
            <a:r>
              <a:rPr lang="en-US" sz="2600" err="1">
                <a:cs typeface="Segoe UI Light"/>
              </a:rPr>
              <a:t>informateurs</a:t>
            </a:r>
            <a:r>
              <a:rPr lang="en-US" sz="2600">
                <a:cs typeface="Segoe UI Light"/>
              </a:rPr>
              <a:t> </a:t>
            </a:r>
            <a:r>
              <a:rPr lang="en-US" sz="2600" err="1">
                <a:cs typeface="Segoe UI Light"/>
              </a:rPr>
              <a:t>clés</a:t>
            </a:r>
            <a:r>
              <a:rPr lang="en-US" sz="2600">
                <a:cs typeface="Segoe UI Light"/>
              </a:rPr>
              <a:t> de </a:t>
            </a:r>
            <a:r>
              <a:rPr lang="en-US" sz="2600" err="1">
                <a:cs typeface="Segoe UI Light"/>
              </a:rPr>
              <a:t>s'interroger</a:t>
            </a:r>
            <a:r>
              <a:rPr lang="en-US" sz="2600">
                <a:cs typeface="Segoe UI Light"/>
              </a:rPr>
              <a:t> </a:t>
            </a:r>
            <a:r>
              <a:rPr lang="en-US" sz="2600" err="1">
                <a:cs typeface="Segoe UI Light"/>
              </a:rPr>
              <a:t>mutuellement</a:t>
            </a:r>
            <a:r>
              <a:rPr lang="en-US" sz="2600">
                <a:cs typeface="Segoe UI Light"/>
              </a:rPr>
              <a:t> sur les </a:t>
            </a:r>
            <a:r>
              <a:rPr lang="en-US" sz="2600" err="1">
                <a:cs typeface="Segoe UI Light"/>
              </a:rPr>
              <a:t>décès</a:t>
            </a:r>
            <a:r>
              <a:rPr lang="en-US" sz="2600">
                <a:cs typeface="Segoe UI Light"/>
              </a:rPr>
              <a:t> </a:t>
            </a:r>
            <a:r>
              <a:rPr lang="en-US" sz="2600" err="1">
                <a:cs typeface="Segoe UI Light"/>
              </a:rPr>
              <a:t>ou</a:t>
            </a:r>
            <a:r>
              <a:rPr lang="en-US" sz="2600">
                <a:cs typeface="Segoe UI Light"/>
              </a:rPr>
              <a:t> </a:t>
            </a:r>
            <a:r>
              <a:rPr lang="en-US" sz="2600" err="1">
                <a:cs typeface="Segoe UI Light"/>
              </a:rPr>
              <a:t>autres</a:t>
            </a:r>
            <a:r>
              <a:rPr lang="en-US" sz="2600">
                <a:cs typeface="Segoe UI Light"/>
              </a:rPr>
              <a:t> </a:t>
            </a:r>
            <a:r>
              <a:rPr lang="en-US" sz="2600" err="1">
                <a:cs typeface="Segoe UI Light"/>
              </a:rPr>
              <a:t>événements</a:t>
            </a:r>
            <a:r>
              <a:rPr lang="en-US" sz="2600">
                <a:cs typeface="Segoe UI Light"/>
              </a:rPr>
              <a:t>.</a:t>
            </a:r>
          </a:p>
          <a:p>
            <a:pPr lvl="1"/>
            <a:endParaRPr lang="en-US" sz="2600">
              <a:cs typeface="Segoe UI Light"/>
            </a:endParaRPr>
          </a:p>
          <a:p>
            <a:endParaRPr lang="en-US" sz="2800">
              <a:cs typeface="Segoe UI Light"/>
            </a:endParaRPr>
          </a:p>
          <a:p>
            <a:endParaRPr lang="en-US" sz="2800">
              <a:cs typeface="Segoe UI Light"/>
            </a:endParaRPr>
          </a:p>
          <a:p>
            <a:endParaRPr lang="en-US" sz="2800">
              <a:cs typeface="Segoe UI Light"/>
            </a:endParaRPr>
          </a:p>
          <a:p>
            <a:endParaRPr lang="en-US" sz="2800">
              <a:cs typeface="Segoe UI Light"/>
            </a:endParaRPr>
          </a:p>
          <a:p>
            <a:endParaRPr lang="en-US" sz="2800">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sz="3600"/>
              <a:t>Indépendance des entretiens</a:t>
            </a:r>
            <a:endParaRPr lang="en-US"/>
          </a:p>
        </p:txBody>
      </p:sp>
    </p:spTree>
    <p:extLst>
      <p:ext uri="{BB962C8B-B14F-4D97-AF65-F5344CB8AC3E}">
        <p14:creationId xmlns:p14="http://schemas.microsoft.com/office/powerpoint/2010/main" val="2622549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a:xfrm>
            <a:off x="4827639" y="530941"/>
            <a:ext cx="7086769" cy="5968181"/>
          </a:xfrm>
        </p:spPr>
        <p:txBody>
          <a:bodyPr vert="horz" lIns="91440" tIns="45720" rIns="91440" bIns="45720" rtlCol="0" anchor="t">
            <a:normAutofit lnSpcReduction="10000"/>
          </a:bodyPr>
          <a:lstStyle/>
          <a:p>
            <a:pPr marL="0" indent="0">
              <a:buNone/>
            </a:pPr>
            <a:r>
              <a:rPr lang="en-US" sz="2800" b="1">
                <a:ea typeface="+mn-lt"/>
                <a:cs typeface="+mn-lt"/>
              </a:rPr>
              <a:t>Objectif : </a:t>
            </a:r>
            <a:endParaRPr lang="en-US" sz="2800">
              <a:ea typeface="+mn-lt"/>
              <a:cs typeface="+mn-lt"/>
            </a:endParaRPr>
          </a:p>
          <a:p>
            <a:pPr>
              <a:buFont typeface="Calibri,Sans-Serif"/>
              <a:buChar char="-"/>
            </a:pPr>
            <a:r>
              <a:rPr lang="en-US" sz="2800" b="1">
                <a:ea typeface="+mn-lt"/>
                <a:cs typeface="+mn-lt"/>
              </a:rPr>
              <a:t>Estimer la mortalité réelle "représentative" dans la zone d'étude au cours de la période d'étude. </a:t>
            </a:r>
            <a:endParaRPr lang="en-US" sz="2800" b="1">
              <a:cs typeface="Segoe UI Light"/>
            </a:endParaRPr>
          </a:p>
          <a:p>
            <a:pPr>
              <a:buFont typeface="Calibri,Sans-Serif"/>
              <a:buChar char="-"/>
            </a:pPr>
            <a:r>
              <a:rPr lang="en-US" sz="2800" b="1">
                <a:ea typeface="+mn-lt"/>
                <a:cs typeface="+mn-lt"/>
              </a:rPr>
              <a:t>Comparer le taux de mortalité "réel" au taux de mortalité obtenu par des méthodes à distance. </a:t>
            </a:r>
          </a:p>
          <a:p>
            <a:pPr>
              <a:buFont typeface="Calibri,Sans-Serif"/>
              <a:buChar char="-"/>
            </a:pPr>
            <a:endParaRPr lang="en-US" sz="2800" b="1">
              <a:ea typeface="+mn-lt"/>
              <a:cs typeface="+mn-lt"/>
            </a:endParaRPr>
          </a:p>
          <a:p>
            <a:pPr marL="0" indent="0">
              <a:buNone/>
            </a:pPr>
            <a:endParaRPr lang="en-US" sz="2800">
              <a:ea typeface="+mn-lt"/>
              <a:cs typeface="+mn-lt"/>
            </a:endParaRPr>
          </a:p>
          <a:p>
            <a:pPr marL="0" indent="0">
              <a:buNone/>
            </a:pPr>
            <a:r>
              <a:rPr lang="en-US" sz="2800" b="1">
                <a:ea typeface="+mn-lt"/>
                <a:cs typeface="+mn-lt"/>
              </a:rPr>
              <a:t>Résumé : </a:t>
            </a:r>
            <a:endParaRPr lang="en-US" sz="2800">
              <a:ea typeface="+mn-lt"/>
              <a:cs typeface="+mn-lt"/>
            </a:endParaRPr>
          </a:p>
          <a:p>
            <a:pPr marL="457200" indent="-457200">
              <a:buFont typeface="Calibri" panose="020B0604020202020204" pitchFamily="34" charset="0"/>
              <a:buChar char="-"/>
            </a:pPr>
            <a:r>
              <a:rPr lang="en-US" sz="2800" b="1">
                <a:ea typeface="+mn-lt"/>
                <a:cs typeface="+mn-lt"/>
              </a:rPr>
              <a:t>Enquête représentative de mortalité auprès des ménages</a:t>
            </a:r>
          </a:p>
          <a:p>
            <a:pPr marL="457200" indent="-457200">
              <a:buFont typeface="Calibri" panose="020B0604020202020204" pitchFamily="34" charset="0"/>
              <a:buChar char="-"/>
            </a:pPr>
            <a:r>
              <a:rPr lang="en-US" sz="2800" b="1">
                <a:ea typeface="+mn-lt"/>
                <a:cs typeface="+mn-lt"/>
              </a:rPr>
              <a:t>À mettre en œuvre en juillet 2023. </a:t>
            </a:r>
          </a:p>
          <a:p>
            <a:pPr marL="457200" indent="-457200">
              <a:buFont typeface="Calibri" panose="020B0604020202020204" pitchFamily="34" charset="0"/>
              <a:buChar char="-"/>
            </a:pPr>
            <a:r>
              <a:rPr lang="en-US" sz="2800" b="1">
                <a:ea typeface="+mn-lt"/>
                <a:cs typeface="+mn-lt"/>
              </a:rPr>
              <a:t>Ne sera pas abordé dans cette formation. </a:t>
            </a:r>
            <a:endParaRPr lang="en-US"/>
          </a:p>
          <a:p>
            <a:pPr marL="0" indent="0">
              <a:buNone/>
            </a:pPr>
            <a:endParaRPr lang="en-US" sz="2800">
              <a:ea typeface="+mn-lt"/>
              <a:cs typeface="+mn-lt"/>
            </a:endParaRPr>
          </a:p>
          <a:p>
            <a:pPr marL="0" indent="0">
              <a:buNone/>
            </a:pPr>
            <a:endParaRPr lang="en-US" sz="2800">
              <a:cs typeface="Segoe UI Light"/>
            </a:endParaRPr>
          </a:p>
          <a:p>
            <a:pPr marL="0" indent="0">
              <a:buNone/>
            </a:pPr>
            <a:endParaRPr lang="en-US" sz="2800" b="1">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530943" y="2332605"/>
            <a:ext cx="3667877" cy="2192791"/>
          </a:xfrm>
        </p:spPr>
        <p:txBody>
          <a:bodyPr anchor="ctr">
            <a:normAutofit fontScale="90000"/>
          </a:bodyPr>
          <a:lstStyle/>
          <a:p>
            <a:r>
              <a:rPr lang="en-US" b="1"/>
              <a:t>Activité 3 : </a:t>
            </a:r>
            <a:r>
              <a:rPr lang="en-US"/>
              <a:t>Enquête sur la mortalité dans les ménages</a:t>
            </a:r>
            <a:endParaRPr lang="en-US">
              <a:ea typeface="Roboto Condensed"/>
              <a:cs typeface="Roboto Condensed"/>
            </a:endParaRPr>
          </a:p>
        </p:txBody>
      </p:sp>
    </p:spTree>
    <p:extLst>
      <p:ext uri="{BB962C8B-B14F-4D97-AF65-F5344CB8AC3E}">
        <p14:creationId xmlns:p14="http://schemas.microsoft.com/office/powerpoint/2010/main" val="19478298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C73E-7A48-B7C6-2C83-78CF1CBC32C9}"/>
              </a:ext>
            </a:extLst>
          </p:cNvPr>
          <p:cNvSpPr>
            <a:spLocks noGrp="1"/>
          </p:cNvSpPr>
          <p:nvPr>
            <p:ph type="title"/>
          </p:nvPr>
        </p:nvSpPr>
        <p:spPr/>
        <p:txBody>
          <a:bodyPr>
            <a:normAutofit fontScale="90000"/>
          </a:bodyPr>
          <a:lstStyle/>
          <a:p>
            <a:r>
              <a:rPr lang="en-US"/>
              <a:t>Session 7 : Sélection des participants pour la méthode de l'informateur</a:t>
            </a:r>
          </a:p>
        </p:txBody>
      </p:sp>
      <p:sp>
        <p:nvSpPr>
          <p:cNvPr id="3" name="Text Placeholder 2">
            <a:extLst>
              <a:ext uri="{FF2B5EF4-FFF2-40B4-BE49-F238E27FC236}">
                <a16:creationId xmlns:a16="http://schemas.microsoft.com/office/drawing/2014/main" id="{81257591-EC8B-A379-B8B1-AFDB231C59CD}"/>
              </a:ext>
            </a:extLst>
          </p:cNvPr>
          <p:cNvSpPr>
            <a:spLocks noGrp="1"/>
          </p:cNvSpPr>
          <p:nvPr>
            <p:ph type="body" sz="quarter" idx="11"/>
          </p:nvPr>
        </p:nvSpPr>
        <p:spPr/>
        <p:txBody>
          <a:bodyPr/>
          <a:lstStyle/>
          <a:p>
            <a:r>
              <a:rPr lang="en-US"/>
              <a:t>07</a:t>
            </a:r>
          </a:p>
        </p:txBody>
      </p:sp>
    </p:spTree>
    <p:extLst>
      <p:ext uri="{BB962C8B-B14F-4D97-AF65-F5344CB8AC3E}">
        <p14:creationId xmlns:p14="http://schemas.microsoft.com/office/powerpoint/2010/main" val="24592739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4C3624A-0BB5-8053-3D56-094A3379C464}"/>
              </a:ext>
            </a:extLst>
          </p:cNvPr>
          <p:cNvSpPr>
            <a:spLocks noGrp="1"/>
          </p:cNvSpPr>
          <p:nvPr>
            <p:ph type="title"/>
          </p:nvPr>
        </p:nvSpPr>
        <p:spPr/>
        <p:txBody>
          <a:bodyPr>
            <a:normAutofit fontScale="90000"/>
          </a:bodyPr>
          <a:lstStyle/>
          <a:p>
            <a:r>
              <a:rPr lang="en-US"/>
              <a:t>Objectifs de la session</a:t>
            </a:r>
          </a:p>
        </p:txBody>
      </p:sp>
      <p:sp>
        <p:nvSpPr>
          <p:cNvPr id="21" name="Text Placeholder 20">
            <a:extLst>
              <a:ext uri="{FF2B5EF4-FFF2-40B4-BE49-F238E27FC236}">
                <a16:creationId xmlns:a16="http://schemas.microsoft.com/office/drawing/2014/main" id="{EB26A3A7-75A0-E8E2-5571-C32F3AC5F981}"/>
              </a:ext>
            </a:extLst>
          </p:cNvPr>
          <p:cNvSpPr>
            <a:spLocks noGrp="1"/>
          </p:cNvSpPr>
          <p:nvPr>
            <p:ph type="body" sz="quarter" idx="10"/>
          </p:nvPr>
        </p:nvSpPr>
        <p:spPr/>
        <p:txBody>
          <a:bodyPr>
            <a:normAutofit fontScale="70000" lnSpcReduction="20000"/>
          </a:bodyPr>
          <a:lstStyle/>
          <a:p>
            <a:r>
              <a:rPr lang="en-US">
                <a:latin typeface="Segoe UI Light"/>
                <a:cs typeface="Segoe UI Light"/>
              </a:rPr>
              <a:t>Comprendre les principales considérations relatives aux différents types d'informateurs clés.</a:t>
            </a:r>
            <a:endParaRPr lang="en-US"/>
          </a:p>
        </p:txBody>
      </p:sp>
      <p:sp>
        <p:nvSpPr>
          <p:cNvPr id="22" name="Text Placeholder 21">
            <a:extLst>
              <a:ext uri="{FF2B5EF4-FFF2-40B4-BE49-F238E27FC236}">
                <a16:creationId xmlns:a16="http://schemas.microsoft.com/office/drawing/2014/main" id="{D39E6ACB-A98C-C441-7992-86945CEE21B7}"/>
              </a:ext>
            </a:extLst>
          </p:cNvPr>
          <p:cNvSpPr>
            <a:spLocks noGrp="1"/>
          </p:cNvSpPr>
          <p:nvPr>
            <p:ph type="body" sz="quarter" idx="11"/>
          </p:nvPr>
        </p:nvSpPr>
        <p:spPr/>
        <p:txBody>
          <a:bodyPr>
            <a:normAutofit fontScale="92500" lnSpcReduction="10000"/>
          </a:bodyPr>
          <a:lstStyle/>
          <a:p>
            <a:endParaRPr lang="en-US"/>
          </a:p>
        </p:txBody>
      </p:sp>
      <p:sp>
        <p:nvSpPr>
          <p:cNvPr id="23" name="Text Placeholder 22">
            <a:extLst>
              <a:ext uri="{FF2B5EF4-FFF2-40B4-BE49-F238E27FC236}">
                <a16:creationId xmlns:a16="http://schemas.microsoft.com/office/drawing/2014/main" id="{1D4BB9DD-B066-09BD-C8DE-E1988D388AEA}"/>
              </a:ext>
            </a:extLst>
          </p:cNvPr>
          <p:cNvSpPr>
            <a:spLocks noGrp="1"/>
          </p:cNvSpPr>
          <p:nvPr>
            <p:ph type="body" sz="quarter" idx="12"/>
          </p:nvPr>
        </p:nvSpPr>
        <p:spPr/>
        <p:txBody>
          <a:bodyPr>
            <a:normAutofit fontScale="92500" lnSpcReduction="10000"/>
          </a:bodyPr>
          <a:lstStyle/>
          <a:p>
            <a:endParaRPr lang="en-US"/>
          </a:p>
        </p:txBody>
      </p:sp>
      <p:sp>
        <p:nvSpPr>
          <p:cNvPr id="26" name="Text Placeholder 25">
            <a:extLst>
              <a:ext uri="{FF2B5EF4-FFF2-40B4-BE49-F238E27FC236}">
                <a16:creationId xmlns:a16="http://schemas.microsoft.com/office/drawing/2014/main" id="{13D66E33-59C0-9A38-C102-AE510F7F0B5E}"/>
              </a:ext>
            </a:extLst>
          </p:cNvPr>
          <p:cNvSpPr>
            <a:spLocks noGrp="1"/>
          </p:cNvSpPr>
          <p:nvPr>
            <p:ph type="body" sz="quarter" idx="15"/>
          </p:nvPr>
        </p:nvSpPr>
        <p:spPr/>
        <p:txBody>
          <a:bodyPr>
            <a:normAutofit fontScale="92500" lnSpcReduction="10000"/>
          </a:bodyPr>
          <a:lstStyle/>
          <a:p>
            <a:r>
              <a:rPr lang="en-US">
                <a:latin typeface="Segoe UI Light"/>
                <a:cs typeface="Segoe UI Light"/>
              </a:rPr>
              <a:t>Connaître les types d'informateurs clés visés par l'étude.</a:t>
            </a:r>
            <a:endParaRPr lang="en-US"/>
          </a:p>
        </p:txBody>
      </p:sp>
    </p:spTree>
    <p:extLst>
      <p:ext uri="{BB962C8B-B14F-4D97-AF65-F5344CB8AC3E}">
        <p14:creationId xmlns:p14="http://schemas.microsoft.com/office/powerpoint/2010/main" val="34037616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743299-ABB6-C1BF-A1B8-B7F9C27962BF}"/>
              </a:ext>
            </a:extLst>
          </p:cNvPr>
          <p:cNvSpPr>
            <a:spLocks noGrp="1"/>
          </p:cNvSpPr>
          <p:nvPr>
            <p:ph sz="quarter" idx="10"/>
          </p:nvPr>
        </p:nvSpPr>
        <p:spPr/>
        <p:txBody>
          <a:bodyPr vert="horz" lIns="91440" tIns="45720" rIns="91440" bIns="45720" rtlCol="0" anchor="t">
            <a:normAutofit/>
          </a:bodyPr>
          <a:lstStyle/>
          <a:p>
            <a:pPr marL="0" indent="0">
              <a:buNone/>
            </a:pPr>
            <a:r>
              <a:rPr lang="en-US" sz="4000" b="1"/>
              <a:t>Discussion</a:t>
            </a:r>
            <a:endParaRPr lang="en-US"/>
          </a:p>
          <a:p>
            <a:r>
              <a:rPr lang="en-US" sz="2800"/>
              <a:t>Quels types d'informateurs clés pourrions-nous trouver dans la communauté qui connaissent les décès dans la communauté ? </a:t>
            </a:r>
            <a:endParaRPr lang="en-US" sz="2800">
              <a:cs typeface="Segoe UI Light"/>
            </a:endParaRPr>
          </a:p>
          <a:p>
            <a:endParaRPr lang="en-US" sz="2800">
              <a:cs typeface="Segoe UI Light"/>
            </a:endParaRPr>
          </a:p>
          <a:p>
            <a:r>
              <a:rPr lang="en-US" sz="2800">
                <a:cs typeface="Segoe UI Light"/>
              </a:rPr>
              <a:t>Pourquoi ces informateurs clés sont-ils au courant des décès dans la communauté ?</a:t>
            </a:r>
          </a:p>
          <a:p>
            <a:endParaRPr lang="en-US" sz="2400">
              <a:cs typeface="Segoe UI Light"/>
            </a:endParaRPr>
          </a:p>
          <a:p>
            <a:r>
              <a:rPr lang="en-US" sz="2800">
                <a:cs typeface="Segoe UI Light"/>
              </a:rPr>
              <a:t>Des personnes différentes sont-elles au courant des décès d'hommes, de femmes, d'enfants ou de nouveau-nés ? </a:t>
            </a:r>
          </a:p>
        </p:txBody>
      </p:sp>
      <p:sp>
        <p:nvSpPr>
          <p:cNvPr id="3" name="Title 2">
            <a:extLst>
              <a:ext uri="{FF2B5EF4-FFF2-40B4-BE49-F238E27FC236}">
                <a16:creationId xmlns:a16="http://schemas.microsoft.com/office/drawing/2014/main" id="{FD379CAB-6A6C-B474-CA15-1258CC487142}"/>
              </a:ext>
            </a:extLst>
          </p:cNvPr>
          <p:cNvSpPr>
            <a:spLocks noGrp="1"/>
          </p:cNvSpPr>
          <p:nvPr>
            <p:ph type="title"/>
          </p:nvPr>
        </p:nvSpPr>
        <p:spPr/>
        <p:txBody>
          <a:bodyPr/>
          <a:lstStyle/>
          <a:p>
            <a:r>
              <a:rPr lang="en-US" sz="3200">
                <a:ea typeface="Roboto Condensed"/>
                <a:cs typeface="Roboto Condensed"/>
              </a:rPr>
              <a:t>Plénière</a:t>
            </a:r>
          </a:p>
        </p:txBody>
      </p:sp>
    </p:spTree>
    <p:extLst>
      <p:ext uri="{BB962C8B-B14F-4D97-AF65-F5344CB8AC3E}">
        <p14:creationId xmlns:p14="http://schemas.microsoft.com/office/powerpoint/2010/main" val="40009859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vert="horz" lIns="91440" tIns="45720" rIns="91440" bIns="45720" rtlCol="0" anchor="t">
            <a:normAutofit fontScale="92500"/>
          </a:bodyPr>
          <a:lstStyle/>
          <a:p>
            <a:r>
              <a:rPr lang="en-US" sz="2800" err="1">
                <a:cs typeface="Segoe UI Light"/>
              </a:rPr>
              <a:t>Idéalement</a:t>
            </a:r>
            <a:r>
              <a:rPr lang="en-US" sz="2800">
                <a:cs typeface="Segoe UI Light"/>
              </a:rPr>
              <a:t>, nous </a:t>
            </a:r>
            <a:r>
              <a:rPr lang="en-US" sz="2800" err="1">
                <a:cs typeface="Segoe UI Light"/>
              </a:rPr>
              <a:t>voulons</a:t>
            </a:r>
            <a:r>
              <a:rPr lang="en-US" sz="2800">
                <a:cs typeface="Segoe UI Light"/>
              </a:rPr>
              <a:t> </a:t>
            </a:r>
            <a:r>
              <a:rPr lang="en-US" sz="2800" err="1">
                <a:cs typeface="Segoe UI Light"/>
              </a:rPr>
              <a:t>une</a:t>
            </a:r>
            <a:r>
              <a:rPr lang="en-US" sz="2800">
                <a:cs typeface="Segoe UI Light"/>
              </a:rPr>
              <a:t> </a:t>
            </a:r>
            <a:r>
              <a:rPr lang="en-US" sz="2800" err="1">
                <a:cs typeface="Segoe UI Light"/>
              </a:rPr>
              <a:t>variété</a:t>
            </a:r>
            <a:r>
              <a:rPr lang="en-US" sz="2800">
                <a:cs typeface="Segoe UI Light"/>
              </a:rPr>
              <a:t> </a:t>
            </a:r>
            <a:r>
              <a:rPr lang="en-US" sz="2800" err="1">
                <a:cs typeface="Segoe UI Light"/>
              </a:rPr>
              <a:t>d'informateurs</a:t>
            </a:r>
            <a:r>
              <a:rPr lang="en-US" sz="2800">
                <a:cs typeface="Segoe UI Light"/>
              </a:rPr>
              <a:t> </a:t>
            </a:r>
            <a:r>
              <a:rPr lang="en-US" sz="2800" err="1">
                <a:cs typeface="Segoe UI Light"/>
              </a:rPr>
              <a:t>clés</a:t>
            </a:r>
            <a:r>
              <a:rPr lang="en-US" sz="2800">
                <a:cs typeface="Segoe UI Light"/>
              </a:rPr>
              <a:t> de la </a:t>
            </a:r>
            <a:r>
              <a:rPr lang="en-US" sz="2800" err="1">
                <a:cs typeface="Segoe UI Light"/>
              </a:rPr>
              <a:t>communauté</a:t>
            </a:r>
            <a:r>
              <a:rPr lang="en-US" sz="2800">
                <a:cs typeface="Segoe UI Light"/>
              </a:rPr>
              <a:t> qui </a:t>
            </a:r>
            <a:r>
              <a:rPr lang="en-US" sz="2800" err="1">
                <a:cs typeface="Segoe UI Light"/>
              </a:rPr>
              <a:t>peuvent</a:t>
            </a:r>
            <a:r>
              <a:rPr lang="en-US" sz="2800">
                <a:cs typeface="Segoe UI Light"/>
              </a:rPr>
              <a:t> </a:t>
            </a:r>
            <a:r>
              <a:rPr lang="en-US" sz="2800" err="1">
                <a:cs typeface="Segoe UI Light"/>
              </a:rPr>
              <a:t>rendre</a:t>
            </a:r>
            <a:r>
              <a:rPr lang="en-US" sz="2800">
                <a:cs typeface="Segoe UI Light"/>
              </a:rPr>
              <a:t> </a:t>
            </a:r>
            <a:r>
              <a:rPr lang="en-US" sz="2800" err="1">
                <a:cs typeface="Segoe UI Light"/>
              </a:rPr>
              <a:t>compte</a:t>
            </a:r>
            <a:r>
              <a:rPr lang="en-US" sz="2800">
                <a:cs typeface="Segoe UI Light"/>
              </a:rPr>
              <a:t> de </a:t>
            </a:r>
            <a:r>
              <a:rPr lang="en-US" sz="2800" err="1">
                <a:cs typeface="Segoe UI Light"/>
              </a:rPr>
              <a:t>tous</a:t>
            </a:r>
            <a:r>
              <a:rPr lang="en-US" sz="2800">
                <a:cs typeface="Segoe UI Light"/>
              </a:rPr>
              <a:t> les types de </a:t>
            </a:r>
            <a:r>
              <a:rPr lang="en-US" sz="2800" err="1">
                <a:cs typeface="Segoe UI Light"/>
              </a:rPr>
              <a:t>décès</a:t>
            </a:r>
            <a:r>
              <a:rPr lang="en-US" sz="2800">
                <a:cs typeface="Segoe UI Light"/>
              </a:rPr>
              <a:t> dans la </a:t>
            </a:r>
            <a:r>
              <a:rPr lang="en-US" sz="2800" err="1">
                <a:cs typeface="Segoe UI Light"/>
              </a:rPr>
              <a:t>communauté</a:t>
            </a:r>
            <a:r>
              <a:rPr lang="en-US" sz="2800">
                <a:cs typeface="Segoe UI Light"/>
              </a:rPr>
              <a:t>. </a:t>
            </a:r>
          </a:p>
          <a:p>
            <a:pPr lvl="1"/>
            <a:r>
              <a:rPr lang="en-US" sz="2400" err="1">
                <a:cs typeface="Segoe UI Light"/>
              </a:rPr>
              <a:t>Certaines</a:t>
            </a:r>
            <a:r>
              <a:rPr lang="en-US" sz="2400">
                <a:cs typeface="Segoe UI Light"/>
              </a:rPr>
              <a:t> </a:t>
            </a:r>
            <a:r>
              <a:rPr lang="en-US" sz="2400" err="1">
                <a:cs typeface="Segoe UI Light"/>
              </a:rPr>
              <a:t>personnes</a:t>
            </a:r>
            <a:r>
              <a:rPr lang="en-US" sz="2400">
                <a:cs typeface="Segoe UI Light"/>
              </a:rPr>
              <a:t> </a:t>
            </a:r>
            <a:r>
              <a:rPr lang="en-US" sz="2400" err="1">
                <a:cs typeface="Segoe UI Light"/>
              </a:rPr>
              <a:t>connaissent</a:t>
            </a:r>
            <a:r>
              <a:rPr lang="en-US" sz="2400">
                <a:cs typeface="Segoe UI Light"/>
              </a:rPr>
              <a:t> </a:t>
            </a:r>
            <a:r>
              <a:rPr lang="en-US" sz="2400" err="1">
                <a:cs typeface="Segoe UI Light"/>
              </a:rPr>
              <a:t>mieux</a:t>
            </a:r>
            <a:r>
              <a:rPr lang="en-US" sz="2400">
                <a:cs typeface="Segoe UI Light"/>
              </a:rPr>
              <a:t> les </a:t>
            </a:r>
            <a:r>
              <a:rPr lang="en-US" sz="2400" err="1">
                <a:cs typeface="Segoe UI Light"/>
              </a:rPr>
              <a:t>décès</a:t>
            </a:r>
            <a:r>
              <a:rPr lang="en-US" sz="2400">
                <a:cs typeface="Segoe UI Light"/>
              </a:rPr>
              <a:t> </a:t>
            </a:r>
            <a:r>
              <a:rPr lang="en-US" sz="2400" err="1">
                <a:cs typeface="Segoe UI Light"/>
              </a:rPr>
              <a:t>d'enfants</a:t>
            </a:r>
            <a:endParaRPr lang="en-US" sz="2400">
              <a:cs typeface="Segoe UI Light"/>
            </a:endParaRPr>
          </a:p>
          <a:p>
            <a:pPr lvl="1"/>
            <a:r>
              <a:rPr lang="en-US" sz="2400" err="1">
                <a:cs typeface="Segoe UI Light"/>
              </a:rPr>
              <a:t>Certaines</a:t>
            </a:r>
            <a:r>
              <a:rPr lang="en-US" sz="2400">
                <a:cs typeface="Segoe UI Light"/>
              </a:rPr>
              <a:t> </a:t>
            </a:r>
            <a:r>
              <a:rPr lang="en-US" sz="2400" err="1">
                <a:cs typeface="Segoe UI Light"/>
              </a:rPr>
              <a:t>personnes</a:t>
            </a:r>
            <a:r>
              <a:rPr lang="en-US" sz="2400">
                <a:cs typeface="Segoe UI Light"/>
              </a:rPr>
              <a:t> </a:t>
            </a:r>
            <a:r>
              <a:rPr lang="en-US" sz="2400" err="1">
                <a:cs typeface="Segoe UI Light"/>
              </a:rPr>
              <a:t>peuvent</a:t>
            </a:r>
            <a:r>
              <a:rPr lang="en-US" sz="2400">
                <a:cs typeface="Segoe UI Light"/>
              </a:rPr>
              <a:t> </a:t>
            </a:r>
            <a:r>
              <a:rPr lang="en-US" sz="2400" err="1">
                <a:cs typeface="Segoe UI Light"/>
              </a:rPr>
              <a:t>mieux</a:t>
            </a:r>
            <a:r>
              <a:rPr lang="en-US" sz="2400">
                <a:cs typeface="Segoe UI Light"/>
              </a:rPr>
              <a:t> </a:t>
            </a:r>
            <a:r>
              <a:rPr lang="en-US" sz="2400" err="1">
                <a:cs typeface="Segoe UI Light"/>
              </a:rPr>
              <a:t>connaître</a:t>
            </a:r>
            <a:r>
              <a:rPr lang="en-US" sz="2400">
                <a:cs typeface="Segoe UI Light"/>
              </a:rPr>
              <a:t> les </a:t>
            </a:r>
            <a:r>
              <a:rPr lang="en-US" sz="2400" err="1">
                <a:cs typeface="Segoe UI Light"/>
              </a:rPr>
              <a:t>décès</a:t>
            </a:r>
            <a:r>
              <a:rPr lang="en-US" sz="2400">
                <a:cs typeface="Segoe UI Light"/>
              </a:rPr>
              <a:t> </a:t>
            </a:r>
            <a:r>
              <a:rPr lang="en-US" sz="2400" err="1">
                <a:cs typeface="Segoe UI Light"/>
              </a:rPr>
              <a:t>maternels</a:t>
            </a:r>
            <a:endParaRPr lang="en-US" sz="2400">
              <a:cs typeface="Segoe UI Light"/>
            </a:endParaRPr>
          </a:p>
          <a:p>
            <a:pPr lvl="1"/>
            <a:r>
              <a:rPr lang="en-US" sz="2400">
                <a:cs typeface="Segoe UI Light"/>
              </a:rPr>
              <a:t>Etc. </a:t>
            </a:r>
          </a:p>
          <a:p>
            <a:pPr lvl="1"/>
            <a:endParaRPr lang="en-US" sz="2400">
              <a:cs typeface="Segoe UI Light"/>
            </a:endParaRPr>
          </a:p>
          <a:p>
            <a:r>
              <a:rPr lang="en-US" sz="2800" err="1">
                <a:cs typeface="Segoe UI Light"/>
              </a:rPr>
              <a:t>D'après</a:t>
            </a:r>
            <a:r>
              <a:rPr lang="en-US" sz="2800">
                <a:cs typeface="Segoe UI Light"/>
              </a:rPr>
              <a:t> </a:t>
            </a:r>
            <a:r>
              <a:rPr lang="en-US" sz="2800" err="1">
                <a:cs typeface="Segoe UI Light"/>
              </a:rPr>
              <a:t>notre</a:t>
            </a:r>
            <a:r>
              <a:rPr lang="en-US" sz="2800">
                <a:cs typeface="Segoe UI Light"/>
              </a:rPr>
              <a:t> recherche formative, </a:t>
            </a:r>
            <a:r>
              <a:rPr lang="en-US" sz="2800" err="1">
                <a:cs typeface="Segoe UI Light"/>
              </a:rPr>
              <a:t>nos</a:t>
            </a:r>
            <a:r>
              <a:rPr lang="en-US" sz="2800">
                <a:cs typeface="Segoe UI Light"/>
              </a:rPr>
              <a:t> </a:t>
            </a:r>
            <a:r>
              <a:rPr lang="en-US" sz="2800" err="1">
                <a:cs typeface="Segoe UI Light"/>
              </a:rPr>
              <a:t>principaux</a:t>
            </a:r>
            <a:r>
              <a:rPr lang="en-US" sz="2800">
                <a:cs typeface="Segoe UI Light"/>
              </a:rPr>
              <a:t> types </a:t>
            </a:r>
            <a:r>
              <a:rPr lang="en-US" sz="2800" err="1">
                <a:cs typeface="Segoe UI Light"/>
              </a:rPr>
              <a:t>d'informateurs</a:t>
            </a:r>
            <a:r>
              <a:rPr lang="en-US" sz="2800">
                <a:cs typeface="Segoe UI Light"/>
              </a:rPr>
              <a:t> </a:t>
            </a:r>
            <a:r>
              <a:rPr lang="en-US" sz="2800" err="1">
                <a:cs typeface="Segoe UI Light"/>
              </a:rPr>
              <a:t>sont</a:t>
            </a:r>
            <a:r>
              <a:rPr lang="en-US" sz="2800">
                <a:cs typeface="Segoe UI Light"/>
              </a:rPr>
              <a:t> les </a:t>
            </a:r>
            <a:r>
              <a:rPr lang="en-US" sz="2800" err="1">
                <a:cs typeface="Segoe UI Light"/>
              </a:rPr>
              <a:t>suivants</a:t>
            </a:r>
            <a:r>
              <a:rPr lang="en-US" sz="2800">
                <a:cs typeface="Segoe UI Light"/>
              </a:rPr>
              <a:t> :</a:t>
            </a:r>
          </a:p>
          <a:p>
            <a:pPr lvl="1"/>
            <a:r>
              <a:rPr lang="fr-FR" sz="2600">
                <a:highlight>
                  <a:srgbClr val="FFFF00"/>
                </a:highlight>
                <a:cs typeface="Segoe UI Light"/>
              </a:rPr>
              <a:t>Un chef de communauté masculin (chef du village ou quartier, chef adjoint..)  </a:t>
            </a:r>
          </a:p>
          <a:p>
            <a:pPr lvl="1"/>
            <a:r>
              <a:rPr lang="fr-FR" sz="2600">
                <a:highlight>
                  <a:srgbClr val="FFFF00"/>
                </a:highlight>
                <a:cs typeface="Segoe UI Light"/>
              </a:rPr>
              <a:t>Un leader communautaire féminin (chef de la femme, sage femme, etc.)</a:t>
            </a:r>
          </a:p>
          <a:p>
            <a:pPr lvl="1"/>
            <a:r>
              <a:rPr lang="fr-FR" sz="2600">
                <a:highlight>
                  <a:srgbClr val="FFFF00"/>
                </a:highlight>
                <a:cs typeface="Segoe UI Light"/>
              </a:rPr>
              <a:t>Un homme ou une femme prestataire de services (religieux, santé, enseignant)</a:t>
            </a:r>
          </a:p>
          <a:p>
            <a:pPr lvl="1"/>
            <a:endParaRPr lang="en-US" sz="2600">
              <a:highlight>
                <a:srgbClr val="FFFF00"/>
              </a:highlight>
              <a:cs typeface="Segoe UI Light"/>
            </a:endParaRPr>
          </a:p>
          <a:p>
            <a:pPr lvl="1"/>
            <a:endParaRPr lang="en-US" sz="2600">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sz="3600"/>
              <a:t>Sélection des types d'informateurs clés</a:t>
            </a:r>
          </a:p>
        </p:txBody>
      </p:sp>
    </p:spTree>
    <p:extLst>
      <p:ext uri="{BB962C8B-B14F-4D97-AF65-F5344CB8AC3E}">
        <p14:creationId xmlns:p14="http://schemas.microsoft.com/office/powerpoint/2010/main" val="4843365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p:txBody>
          <a:bodyPr/>
          <a:lstStyle/>
          <a:p>
            <a:r>
              <a:rPr lang="en-US"/>
              <a:t>Planification du travail</a:t>
            </a:r>
          </a:p>
        </p:txBody>
      </p:sp>
      <p:sp>
        <p:nvSpPr>
          <p:cNvPr id="6" name="Content Placeholder 5">
            <a:extLst>
              <a:ext uri="{FF2B5EF4-FFF2-40B4-BE49-F238E27FC236}">
                <a16:creationId xmlns:a16="http://schemas.microsoft.com/office/drawing/2014/main" id="{32816386-CA25-8782-CB1B-CFFF95D2BDFA}"/>
              </a:ext>
            </a:extLst>
          </p:cNvPr>
          <p:cNvSpPr>
            <a:spLocks noGrp="1"/>
          </p:cNvSpPr>
          <p:nvPr>
            <p:ph sz="quarter" idx="10"/>
          </p:nvPr>
        </p:nvSpPr>
        <p:spPr/>
        <p:txBody>
          <a:bodyPr>
            <a:normAutofit/>
          </a:bodyPr>
          <a:lstStyle/>
          <a:p>
            <a:endParaRPr lang="en-US" sz="2400"/>
          </a:p>
          <a:p>
            <a:endParaRPr lang="en-US" sz="2400"/>
          </a:p>
        </p:txBody>
      </p:sp>
      <p:graphicFrame>
        <p:nvGraphicFramePr>
          <p:cNvPr id="7" name="Table 7">
            <a:extLst>
              <a:ext uri="{FF2B5EF4-FFF2-40B4-BE49-F238E27FC236}">
                <a16:creationId xmlns:a16="http://schemas.microsoft.com/office/drawing/2014/main" id="{8A299BD8-EE6C-4704-9F14-573D818EA984}"/>
              </a:ext>
            </a:extLst>
          </p:cNvPr>
          <p:cNvGraphicFramePr>
            <a:graphicFrameLocks noGrp="1"/>
          </p:cNvGraphicFramePr>
          <p:nvPr>
            <p:extLst>
              <p:ext uri="{D42A27DB-BD31-4B8C-83A1-F6EECF244321}">
                <p14:modId xmlns:p14="http://schemas.microsoft.com/office/powerpoint/2010/main" val="963334987"/>
              </p:ext>
            </p:extLst>
          </p:nvPr>
        </p:nvGraphicFramePr>
        <p:xfrm>
          <a:off x="471947" y="1153160"/>
          <a:ext cx="11258233" cy="5557520"/>
        </p:xfrm>
        <a:graphic>
          <a:graphicData uri="http://schemas.openxmlformats.org/drawingml/2006/table">
            <a:tbl>
              <a:tblPr firstRow="1" bandRow="1">
                <a:tableStyleId>{5C22544A-7EE6-4342-B048-85BDC9FD1C3A}</a:tableStyleId>
              </a:tblPr>
              <a:tblGrid>
                <a:gridCol w="1838991">
                  <a:extLst>
                    <a:ext uri="{9D8B030D-6E8A-4147-A177-3AD203B41FA5}">
                      <a16:colId xmlns:a16="http://schemas.microsoft.com/office/drawing/2014/main" val="2899534639"/>
                    </a:ext>
                  </a:extLst>
                </a:gridCol>
                <a:gridCol w="5286895">
                  <a:extLst>
                    <a:ext uri="{9D8B030D-6E8A-4147-A177-3AD203B41FA5}">
                      <a16:colId xmlns:a16="http://schemas.microsoft.com/office/drawing/2014/main" val="4083812768"/>
                    </a:ext>
                  </a:extLst>
                </a:gridCol>
                <a:gridCol w="4132347">
                  <a:extLst>
                    <a:ext uri="{9D8B030D-6E8A-4147-A177-3AD203B41FA5}">
                      <a16:colId xmlns:a16="http://schemas.microsoft.com/office/drawing/2014/main" val="1316727865"/>
                    </a:ext>
                  </a:extLst>
                </a:gridCol>
              </a:tblGrid>
              <a:tr h="370840">
                <a:tc>
                  <a:txBody>
                    <a:bodyPr/>
                    <a:lstStyle/>
                    <a:p>
                      <a:r>
                        <a:rPr lang="en-US"/>
                        <a:t>Category</a:t>
                      </a:r>
                    </a:p>
                  </a:txBody>
                  <a:tcPr/>
                </a:tc>
                <a:tc>
                  <a:txBody>
                    <a:bodyPr/>
                    <a:lstStyle/>
                    <a:p>
                      <a:r>
                        <a:rPr lang="en-US"/>
                        <a:t>Question</a:t>
                      </a:r>
                    </a:p>
                  </a:txBody>
                  <a:tcPr/>
                </a:tc>
                <a:tc>
                  <a:txBody>
                    <a:bodyPr/>
                    <a:lstStyle/>
                    <a:p>
                      <a:r>
                        <a:rPr lang="en-US"/>
                        <a:t>Solution</a:t>
                      </a:r>
                    </a:p>
                  </a:txBody>
                  <a:tcPr/>
                </a:tc>
                <a:extLst>
                  <a:ext uri="{0D108BD9-81ED-4DB2-BD59-A6C34878D82A}">
                    <a16:rowId xmlns:a16="http://schemas.microsoft.com/office/drawing/2014/main" val="189756412"/>
                  </a:ext>
                </a:extLst>
              </a:tr>
              <a:tr h="370840">
                <a:tc>
                  <a:txBody>
                    <a:bodyPr/>
                    <a:lstStyle/>
                    <a:p>
                      <a:r>
                        <a:rPr lang="en-US" sz="1800" b="1"/>
                        <a:t>Staffing</a:t>
                      </a:r>
                      <a:endParaRPr lang="en-US" sz="1800"/>
                    </a:p>
                  </a:txBody>
                  <a:tcPr/>
                </a:tc>
                <a:tc>
                  <a:txBody>
                    <a:bodyPr/>
                    <a:lstStyle/>
                    <a:p>
                      <a:pPr marL="285750" indent="-285750">
                        <a:buFont typeface="Arial" panose="020B0604020202020204" pitchFamily="34" charset="0"/>
                        <a:buChar char="•"/>
                      </a:pPr>
                      <a:r>
                        <a:rPr lang="fr-FR" sz="1600"/>
                        <a:t>Combien d'enquêteurs affectés à la survie du réseau ?</a:t>
                      </a:r>
                    </a:p>
                  </a:txBody>
                  <a:tcPr/>
                </a:tc>
                <a:tc>
                  <a:txBody>
                    <a:bodyPr/>
                    <a:lstStyle/>
                    <a:p>
                      <a:pPr marL="285750" indent="-285750">
                        <a:buFont typeface="Arial" panose="020B0604020202020204" pitchFamily="34" charset="0"/>
                        <a:buChar char="•"/>
                      </a:pPr>
                      <a:r>
                        <a:rPr lang="fr-FR" sz="1600"/>
                        <a:t>Idéalement, 4 agents recenseurs par jour</a:t>
                      </a:r>
                      <a:endParaRPr lang="en-US" sz="1600"/>
                    </a:p>
                  </a:txBody>
                  <a:tcPr/>
                </a:tc>
                <a:extLst>
                  <a:ext uri="{0D108BD9-81ED-4DB2-BD59-A6C34878D82A}">
                    <a16:rowId xmlns:a16="http://schemas.microsoft.com/office/drawing/2014/main" val="1822693665"/>
                  </a:ext>
                </a:extLst>
              </a:tr>
              <a:tr h="370840">
                <a:tc>
                  <a:txBody>
                    <a:bodyPr/>
                    <a:lstStyle/>
                    <a:p>
                      <a:r>
                        <a:rPr lang="en-US" b="1" err="1"/>
                        <a:t>Cibles</a:t>
                      </a:r>
                      <a:r>
                        <a:rPr lang="en-US" b="1"/>
                        <a:t> </a:t>
                      </a:r>
                      <a:r>
                        <a:rPr lang="en-US" b="1" err="1"/>
                        <a:t>quotidiennes</a:t>
                      </a:r>
                      <a:endParaRPr lang="en-US" b="1"/>
                    </a:p>
                  </a:txBody>
                  <a:tcPr/>
                </a:tc>
                <a:tc>
                  <a:txBody>
                    <a:bodyPr/>
                    <a:lstStyle/>
                    <a:p>
                      <a:pPr marL="285750" indent="-285750">
                        <a:buFont typeface="Arial" panose="020B0604020202020204" pitchFamily="34" charset="0"/>
                        <a:buChar char="•"/>
                      </a:pPr>
                      <a:r>
                        <a:rPr lang="fr-FR" sz="1600"/>
                        <a:t>Combien d'entretiens un agent recenseur recueille-t-il par jour ?</a:t>
                      </a:r>
                      <a:endParaRPr lang="en-US" sz="1600"/>
                    </a:p>
                  </a:txBody>
                  <a:tcPr/>
                </a:tc>
                <a:tc>
                  <a:txBody>
                    <a:bodyPr/>
                    <a:lstStyle/>
                    <a:p>
                      <a:pPr marL="285750" indent="-285750">
                        <a:buFont typeface="Arial" panose="020B0604020202020204" pitchFamily="34" charset="0"/>
                        <a:buChar char="•"/>
                      </a:pPr>
                      <a:r>
                        <a:rPr lang="fr-FR" sz="1600"/>
                        <a:t>Au moins 5 entretiens par jour et par agent recenseur</a:t>
                      </a:r>
                    </a:p>
                    <a:p>
                      <a:pPr marL="285750" indent="-285750">
                        <a:buFont typeface="Arial" panose="020B0604020202020204" pitchFamily="34" charset="0"/>
                        <a:buChar char="•"/>
                      </a:pPr>
                      <a:r>
                        <a:rPr lang="en-US" sz="1600"/>
                        <a:t>Scheduling interviews often as needed</a:t>
                      </a:r>
                    </a:p>
                  </a:txBody>
                  <a:tcPr/>
                </a:tc>
                <a:extLst>
                  <a:ext uri="{0D108BD9-81ED-4DB2-BD59-A6C34878D82A}">
                    <a16:rowId xmlns:a16="http://schemas.microsoft.com/office/drawing/2014/main" val="2601280341"/>
                  </a:ext>
                </a:extLst>
              </a:tr>
              <a:tr h="370840">
                <a:tc>
                  <a:txBody>
                    <a:bodyPr/>
                    <a:lstStyle/>
                    <a:p>
                      <a:r>
                        <a:rPr lang="en-US" b="1"/>
                        <a:t>Planification </a:t>
                      </a:r>
                      <a:r>
                        <a:rPr lang="en-US" b="1" err="1"/>
                        <a:t>hebdomadaire</a:t>
                      </a:r>
                      <a:endParaRPr lang="en-US" b="1"/>
                    </a:p>
                  </a:txBody>
                  <a:tcPr/>
                </a:tc>
                <a:tc>
                  <a:txBody>
                    <a:bodyPr/>
                    <a:lstStyle/>
                    <a:p>
                      <a:pPr marL="285750" indent="-285750">
                        <a:buFont typeface="Arial" panose="020B0604020202020204" pitchFamily="34" charset="0"/>
                        <a:buChar char="•"/>
                      </a:pPr>
                      <a:r>
                        <a:rPr lang="fr-FR" sz="1600"/>
                        <a:t>Comment les recenseurs sauront-ils où travailler chaque jour ?</a:t>
                      </a:r>
                      <a:endParaRPr lang="en-US" sz="1600"/>
                    </a:p>
                  </a:txBody>
                  <a:tcPr/>
                </a:tc>
                <a:tc>
                  <a:txBody>
                    <a:bodyPr/>
                    <a:lstStyle/>
                    <a:p>
                      <a:pPr marL="285750" indent="-285750">
                        <a:buFont typeface="Arial" panose="020B0604020202020204" pitchFamily="34" charset="0"/>
                        <a:buChar char="•"/>
                      </a:pPr>
                      <a:r>
                        <a:rPr lang="fr-FR" sz="1600"/>
                        <a:t>Les agents de terrain et le directeur de recherche examinent les objectifs à la fin de la semaine.</a:t>
                      </a:r>
                    </a:p>
                    <a:p>
                      <a:pPr marL="285750" indent="-285750">
                        <a:buFont typeface="Arial" panose="020B0604020202020204" pitchFamily="34" charset="0"/>
                        <a:buChar char="•"/>
                      </a:pPr>
                      <a:r>
                        <a:rPr lang="fr-FR" sz="1600"/>
                        <a:t>Rédiger les affectations des recenseurs pour la semaine suivante</a:t>
                      </a:r>
                      <a:endParaRPr lang="en-US" sz="1600"/>
                    </a:p>
                  </a:txBody>
                  <a:tcPr/>
                </a:tc>
                <a:extLst>
                  <a:ext uri="{0D108BD9-81ED-4DB2-BD59-A6C34878D82A}">
                    <a16:rowId xmlns:a16="http://schemas.microsoft.com/office/drawing/2014/main" val="3054577330"/>
                  </a:ext>
                </a:extLst>
              </a:tr>
              <a:tr h="370840">
                <a:tc>
                  <a:txBody>
                    <a:bodyPr/>
                    <a:lstStyle/>
                    <a:p>
                      <a:r>
                        <a:rPr lang="en-US" b="1" err="1"/>
                        <a:t>Logistique</a:t>
                      </a:r>
                      <a:r>
                        <a:rPr lang="en-US" b="1"/>
                        <a:t> et planification</a:t>
                      </a:r>
                    </a:p>
                  </a:txBody>
                  <a:tcPr/>
                </a:tc>
                <a:tc>
                  <a:txBody>
                    <a:bodyPr/>
                    <a:lstStyle/>
                    <a:p>
                      <a:pPr marL="285750" indent="-285750">
                        <a:buFont typeface="Arial" panose="020B0604020202020204" pitchFamily="34" charset="0"/>
                        <a:buChar char="•"/>
                      </a:pPr>
                      <a:r>
                        <a:rPr lang="fr-FR" sz="1600"/>
                        <a:t>A quelles heures les recenseurs travailleront-ils pour téléphoner ? </a:t>
                      </a:r>
                    </a:p>
                    <a:p>
                      <a:pPr marL="285750" indent="-285750">
                        <a:buFont typeface="Arial" panose="020B0604020202020204" pitchFamily="34" charset="0"/>
                        <a:buChar char="•"/>
                      </a:pPr>
                      <a:r>
                        <a:rPr lang="fr-FR" sz="1600"/>
                        <a:t>Où les recenseurs s'assiéront-ils pour téléphoner ?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600"/>
                        <a:t>Quelles demandes de déplacement ou d'approvisionnement sont nécessaires chaque semaine ? Qui le fera ?</a:t>
                      </a:r>
                    </a:p>
                    <a:p>
                      <a:pPr marL="285750" indent="-285750">
                        <a:buFont typeface="Arial" panose="020B0604020202020204" pitchFamily="34" charset="0"/>
                        <a:buChar char="•"/>
                      </a:pPr>
                      <a:r>
                        <a:rPr lang="fr-FR" sz="1600"/>
                        <a:t>Comment allons-nous gérer le crédit téléphonique pour les recenseurs ?</a:t>
                      </a:r>
                      <a:endParaRPr lang="en-US" sz="1600"/>
                    </a:p>
                  </a:txBody>
                  <a:tcPr/>
                </a:tc>
                <a:tc>
                  <a:txBody>
                    <a:bodyPr/>
                    <a:lstStyle/>
                    <a:p>
                      <a:endParaRPr lang="en-US" sz="1600">
                        <a:highlight>
                          <a:srgbClr val="FFFF00"/>
                        </a:highlight>
                      </a:endParaRPr>
                    </a:p>
                  </a:txBody>
                  <a:tcPr>
                    <a:solidFill>
                      <a:srgbClr val="FFFF00"/>
                    </a:solidFill>
                  </a:tcPr>
                </a:tc>
                <a:extLst>
                  <a:ext uri="{0D108BD9-81ED-4DB2-BD59-A6C34878D82A}">
                    <a16:rowId xmlns:a16="http://schemas.microsoft.com/office/drawing/2014/main" val="1495015936"/>
                  </a:ext>
                </a:extLst>
              </a:tr>
              <a:tr h="370840">
                <a:tc>
                  <a:txBody>
                    <a:bodyPr/>
                    <a:lstStyle/>
                    <a:p>
                      <a:r>
                        <a:rPr lang="en-US" b="1" err="1"/>
                        <a:t>Débriefings</a:t>
                      </a:r>
                      <a:r>
                        <a:rPr lang="en-US" b="1"/>
                        <a:t> </a:t>
                      </a:r>
                      <a:r>
                        <a:rPr lang="en-US" b="1" err="1"/>
                        <a:t>quotidiens</a:t>
                      </a:r>
                      <a:endParaRPr lang="en-US" b="1"/>
                    </a:p>
                  </a:txBody>
                  <a:tcPr/>
                </a:tc>
                <a:tc>
                  <a:txBody>
                    <a:bodyPr/>
                    <a:lstStyle/>
                    <a:p>
                      <a:pPr marL="285750" indent="-285750">
                        <a:buFont typeface="Arial" panose="020B0604020202020204" pitchFamily="34" charset="0"/>
                        <a:buChar char="•"/>
                      </a:pPr>
                      <a:r>
                        <a:rPr lang="fr-FR" sz="1600"/>
                        <a:t>Où les équipes s'assiéront-elles pour un débriefing quotidien ?</a:t>
                      </a:r>
                      <a:endParaRPr lang="en-US" sz="1600"/>
                    </a:p>
                  </a:txBody>
                  <a:tcPr/>
                </a:tc>
                <a:tc>
                  <a:txBody>
                    <a:bodyPr/>
                    <a:lstStyle/>
                    <a:p>
                      <a:endParaRPr lang="en-US" sz="1600">
                        <a:highlight>
                          <a:srgbClr val="FFFF00"/>
                        </a:highlight>
                      </a:endParaRPr>
                    </a:p>
                  </a:txBody>
                  <a:tcPr>
                    <a:solidFill>
                      <a:srgbClr val="FFFF00"/>
                    </a:solidFill>
                  </a:tcPr>
                </a:tc>
                <a:extLst>
                  <a:ext uri="{0D108BD9-81ED-4DB2-BD59-A6C34878D82A}">
                    <a16:rowId xmlns:a16="http://schemas.microsoft.com/office/drawing/2014/main" val="2608913529"/>
                  </a:ext>
                </a:extLst>
              </a:tr>
            </a:tbl>
          </a:graphicData>
        </a:graphic>
      </p:graphicFrame>
    </p:spTree>
    <p:extLst>
      <p:ext uri="{BB962C8B-B14F-4D97-AF65-F5344CB8AC3E}">
        <p14:creationId xmlns:p14="http://schemas.microsoft.com/office/powerpoint/2010/main" val="8013230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CA15BE-CB57-4A6E-16F5-688CC4FBCF08}"/>
              </a:ext>
            </a:extLst>
          </p:cNvPr>
          <p:cNvSpPr>
            <a:spLocks noGrp="1"/>
          </p:cNvSpPr>
          <p:nvPr>
            <p:ph sz="quarter" idx="10"/>
          </p:nvPr>
        </p:nvSpPr>
        <p:spPr/>
        <p:txBody>
          <a:bodyPr>
            <a:normAutofit fontScale="85000" lnSpcReduction="20000"/>
          </a:bodyPr>
          <a:lstStyle/>
          <a:p>
            <a:pPr marL="0" indent="0">
              <a:buNone/>
            </a:pPr>
            <a:r>
              <a:rPr lang="fr-FR" sz="3200" b="1"/>
              <a:t>Le débriefing quotidien doit inclure :</a:t>
            </a:r>
          </a:p>
          <a:p>
            <a:pPr marL="0" indent="0">
              <a:buNone/>
            </a:pPr>
            <a:endParaRPr lang="fr-FR" sz="3200" b="1"/>
          </a:p>
          <a:p>
            <a:r>
              <a:rPr lang="fr-FR" sz="3200"/>
              <a:t>Les recenseurs rendent compte de leurs entretiens réalisés et les agents de terrain mettent à jour les outils de suivi.</a:t>
            </a:r>
          </a:p>
          <a:p>
            <a:endParaRPr lang="fr-FR" sz="3200"/>
          </a:p>
          <a:p>
            <a:r>
              <a:rPr lang="fr-FR" sz="3200"/>
              <a:t>Si nécessaire, les agents de terrain mettent à jour les affectations pour le jour suivant.</a:t>
            </a:r>
          </a:p>
          <a:p>
            <a:endParaRPr lang="fr-FR" sz="3200"/>
          </a:p>
          <a:p>
            <a:r>
              <a:rPr lang="fr-FR" sz="3200"/>
              <a:t>Les agents recenseurs signalent tout problème aux agents de terrain.</a:t>
            </a:r>
          </a:p>
          <a:p>
            <a:endParaRPr lang="fr-FR" sz="3200"/>
          </a:p>
          <a:p>
            <a:r>
              <a:rPr lang="fr-FR" sz="3200"/>
              <a:t>Les agents de terrain donnent aux agents recenseurs des informations sur la qualité des données.</a:t>
            </a:r>
            <a:endParaRPr lang="en-US" sz="2800"/>
          </a:p>
        </p:txBody>
      </p:sp>
      <p:sp>
        <p:nvSpPr>
          <p:cNvPr id="3" name="Title 2">
            <a:extLst>
              <a:ext uri="{FF2B5EF4-FFF2-40B4-BE49-F238E27FC236}">
                <a16:creationId xmlns:a16="http://schemas.microsoft.com/office/drawing/2014/main" id="{EEFA0D27-AAA5-B0A5-99EB-2521266F225D}"/>
              </a:ext>
            </a:extLst>
          </p:cNvPr>
          <p:cNvSpPr>
            <a:spLocks noGrp="1"/>
          </p:cNvSpPr>
          <p:nvPr>
            <p:ph type="title"/>
          </p:nvPr>
        </p:nvSpPr>
        <p:spPr/>
        <p:txBody>
          <a:bodyPr/>
          <a:lstStyle/>
          <a:p>
            <a:r>
              <a:rPr lang="en-US" err="1"/>
              <a:t>Débriefing</a:t>
            </a:r>
            <a:r>
              <a:rPr lang="en-US"/>
              <a:t> </a:t>
            </a:r>
            <a:r>
              <a:rPr lang="en-US" err="1"/>
              <a:t>quotidien</a:t>
            </a:r>
            <a:endParaRPr lang="en-US"/>
          </a:p>
        </p:txBody>
      </p:sp>
    </p:spTree>
    <p:extLst>
      <p:ext uri="{BB962C8B-B14F-4D97-AF65-F5344CB8AC3E}">
        <p14:creationId xmlns:p14="http://schemas.microsoft.com/office/powerpoint/2010/main" val="38177920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A0D27-AAA5-B0A5-99EB-2521266F225D}"/>
              </a:ext>
            </a:extLst>
          </p:cNvPr>
          <p:cNvSpPr>
            <a:spLocks noGrp="1"/>
          </p:cNvSpPr>
          <p:nvPr>
            <p:ph type="title"/>
          </p:nvPr>
        </p:nvSpPr>
        <p:spPr>
          <a:xfrm>
            <a:off x="471948" y="489525"/>
            <a:ext cx="9603077" cy="615675"/>
          </a:xfrm>
        </p:spPr>
        <p:txBody>
          <a:bodyPr/>
          <a:lstStyle/>
          <a:p>
            <a:r>
              <a:rPr lang="fr-FR"/>
              <a:t>Les contrôles quotidiens de la température</a:t>
            </a:r>
            <a:endParaRPr lang="en-US"/>
          </a:p>
        </p:txBody>
      </p:sp>
      <p:pic>
        <p:nvPicPr>
          <p:cNvPr id="5" name="Picture 4">
            <a:extLst>
              <a:ext uri="{FF2B5EF4-FFF2-40B4-BE49-F238E27FC236}">
                <a16:creationId xmlns:a16="http://schemas.microsoft.com/office/drawing/2014/main" id="{2EF6536A-D4A6-4155-9A44-ACC7C1D193A5}"/>
              </a:ext>
            </a:extLst>
          </p:cNvPr>
          <p:cNvPicPr>
            <a:picLocks noChangeAspect="1"/>
          </p:cNvPicPr>
          <p:nvPr/>
        </p:nvPicPr>
        <p:blipFill>
          <a:blip/>
          <a:stretch>
            <a:fillRect/>
          </a:stretch>
        </p:blipFill>
        <p:spPr>
          <a:xfrm>
            <a:off x="322319" y="2348925"/>
            <a:ext cx="11115675" cy="4019550"/>
          </a:xfrm>
          <a:prstGeom prst="rect">
            <a:avLst/>
          </a:prstGeom>
        </p:spPr>
      </p:pic>
      <p:sp>
        <p:nvSpPr>
          <p:cNvPr id="6" name="TextBox 5">
            <a:extLst>
              <a:ext uri="{FF2B5EF4-FFF2-40B4-BE49-F238E27FC236}">
                <a16:creationId xmlns:a16="http://schemas.microsoft.com/office/drawing/2014/main" id="{E3E78B90-0E33-8DC3-D110-B228BB5963DB}"/>
              </a:ext>
            </a:extLst>
          </p:cNvPr>
          <p:cNvSpPr txBox="1"/>
          <p:nvPr/>
        </p:nvSpPr>
        <p:spPr>
          <a:xfrm>
            <a:off x="594360" y="1325880"/>
            <a:ext cx="10744200" cy="923330"/>
          </a:xfrm>
          <a:prstGeom prst="rect">
            <a:avLst/>
          </a:prstGeom>
          <a:noFill/>
        </p:spPr>
        <p:txBody>
          <a:bodyPr wrap="square" rtlCol="0">
            <a:spAutoFit/>
          </a:bodyPr>
          <a:lstStyle/>
          <a:p>
            <a:pPr marL="285750" indent="-285750">
              <a:buFont typeface="Arial" panose="020B0604020202020204" pitchFamily="34" charset="0"/>
              <a:buChar char="•"/>
            </a:pPr>
            <a:r>
              <a:rPr lang="fr-FR"/>
              <a:t>Enregistrez quotidiennement la température dans le journal</a:t>
            </a:r>
          </a:p>
          <a:p>
            <a:pPr marL="285750" indent="-285750">
              <a:buFont typeface="Arial" panose="020B0604020202020204" pitchFamily="34" charset="0"/>
              <a:buChar char="•"/>
            </a:pPr>
            <a:r>
              <a:rPr lang="fr-FR"/>
              <a:t>En cas de température élevée et/ou de signes de COVID-19, retirez l'agent recenseur du travail ce jour-là et surveillez le moment où il pourra reprendre son travail en toute sécurité. </a:t>
            </a:r>
            <a:endParaRPr lang="en-US"/>
          </a:p>
        </p:txBody>
      </p:sp>
    </p:spTree>
    <p:extLst>
      <p:ext uri="{BB962C8B-B14F-4D97-AF65-F5344CB8AC3E}">
        <p14:creationId xmlns:p14="http://schemas.microsoft.com/office/powerpoint/2010/main" val="4739392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C73E-7A48-B7C6-2C83-78CF1CBC32C9}"/>
              </a:ext>
            </a:extLst>
          </p:cNvPr>
          <p:cNvSpPr>
            <a:spLocks noGrp="1"/>
          </p:cNvSpPr>
          <p:nvPr>
            <p:ph type="title"/>
          </p:nvPr>
        </p:nvSpPr>
        <p:spPr/>
        <p:txBody>
          <a:bodyPr>
            <a:normAutofit fontScale="90000"/>
          </a:bodyPr>
          <a:lstStyle/>
          <a:p>
            <a:r>
              <a:rPr lang="en-US"/>
              <a:t>Session 7 : Révision des outils 2b et 2e pour la méthode de l'informateur</a:t>
            </a:r>
          </a:p>
        </p:txBody>
      </p:sp>
      <p:sp>
        <p:nvSpPr>
          <p:cNvPr id="3" name="Text Placeholder 2">
            <a:extLst>
              <a:ext uri="{FF2B5EF4-FFF2-40B4-BE49-F238E27FC236}">
                <a16:creationId xmlns:a16="http://schemas.microsoft.com/office/drawing/2014/main" id="{81257591-EC8B-A379-B8B1-AFDB231C59CD}"/>
              </a:ext>
            </a:extLst>
          </p:cNvPr>
          <p:cNvSpPr>
            <a:spLocks noGrp="1"/>
          </p:cNvSpPr>
          <p:nvPr>
            <p:ph type="body" sz="quarter" idx="11"/>
          </p:nvPr>
        </p:nvSpPr>
        <p:spPr/>
        <p:txBody>
          <a:bodyPr/>
          <a:lstStyle/>
          <a:p>
            <a:r>
              <a:rPr lang="en-US"/>
              <a:t>07</a:t>
            </a:r>
          </a:p>
        </p:txBody>
      </p:sp>
    </p:spTree>
    <p:extLst>
      <p:ext uri="{BB962C8B-B14F-4D97-AF65-F5344CB8AC3E}">
        <p14:creationId xmlns:p14="http://schemas.microsoft.com/office/powerpoint/2010/main" val="38516027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4C3624A-0BB5-8053-3D56-094A3379C464}"/>
              </a:ext>
            </a:extLst>
          </p:cNvPr>
          <p:cNvSpPr>
            <a:spLocks noGrp="1"/>
          </p:cNvSpPr>
          <p:nvPr>
            <p:ph type="title"/>
          </p:nvPr>
        </p:nvSpPr>
        <p:spPr/>
        <p:txBody>
          <a:bodyPr>
            <a:normAutofit fontScale="90000"/>
          </a:bodyPr>
          <a:lstStyle/>
          <a:p>
            <a:r>
              <a:rPr lang="en-US"/>
              <a:t>Objectifs de la session</a:t>
            </a:r>
          </a:p>
        </p:txBody>
      </p:sp>
      <p:sp>
        <p:nvSpPr>
          <p:cNvPr id="21" name="Text Placeholder 20">
            <a:extLst>
              <a:ext uri="{FF2B5EF4-FFF2-40B4-BE49-F238E27FC236}">
                <a16:creationId xmlns:a16="http://schemas.microsoft.com/office/drawing/2014/main" id="{EB26A3A7-75A0-E8E2-5571-C32F3AC5F981}"/>
              </a:ext>
            </a:extLst>
          </p:cNvPr>
          <p:cNvSpPr>
            <a:spLocks noGrp="1"/>
          </p:cNvSpPr>
          <p:nvPr>
            <p:ph type="body" sz="quarter" idx="10"/>
          </p:nvPr>
        </p:nvSpPr>
        <p:spPr>
          <a:xfrm>
            <a:off x="7590088" y="2269220"/>
            <a:ext cx="3551179" cy="705448"/>
          </a:xfrm>
        </p:spPr>
        <p:txBody>
          <a:bodyPr>
            <a:normAutofit fontScale="85000" lnSpcReduction="10000"/>
          </a:bodyPr>
          <a:lstStyle/>
          <a:p>
            <a:r>
              <a:rPr lang="en-US">
                <a:latin typeface="Segoe UI Light"/>
                <a:cs typeface="Segoe UI Light"/>
              </a:rPr>
              <a:t>Connaître les étapes et les considérations clés de la mise en œuvre des entretiens selon la méthode de l'informateur.</a:t>
            </a:r>
            <a:endParaRPr lang="en-US"/>
          </a:p>
        </p:txBody>
      </p:sp>
      <p:sp>
        <p:nvSpPr>
          <p:cNvPr id="22" name="Text Placeholder 21">
            <a:extLst>
              <a:ext uri="{FF2B5EF4-FFF2-40B4-BE49-F238E27FC236}">
                <a16:creationId xmlns:a16="http://schemas.microsoft.com/office/drawing/2014/main" id="{D39E6ACB-A98C-C441-7992-86945CEE21B7}"/>
              </a:ext>
            </a:extLst>
          </p:cNvPr>
          <p:cNvSpPr>
            <a:spLocks noGrp="1"/>
          </p:cNvSpPr>
          <p:nvPr>
            <p:ph type="body" sz="quarter" idx="11"/>
          </p:nvPr>
        </p:nvSpPr>
        <p:spPr>
          <a:xfrm>
            <a:off x="6755980" y="2269220"/>
            <a:ext cx="684639" cy="705448"/>
          </a:xfrm>
        </p:spPr>
        <p:txBody>
          <a:bodyPr>
            <a:normAutofit/>
          </a:bodyPr>
          <a:lstStyle/>
          <a:p>
            <a:endParaRPr lang="en-US"/>
          </a:p>
        </p:txBody>
      </p:sp>
      <p:sp>
        <p:nvSpPr>
          <p:cNvPr id="23" name="Text Placeholder 22">
            <a:extLst>
              <a:ext uri="{FF2B5EF4-FFF2-40B4-BE49-F238E27FC236}">
                <a16:creationId xmlns:a16="http://schemas.microsoft.com/office/drawing/2014/main" id="{1D4BB9DD-B066-09BD-C8DE-E1988D388AEA}"/>
              </a:ext>
            </a:extLst>
          </p:cNvPr>
          <p:cNvSpPr>
            <a:spLocks noGrp="1"/>
          </p:cNvSpPr>
          <p:nvPr>
            <p:ph type="body" sz="quarter" idx="12"/>
          </p:nvPr>
        </p:nvSpPr>
        <p:spPr>
          <a:xfrm>
            <a:off x="6755980" y="3133621"/>
            <a:ext cx="684639" cy="705448"/>
          </a:xfrm>
        </p:spPr>
        <p:txBody>
          <a:bodyPr>
            <a:normAutofit/>
          </a:bodyPr>
          <a:lstStyle/>
          <a:p>
            <a:endParaRPr lang="en-US"/>
          </a:p>
        </p:txBody>
      </p:sp>
      <p:sp>
        <p:nvSpPr>
          <p:cNvPr id="26" name="Text Placeholder 25">
            <a:extLst>
              <a:ext uri="{FF2B5EF4-FFF2-40B4-BE49-F238E27FC236}">
                <a16:creationId xmlns:a16="http://schemas.microsoft.com/office/drawing/2014/main" id="{13D66E33-59C0-9A38-C102-AE510F7F0B5E}"/>
              </a:ext>
            </a:extLst>
          </p:cNvPr>
          <p:cNvSpPr>
            <a:spLocks noGrp="1"/>
          </p:cNvSpPr>
          <p:nvPr>
            <p:ph type="body" sz="quarter" idx="15"/>
          </p:nvPr>
        </p:nvSpPr>
        <p:spPr>
          <a:xfrm>
            <a:off x="7590087" y="3206278"/>
            <a:ext cx="3551179" cy="718363"/>
          </a:xfrm>
        </p:spPr>
        <p:txBody>
          <a:bodyPr>
            <a:normAutofit/>
          </a:bodyPr>
          <a:lstStyle/>
          <a:p>
            <a:r>
              <a:rPr lang="en-US">
                <a:latin typeface="Segoe UI Light"/>
                <a:cs typeface="Segoe UI Light"/>
              </a:rPr>
              <a:t>S'entraîner à mener des entretiens selon la méthode de l'informateur.</a:t>
            </a:r>
            <a:endParaRPr lang="en-US"/>
          </a:p>
        </p:txBody>
      </p:sp>
    </p:spTree>
    <p:extLst>
      <p:ext uri="{BB962C8B-B14F-4D97-AF65-F5344CB8AC3E}">
        <p14:creationId xmlns:p14="http://schemas.microsoft.com/office/powerpoint/2010/main" val="30715720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5154B84-B099-5423-1CAF-EEB4AED47F30}"/>
              </a:ext>
            </a:extLst>
          </p:cNvPr>
          <p:cNvPicPr>
            <a:picLocks noGrp="1" noChangeAspect="1"/>
          </p:cNvPicPr>
          <p:nvPr>
            <p:ph sz="quarter" idx="10"/>
          </p:nvPr>
        </p:nvPicPr>
        <p:blipFill>
          <a:blip/>
          <a:stretch>
            <a:fillRect/>
          </a:stretch>
        </p:blipFill>
        <p:spPr>
          <a:xfrm>
            <a:off x="3781473" y="1583393"/>
            <a:ext cx="7536478" cy="4659587"/>
          </a:xfrm>
        </p:spPr>
      </p:pic>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84863" y="489525"/>
            <a:ext cx="9891252" cy="615675"/>
          </a:xfrm>
        </p:spPr>
        <p:txBody>
          <a:bodyPr/>
          <a:lstStyle/>
          <a:p>
            <a:r>
              <a:rPr lang="en-US" sz="3200"/>
              <a:t>Les outils - Liste des communautés</a:t>
            </a:r>
          </a:p>
        </p:txBody>
      </p:sp>
      <p:sp>
        <p:nvSpPr>
          <p:cNvPr id="8" name="TextBox 7">
            <a:extLst>
              <a:ext uri="{FF2B5EF4-FFF2-40B4-BE49-F238E27FC236}">
                <a16:creationId xmlns:a16="http://schemas.microsoft.com/office/drawing/2014/main" id="{4F9EAAA2-5CBC-AE60-9BED-4EAD8C11164D}"/>
              </a:ext>
            </a:extLst>
          </p:cNvPr>
          <p:cNvSpPr txBox="1"/>
          <p:nvPr/>
        </p:nvSpPr>
        <p:spPr>
          <a:xfrm>
            <a:off x="713117" y="1676400"/>
            <a:ext cx="274320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Segoe UI"/>
              </a:rPr>
              <a:t>Deux registres par zone de santé</a:t>
            </a:r>
          </a:p>
          <a:p>
            <a:endParaRPr lang="en-US" sz="2800" b="1">
              <a:cs typeface="Segoe UI"/>
            </a:endParaRPr>
          </a:p>
          <a:p>
            <a:r>
              <a:rPr lang="en-US" sz="2800" b="1">
                <a:cs typeface="Segoe UI"/>
              </a:rPr>
              <a:t>Attribuera chaque livre à des aires de santé spécifiques.</a:t>
            </a:r>
          </a:p>
        </p:txBody>
      </p:sp>
    </p:spTree>
    <p:extLst>
      <p:ext uri="{BB962C8B-B14F-4D97-AF65-F5344CB8AC3E}">
        <p14:creationId xmlns:p14="http://schemas.microsoft.com/office/powerpoint/2010/main" val="4275039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ap&#10;&#10;Description automatically generated">
            <a:extLst>
              <a:ext uri="{FF2B5EF4-FFF2-40B4-BE49-F238E27FC236}">
                <a16:creationId xmlns:a16="http://schemas.microsoft.com/office/drawing/2014/main" id="{F6D42CF0-C7B2-D720-8D09-CE4B079E8B47}"/>
              </a:ext>
            </a:extLst>
          </p:cNvPr>
          <p:cNvPicPr>
            <a:picLocks noGrp="1" noChangeAspect="1"/>
          </p:cNvPicPr>
          <p:nvPr>
            <p:ph sz="quarter" idx="10"/>
          </p:nvPr>
        </p:nvPicPr>
        <p:blipFill>
          <a:blip r:embed="rId2"/>
          <a:stretch>
            <a:fillRect/>
          </a:stretch>
        </p:blipFill>
        <p:spPr>
          <a:xfrm>
            <a:off x="3826606" y="1000624"/>
            <a:ext cx="7971462" cy="5274568"/>
          </a:xfrm>
        </p:spPr>
      </p:pic>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p:txBody>
          <a:bodyPr/>
          <a:lstStyle/>
          <a:p>
            <a:r>
              <a:rPr lang="en-US"/>
              <a:t>Zone d'étude</a:t>
            </a:r>
          </a:p>
        </p:txBody>
      </p:sp>
      <p:sp>
        <p:nvSpPr>
          <p:cNvPr id="5" name="TextBox 4">
            <a:extLst>
              <a:ext uri="{FF2B5EF4-FFF2-40B4-BE49-F238E27FC236}">
                <a16:creationId xmlns:a16="http://schemas.microsoft.com/office/drawing/2014/main" id="{E98A36A1-6E39-C91F-66EE-9DE7B3101FFA}"/>
              </a:ext>
            </a:extLst>
          </p:cNvPr>
          <p:cNvSpPr txBox="1"/>
          <p:nvPr/>
        </p:nvSpPr>
        <p:spPr>
          <a:xfrm>
            <a:off x="643179" y="2063858"/>
            <a:ext cx="2743200"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cs typeface="Segoe UI"/>
              </a:rPr>
              <a:t>Kalemie ZS</a:t>
            </a:r>
          </a:p>
          <a:p>
            <a:endParaRPr lang="en-US" sz="4000" b="1">
              <a:cs typeface="Segoe UI"/>
            </a:endParaRPr>
          </a:p>
          <a:p>
            <a:r>
              <a:rPr lang="en-US" sz="4000" b="1">
                <a:cs typeface="Segoe UI"/>
              </a:rPr>
              <a:t>Nyunzu ZS</a:t>
            </a:r>
          </a:p>
          <a:p>
            <a:endParaRPr lang="en-US" sz="4000" b="1">
              <a:cs typeface="Segoe UI"/>
            </a:endParaRPr>
          </a:p>
          <a:p>
            <a:r>
              <a:rPr lang="en-US" sz="4000" b="1">
                <a:cs typeface="Segoe UI"/>
              </a:rPr>
              <a:t>Nyemba ZS</a:t>
            </a:r>
          </a:p>
        </p:txBody>
      </p:sp>
    </p:spTree>
    <p:extLst>
      <p:ext uri="{BB962C8B-B14F-4D97-AF65-F5344CB8AC3E}">
        <p14:creationId xmlns:p14="http://schemas.microsoft.com/office/powerpoint/2010/main" val="26684667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sz="3200"/>
              <a:t>Les outils - Liste des communautés</a:t>
            </a:r>
            <a:endParaRPr lang="en-US"/>
          </a:p>
        </p:txBody>
      </p:sp>
      <p:sp>
        <p:nvSpPr>
          <p:cNvPr id="8" name="TextBox 7">
            <a:extLst>
              <a:ext uri="{FF2B5EF4-FFF2-40B4-BE49-F238E27FC236}">
                <a16:creationId xmlns:a16="http://schemas.microsoft.com/office/drawing/2014/main" id="{4F9EAAA2-5CBC-AE60-9BED-4EAD8C11164D}"/>
              </a:ext>
            </a:extLst>
          </p:cNvPr>
          <p:cNvSpPr txBox="1"/>
          <p:nvPr/>
        </p:nvSpPr>
        <p:spPr>
          <a:xfrm>
            <a:off x="-3801374" y="1288211"/>
            <a:ext cx="274320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Segoe UI"/>
              </a:rPr>
              <a:t>Deux registres par zone de santé</a:t>
            </a:r>
          </a:p>
          <a:p>
            <a:endParaRPr lang="en-US" sz="2800" b="1">
              <a:cs typeface="Segoe UI"/>
            </a:endParaRPr>
          </a:p>
          <a:p>
            <a:r>
              <a:rPr lang="en-US" sz="2800" b="1">
                <a:cs typeface="Segoe UI"/>
              </a:rPr>
              <a:t>Attribuera chaque livre à des aires de santé spécifiques.</a:t>
            </a:r>
          </a:p>
        </p:txBody>
      </p:sp>
      <p:pic>
        <p:nvPicPr>
          <p:cNvPr id="6" name="Picture 6" descr="Graphical user interface, application, table&#10;&#10;Description automatically generated">
            <a:extLst>
              <a:ext uri="{FF2B5EF4-FFF2-40B4-BE49-F238E27FC236}">
                <a16:creationId xmlns:a16="http://schemas.microsoft.com/office/drawing/2014/main" id="{07809E5D-ED10-6C8D-030B-23ACF7273471}"/>
              </a:ext>
            </a:extLst>
          </p:cNvPr>
          <p:cNvPicPr>
            <a:picLocks noGrp="1" noChangeAspect="1"/>
          </p:cNvPicPr>
          <p:nvPr>
            <p:ph sz="quarter" idx="10"/>
          </p:nvPr>
        </p:nvPicPr>
        <p:blipFill>
          <a:blip/>
          <a:stretch>
            <a:fillRect/>
          </a:stretch>
        </p:blipFill>
        <p:spPr>
          <a:xfrm>
            <a:off x="214975" y="1713647"/>
            <a:ext cx="11829690" cy="4327362"/>
          </a:xfrm>
        </p:spPr>
      </p:pic>
    </p:spTree>
    <p:extLst>
      <p:ext uri="{BB962C8B-B14F-4D97-AF65-F5344CB8AC3E}">
        <p14:creationId xmlns:p14="http://schemas.microsoft.com/office/powerpoint/2010/main" val="13366235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sz="3200"/>
              <a:t>Les outils - ODK Tool 2b</a:t>
            </a:r>
            <a:endParaRPr lang="en-US"/>
          </a:p>
        </p:txBody>
      </p:sp>
      <p:sp>
        <p:nvSpPr>
          <p:cNvPr id="8" name="TextBox 7">
            <a:extLst>
              <a:ext uri="{FF2B5EF4-FFF2-40B4-BE49-F238E27FC236}">
                <a16:creationId xmlns:a16="http://schemas.microsoft.com/office/drawing/2014/main" id="{4F9EAAA2-5CBC-AE60-9BED-4EAD8C11164D}"/>
              </a:ext>
            </a:extLst>
          </p:cNvPr>
          <p:cNvSpPr txBox="1"/>
          <p:nvPr/>
        </p:nvSpPr>
        <p:spPr>
          <a:xfrm>
            <a:off x="1158084" y="1985635"/>
            <a:ext cx="274320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cs typeface="Segoe UI"/>
              </a:rPr>
              <a:t>Un formulaire doit être rempli pour chaque entretien avec un informateur clé.</a:t>
            </a:r>
          </a:p>
        </p:txBody>
      </p:sp>
      <p:pic>
        <p:nvPicPr>
          <p:cNvPr id="5" name="Picture 6" descr="Graphical user interface, application&#10;&#10;Description automatically generated">
            <a:extLst>
              <a:ext uri="{FF2B5EF4-FFF2-40B4-BE49-F238E27FC236}">
                <a16:creationId xmlns:a16="http://schemas.microsoft.com/office/drawing/2014/main" id="{716A3E86-160D-498A-2652-287A4451A916}"/>
              </a:ext>
            </a:extLst>
          </p:cNvPr>
          <p:cNvPicPr>
            <a:picLocks noGrp="1" noChangeAspect="1"/>
          </p:cNvPicPr>
          <p:nvPr>
            <p:ph sz="quarter" idx="10"/>
          </p:nvPr>
        </p:nvPicPr>
        <p:blipFill>
          <a:blip/>
          <a:stretch>
            <a:fillRect/>
          </a:stretch>
        </p:blipFill>
        <p:spPr>
          <a:xfrm>
            <a:off x="5289100" y="1402682"/>
            <a:ext cx="5808473" cy="5051639"/>
          </a:xfrm>
        </p:spPr>
      </p:pic>
    </p:spTree>
    <p:extLst>
      <p:ext uri="{BB962C8B-B14F-4D97-AF65-F5344CB8AC3E}">
        <p14:creationId xmlns:p14="http://schemas.microsoft.com/office/powerpoint/2010/main" val="38085311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vert="horz" lIns="91440" tIns="45720" rIns="91440" bIns="45720" rtlCol="0" anchor="t">
            <a:normAutofit fontScale="92500" lnSpcReduction="10000"/>
          </a:bodyPr>
          <a:lstStyle/>
          <a:p>
            <a:r>
              <a:rPr lang="en-US" sz="2400" b="1"/>
              <a:t>Étape 1 : Appel initial et enregistrement du chef de village</a:t>
            </a:r>
          </a:p>
          <a:p>
            <a:endParaRPr lang="en-US" sz="2400" b="1"/>
          </a:p>
          <a:p>
            <a:r>
              <a:rPr lang="en-US" sz="2400" b="1"/>
              <a:t>Étape 2 : Appliquer le formulaire de consentement éclairé</a:t>
            </a:r>
            <a:endParaRPr lang="en-US" sz="2400" b="1">
              <a:cs typeface="Segoe UI Light"/>
            </a:endParaRPr>
          </a:p>
          <a:p>
            <a:endParaRPr lang="en-US" sz="2400" b="1"/>
          </a:p>
          <a:p>
            <a:r>
              <a:rPr lang="en-US" sz="2400" b="1"/>
              <a:t>Étape 3 : Échantillonnage en boule de neige d'autres informateurs clés de la communauté</a:t>
            </a:r>
            <a:endParaRPr lang="en-US"/>
          </a:p>
          <a:p>
            <a:endParaRPr lang="en-US" sz="2400" b="1"/>
          </a:p>
          <a:p>
            <a:r>
              <a:rPr lang="en-US" sz="2400" b="1"/>
              <a:t>Étape 4 : Compléter la liste des communautés</a:t>
            </a:r>
            <a:endParaRPr lang="en-US" sz="2400" b="1">
              <a:cs typeface="Segoe UI Light"/>
            </a:endParaRPr>
          </a:p>
          <a:p>
            <a:endParaRPr lang="en-US" sz="2400" b="1"/>
          </a:p>
          <a:p>
            <a:r>
              <a:rPr lang="en-US" sz="2400" b="1"/>
              <a:t>Étape 5 : Sonder la liste des communautés</a:t>
            </a:r>
            <a:endParaRPr lang="en-US" sz="2400" b="1">
              <a:cs typeface="Segoe UI Light"/>
            </a:endParaRPr>
          </a:p>
          <a:p>
            <a:endParaRPr lang="en-US" sz="2400" b="1"/>
          </a:p>
          <a:p>
            <a:r>
              <a:rPr lang="en-US" sz="2400" b="1"/>
              <a:t>Étape 6 : Application de l'outil d'entretien 1b pour les naissances, les décès, les cas suspects de choléra et de rougeole.</a:t>
            </a:r>
            <a:endParaRPr lang="en-US" sz="2400" b="1">
              <a:cs typeface="Segoe UI Light"/>
            </a:endParaRPr>
          </a:p>
          <a:p>
            <a:endParaRPr lang="en-US" sz="2400" b="1"/>
          </a:p>
          <a:p>
            <a:endParaRPr lang="en-US" sz="2400"/>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9" y="453655"/>
            <a:ext cx="9891252" cy="615675"/>
          </a:xfrm>
        </p:spPr>
        <p:txBody>
          <a:bodyPr/>
          <a:lstStyle/>
          <a:p>
            <a:r>
              <a:rPr lang="en-US" sz="3600"/>
              <a:t>Aperçu du processus d'entretien</a:t>
            </a:r>
          </a:p>
        </p:txBody>
      </p:sp>
    </p:spTree>
    <p:extLst>
      <p:ext uri="{BB962C8B-B14F-4D97-AF65-F5344CB8AC3E}">
        <p14:creationId xmlns:p14="http://schemas.microsoft.com/office/powerpoint/2010/main" val="34453833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vert="horz" lIns="91440" tIns="45720" rIns="91440" bIns="45720" rtlCol="0" anchor="t">
            <a:noAutofit/>
          </a:bodyPr>
          <a:lstStyle/>
          <a:p>
            <a:r>
              <a:rPr lang="en-US" sz="2400" b="1" err="1">
                <a:cs typeface="Segoe UI Light"/>
              </a:rPr>
              <a:t>Passez</a:t>
            </a:r>
            <a:r>
              <a:rPr lang="en-US" sz="2400" b="1">
                <a:cs typeface="Segoe UI Light"/>
              </a:rPr>
              <a:t> un premier </a:t>
            </a:r>
            <a:r>
              <a:rPr lang="en-US" sz="2400" b="1" err="1">
                <a:cs typeface="Segoe UI Light"/>
              </a:rPr>
              <a:t>appel</a:t>
            </a:r>
            <a:r>
              <a:rPr lang="en-US" sz="2400" b="1">
                <a:cs typeface="Segoe UI Light"/>
              </a:rPr>
              <a:t> au chef du village </a:t>
            </a:r>
            <a:r>
              <a:rPr lang="en-US" sz="2400" b="1" err="1">
                <a:cs typeface="Segoe UI Light"/>
              </a:rPr>
              <a:t>ou</a:t>
            </a:r>
            <a:r>
              <a:rPr lang="en-US" sz="2400" b="1">
                <a:cs typeface="Segoe UI Light"/>
              </a:rPr>
              <a:t> à </a:t>
            </a:r>
            <a:r>
              <a:rPr lang="en-US" sz="2400" b="1" err="1">
                <a:cs typeface="Segoe UI Light"/>
              </a:rPr>
              <a:t>une</a:t>
            </a:r>
            <a:r>
              <a:rPr lang="en-US" sz="2400" b="1">
                <a:cs typeface="Segoe UI Light"/>
              </a:rPr>
              <a:t> </a:t>
            </a:r>
            <a:r>
              <a:rPr lang="en-US" sz="2400" b="1" err="1">
                <a:cs typeface="Segoe UI Light"/>
              </a:rPr>
              <a:t>autre</a:t>
            </a:r>
            <a:r>
              <a:rPr lang="en-US" sz="2400" b="1">
                <a:cs typeface="Segoe UI Light"/>
              </a:rPr>
              <a:t> </a:t>
            </a:r>
            <a:r>
              <a:rPr lang="en-US" sz="2400" b="1" err="1">
                <a:cs typeface="Segoe UI Light"/>
              </a:rPr>
              <a:t>autorité</a:t>
            </a:r>
            <a:r>
              <a:rPr lang="en-US" sz="2400" b="1">
                <a:cs typeface="Segoe UI Light"/>
              </a:rPr>
              <a:t> du village, et </a:t>
            </a:r>
            <a:r>
              <a:rPr lang="en-US" sz="2400" b="1" err="1">
                <a:cs typeface="Segoe UI Light"/>
              </a:rPr>
              <a:t>lisez</a:t>
            </a:r>
            <a:r>
              <a:rPr lang="en-US" sz="2400" b="1">
                <a:cs typeface="Segoe UI Light"/>
              </a:rPr>
              <a:t> le script de </a:t>
            </a:r>
            <a:r>
              <a:rPr lang="en-US" sz="2400" b="1" err="1">
                <a:cs typeface="Segoe UI Light"/>
              </a:rPr>
              <a:t>recrutement</a:t>
            </a:r>
            <a:r>
              <a:rPr lang="en-US" sz="2400" b="1">
                <a:cs typeface="Segoe UI Light"/>
              </a:rPr>
              <a:t> ci-dessous :</a:t>
            </a:r>
          </a:p>
          <a:p>
            <a:endParaRPr lang="en-US" sz="2000" i="1">
              <a:ea typeface="+mn-lt"/>
              <a:cs typeface="+mn-lt"/>
            </a:endParaRPr>
          </a:p>
          <a:p>
            <a:pPr marL="0" indent="0" algn="just">
              <a:buNone/>
            </a:pPr>
            <a:r>
              <a:rPr lang="en-US" sz="2000" i="1">
                <a:ea typeface="+mn-lt"/>
                <a:cs typeface="+mn-lt"/>
              </a:rPr>
              <a:t>Je </a:t>
            </a:r>
            <a:r>
              <a:rPr lang="en-US" sz="2000" i="1" err="1">
                <a:ea typeface="+mn-lt"/>
                <a:cs typeface="+mn-lt"/>
              </a:rPr>
              <a:t>m'appelle</a:t>
            </a:r>
            <a:r>
              <a:rPr lang="en-US" sz="2000" i="1">
                <a:ea typeface="+mn-lt"/>
                <a:cs typeface="+mn-lt"/>
              </a:rPr>
              <a:t> _____ et je </a:t>
            </a:r>
            <a:r>
              <a:rPr lang="en-US" sz="2000" i="1" err="1">
                <a:ea typeface="+mn-lt"/>
                <a:cs typeface="+mn-lt"/>
              </a:rPr>
              <a:t>travaille</a:t>
            </a:r>
            <a:r>
              <a:rPr lang="en-US" sz="2000" i="1">
                <a:ea typeface="+mn-lt"/>
                <a:cs typeface="+mn-lt"/>
              </a:rPr>
              <a:t> pour IMPACT Initiatives, </a:t>
            </a:r>
            <a:r>
              <a:rPr lang="en-US" sz="2000" i="1" err="1">
                <a:ea typeface="+mn-lt"/>
                <a:cs typeface="+mn-lt"/>
              </a:rPr>
              <a:t>une</a:t>
            </a:r>
            <a:r>
              <a:rPr lang="en-US" sz="2000" i="1">
                <a:ea typeface="+mn-lt"/>
                <a:cs typeface="+mn-lt"/>
              </a:rPr>
              <a:t> </a:t>
            </a:r>
            <a:r>
              <a:rPr lang="en-US" sz="2000" i="1" err="1">
                <a:ea typeface="+mn-lt"/>
                <a:cs typeface="+mn-lt"/>
              </a:rPr>
              <a:t>organisation</a:t>
            </a:r>
            <a:r>
              <a:rPr lang="en-US" sz="2000" i="1">
                <a:ea typeface="+mn-lt"/>
                <a:cs typeface="+mn-lt"/>
              </a:rPr>
              <a:t> </a:t>
            </a:r>
            <a:r>
              <a:rPr lang="en-US" sz="2000" i="1" err="1">
                <a:ea typeface="+mn-lt"/>
                <a:cs typeface="+mn-lt"/>
              </a:rPr>
              <a:t>sœur</a:t>
            </a:r>
            <a:r>
              <a:rPr lang="en-US" sz="2000" i="1">
                <a:ea typeface="+mn-lt"/>
                <a:cs typeface="+mn-lt"/>
              </a:rPr>
              <a:t> </a:t>
            </a:r>
            <a:r>
              <a:rPr lang="en-US" sz="2000" i="1" err="1">
                <a:ea typeface="+mn-lt"/>
                <a:cs typeface="+mn-lt"/>
              </a:rPr>
              <a:t>d'ACTED</a:t>
            </a:r>
            <a:r>
              <a:rPr lang="en-US" sz="2000" i="1">
                <a:ea typeface="+mn-lt"/>
                <a:cs typeface="+mn-lt"/>
              </a:rPr>
              <a:t>, </a:t>
            </a:r>
            <a:r>
              <a:rPr lang="en-US" sz="2000" i="1" err="1">
                <a:ea typeface="+mn-lt"/>
                <a:cs typeface="+mn-lt"/>
              </a:rPr>
              <a:t>une</a:t>
            </a:r>
            <a:r>
              <a:rPr lang="en-US" sz="2000" i="1">
                <a:ea typeface="+mn-lt"/>
                <a:cs typeface="+mn-lt"/>
              </a:rPr>
              <a:t> </a:t>
            </a:r>
            <a:r>
              <a:rPr lang="en-US" sz="2000" i="1" err="1">
                <a:ea typeface="+mn-lt"/>
                <a:cs typeface="+mn-lt"/>
              </a:rPr>
              <a:t>organisation</a:t>
            </a:r>
            <a:r>
              <a:rPr lang="en-US" sz="2000" i="1">
                <a:ea typeface="+mn-lt"/>
                <a:cs typeface="+mn-lt"/>
              </a:rPr>
              <a:t> </a:t>
            </a:r>
            <a:r>
              <a:rPr lang="en-US" sz="2000" i="1" err="1">
                <a:ea typeface="+mn-lt"/>
                <a:cs typeface="+mn-lt"/>
              </a:rPr>
              <a:t>internationale</a:t>
            </a:r>
            <a:r>
              <a:rPr lang="en-US" sz="2000" i="1">
                <a:ea typeface="+mn-lt"/>
                <a:cs typeface="+mn-lt"/>
              </a:rPr>
              <a:t> à but non </a:t>
            </a:r>
            <a:r>
              <a:rPr lang="en-US" sz="2000" i="1" err="1">
                <a:ea typeface="+mn-lt"/>
                <a:cs typeface="+mn-lt"/>
              </a:rPr>
              <a:t>lucratif</a:t>
            </a:r>
            <a:r>
              <a:rPr lang="en-US" sz="2000" i="1">
                <a:ea typeface="+mn-lt"/>
                <a:cs typeface="+mn-lt"/>
              </a:rPr>
              <a:t> </a:t>
            </a:r>
            <a:r>
              <a:rPr lang="en-US" sz="2000" i="1" err="1">
                <a:ea typeface="+mn-lt"/>
                <a:cs typeface="+mn-lt"/>
              </a:rPr>
              <a:t>travaillant</a:t>
            </a:r>
            <a:r>
              <a:rPr lang="en-US" sz="2000" i="1">
                <a:ea typeface="+mn-lt"/>
                <a:cs typeface="+mn-lt"/>
              </a:rPr>
              <a:t> dans </a:t>
            </a:r>
            <a:r>
              <a:rPr lang="en-US" sz="2000" i="1" err="1">
                <a:ea typeface="+mn-lt"/>
                <a:cs typeface="+mn-lt"/>
              </a:rPr>
              <a:t>cette</a:t>
            </a:r>
            <a:r>
              <a:rPr lang="en-US" sz="2000" i="1">
                <a:ea typeface="+mn-lt"/>
                <a:cs typeface="+mn-lt"/>
              </a:rPr>
              <a:t> </a:t>
            </a:r>
            <a:r>
              <a:rPr lang="en-US" sz="2000" i="1" err="1">
                <a:ea typeface="+mn-lt"/>
                <a:cs typeface="+mn-lt"/>
              </a:rPr>
              <a:t>région</a:t>
            </a:r>
            <a:r>
              <a:rPr lang="en-US" sz="2000" i="1">
                <a:ea typeface="+mn-lt"/>
                <a:cs typeface="+mn-lt"/>
              </a:rPr>
              <a:t>. </a:t>
            </a:r>
            <a:r>
              <a:rPr lang="en-US" sz="2000" i="1" err="1">
                <a:ea typeface="+mn-lt"/>
                <a:cs typeface="+mn-lt"/>
              </a:rPr>
              <a:t>En</a:t>
            </a:r>
            <a:r>
              <a:rPr lang="en-US" sz="2000" i="1">
                <a:ea typeface="+mn-lt"/>
                <a:cs typeface="+mn-lt"/>
              </a:rPr>
              <a:t> collaboration avec </a:t>
            </a:r>
            <a:r>
              <a:rPr lang="en-US" sz="2000" i="1" err="1">
                <a:ea typeface="+mn-lt"/>
                <a:cs typeface="+mn-lt"/>
              </a:rPr>
              <a:t>l'école</a:t>
            </a:r>
            <a:r>
              <a:rPr lang="en-US" sz="2000" i="1">
                <a:ea typeface="+mn-lt"/>
                <a:cs typeface="+mn-lt"/>
              </a:rPr>
              <a:t> de </a:t>
            </a:r>
            <a:r>
              <a:rPr lang="en-US" sz="2000" i="1" err="1">
                <a:ea typeface="+mn-lt"/>
                <a:cs typeface="+mn-lt"/>
              </a:rPr>
              <a:t>santé</a:t>
            </a:r>
            <a:r>
              <a:rPr lang="en-US" sz="2000" i="1">
                <a:ea typeface="+mn-lt"/>
                <a:cs typeface="+mn-lt"/>
              </a:rPr>
              <a:t> </a:t>
            </a:r>
            <a:r>
              <a:rPr lang="en-US" sz="2000" i="1" err="1">
                <a:ea typeface="+mn-lt"/>
                <a:cs typeface="+mn-lt"/>
              </a:rPr>
              <a:t>publique</a:t>
            </a:r>
            <a:r>
              <a:rPr lang="en-US" sz="2000" i="1">
                <a:ea typeface="+mn-lt"/>
                <a:cs typeface="+mn-lt"/>
              </a:rPr>
              <a:t> de </a:t>
            </a:r>
            <a:r>
              <a:rPr lang="en-US" sz="2000" i="1" err="1">
                <a:ea typeface="+mn-lt"/>
                <a:cs typeface="+mn-lt"/>
              </a:rPr>
              <a:t>l'Université</a:t>
            </a:r>
            <a:r>
              <a:rPr lang="en-US" sz="2000" i="1">
                <a:ea typeface="+mn-lt"/>
                <a:cs typeface="+mn-lt"/>
              </a:rPr>
              <a:t> de </a:t>
            </a:r>
            <a:r>
              <a:rPr lang="en-US" sz="2000" i="1" err="1">
                <a:ea typeface="+mn-lt"/>
                <a:cs typeface="+mn-lt"/>
              </a:rPr>
              <a:t>Kinshasha</a:t>
            </a:r>
            <a:r>
              <a:rPr lang="en-US" sz="2000" i="1">
                <a:ea typeface="+mn-lt"/>
                <a:cs typeface="+mn-lt"/>
              </a:rPr>
              <a:t> et </a:t>
            </a:r>
            <a:r>
              <a:rPr lang="en-US" sz="2000" i="1" err="1">
                <a:ea typeface="+mn-lt"/>
                <a:cs typeface="+mn-lt"/>
              </a:rPr>
              <a:t>l'Université</a:t>
            </a:r>
            <a:r>
              <a:rPr lang="en-US" sz="2000" i="1">
                <a:ea typeface="+mn-lt"/>
                <a:cs typeface="+mn-lt"/>
              </a:rPr>
              <a:t> de </a:t>
            </a:r>
            <a:r>
              <a:rPr lang="en-US" sz="2000" i="1" err="1">
                <a:ea typeface="+mn-lt"/>
                <a:cs typeface="+mn-lt"/>
              </a:rPr>
              <a:t>Californie</a:t>
            </a:r>
            <a:r>
              <a:rPr lang="en-US" sz="2000" i="1">
                <a:ea typeface="+mn-lt"/>
                <a:cs typeface="+mn-lt"/>
              </a:rPr>
              <a:t> Berkeley, nous </a:t>
            </a:r>
            <a:r>
              <a:rPr lang="en-US" sz="2000" i="1" err="1">
                <a:ea typeface="+mn-lt"/>
                <a:cs typeface="+mn-lt"/>
              </a:rPr>
              <a:t>effectuons</a:t>
            </a:r>
            <a:r>
              <a:rPr lang="en-US" sz="2000" i="1">
                <a:ea typeface="+mn-lt"/>
                <a:cs typeface="+mn-lt"/>
              </a:rPr>
              <a:t> des </a:t>
            </a:r>
            <a:r>
              <a:rPr lang="en-US" sz="2000" i="1" err="1">
                <a:ea typeface="+mn-lt"/>
                <a:cs typeface="+mn-lt"/>
              </a:rPr>
              <a:t>recherches</a:t>
            </a:r>
            <a:r>
              <a:rPr lang="en-US" sz="2000" i="1">
                <a:ea typeface="+mn-lt"/>
                <a:cs typeface="+mn-lt"/>
              </a:rPr>
              <a:t> sur les </a:t>
            </a:r>
            <a:r>
              <a:rPr lang="en-US" sz="2000" i="1" err="1">
                <a:ea typeface="+mn-lt"/>
                <a:cs typeface="+mn-lt"/>
              </a:rPr>
              <a:t>méthodes</a:t>
            </a:r>
            <a:r>
              <a:rPr lang="en-US" sz="2000" i="1">
                <a:ea typeface="+mn-lt"/>
                <a:cs typeface="+mn-lt"/>
              </a:rPr>
              <a:t> </a:t>
            </a:r>
            <a:r>
              <a:rPr lang="en-US" sz="2000" i="1" err="1">
                <a:ea typeface="+mn-lt"/>
                <a:cs typeface="+mn-lt"/>
              </a:rPr>
              <a:t>permettant</a:t>
            </a:r>
            <a:r>
              <a:rPr lang="en-US" sz="2000" i="1">
                <a:ea typeface="+mn-lt"/>
                <a:cs typeface="+mn-lt"/>
              </a:rPr>
              <a:t> </a:t>
            </a:r>
            <a:r>
              <a:rPr lang="en-US" sz="2000" i="1" err="1">
                <a:ea typeface="+mn-lt"/>
                <a:cs typeface="+mn-lt"/>
              </a:rPr>
              <a:t>d'améliorer</a:t>
            </a:r>
            <a:r>
              <a:rPr lang="en-US" sz="2000" i="1">
                <a:ea typeface="+mn-lt"/>
                <a:cs typeface="+mn-lt"/>
              </a:rPr>
              <a:t> le </a:t>
            </a:r>
            <a:r>
              <a:rPr lang="en-US" sz="2000" i="1" err="1">
                <a:ea typeface="+mn-lt"/>
                <a:cs typeface="+mn-lt"/>
              </a:rPr>
              <a:t>signalement</a:t>
            </a:r>
            <a:r>
              <a:rPr lang="en-US" sz="2000" i="1">
                <a:ea typeface="+mn-lt"/>
                <a:cs typeface="+mn-lt"/>
              </a:rPr>
              <a:t> des </a:t>
            </a:r>
            <a:r>
              <a:rPr lang="en-US" sz="2000" i="1" err="1">
                <a:ea typeface="+mn-lt"/>
                <a:cs typeface="+mn-lt"/>
              </a:rPr>
              <a:t>décès</a:t>
            </a:r>
            <a:r>
              <a:rPr lang="en-US" sz="2000" i="1">
                <a:ea typeface="+mn-lt"/>
                <a:cs typeface="+mn-lt"/>
              </a:rPr>
              <a:t> dans la </a:t>
            </a:r>
            <a:r>
              <a:rPr lang="en-US" sz="2000" i="1" err="1">
                <a:ea typeface="+mn-lt"/>
                <a:cs typeface="+mn-lt"/>
              </a:rPr>
              <a:t>communauté</a:t>
            </a:r>
            <a:r>
              <a:rPr lang="en-US" sz="2000" i="1">
                <a:ea typeface="+mn-lt"/>
                <a:cs typeface="+mn-lt"/>
              </a:rPr>
              <a:t> </a:t>
            </a:r>
            <a:r>
              <a:rPr lang="en-US" sz="2000" i="1" err="1">
                <a:ea typeface="+mn-lt"/>
                <a:cs typeface="+mn-lt"/>
              </a:rPr>
              <a:t>afin</a:t>
            </a:r>
            <a:r>
              <a:rPr lang="en-US" sz="2000" i="1">
                <a:ea typeface="+mn-lt"/>
                <a:cs typeface="+mn-lt"/>
              </a:rPr>
              <a:t> de </a:t>
            </a:r>
            <a:r>
              <a:rPr lang="en-US" sz="2000" i="1" err="1">
                <a:ea typeface="+mn-lt"/>
                <a:cs typeface="+mn-lt"/>
              </a:rPr>
              <a:t>mieux</a:t>
            </a:r>
            <a:r>
              <a:rPr lang="en-US" sz="2000" i="1">
                <a:ea typeface="+mn-lt"/>
                <a:cs typeface="+mn-lt"/>
              </a:rPr>
              <a:t> informer le </a:t>
            </a:r>
            <a:r>
              <a:rPr lang="en-US" sz="2000" i="1" err="1">
                <a:ea typeface="+mn-lt"/>
                <a:cs typeface="+mn-lt"/>
              </a:rPr>
              <a:t>département</a:t>
            </a:r>
            <a:r>
              <a:rPr lang="en-US" sz="2000" i="1">
                <a:ea typeface="+mn-lt"/>
                <a:cs typeface="+mn-lt"/>
              </a:rPr>
              <a:t> de la </a:t>
            </a:r>
            <a:r>
              <a:rPr lang="en-US" sz="2000" i="1" err="1">
                <a:ea typeface="+mn-lt"/>
                <a:cs typeface="+mn-lt"/>
              </a:rPr>
              <a:t>santé</a:t>
            </a:r>
            <a:r>
              <a:rPr lang="en-US" sz="2000" i="1">
                <a:ea typeface="+mn-lt"/>
                <a:cs typeface="+mn-lt"/>
              </a:rPr>
              <a:t> sur le </a:t>
            </a:r>
            <a:r>
              <a:rPr lang="en-US" sz="2000" i="1" err="1">
                <a:ea typeface="+mn-lt"/>
                <a:cs typeface="+mn-lt"/>
              </a:rPr>
              <a:t>nombre</a:t>
            </a:r>
            <a:r>
              <a:rPr lang="en-US" sz="2000" i="1">
                <a:ea typeface="+mn-lt"/>
                <a:cs typeface="+mn-lt"/>
              </a:rPr>
              <a:t> et les causes des </a:t>
            </a:r>
            <a:r>
              <a:rPr lang="en-US" sz="2000" i="1" err="1">
                <a:ea typeface="+mn-lt"/>
                <a:cs typeface="+mn-lt"/>
              </a:rPr>
              <a:t>décès</a:t>
            </a:r>
            <a:r>
              <a:rPr lang="en-US" sz="2000" i="1">
                <a:ea typeface="+mn-lt"/>
                <a:cs typeface="+mn-lt"/>
              </a:rPr>
              <a:t> dans </a:t>
            </a:r>
            <a:r>
              <a:rPr lang="en-US" sz="2000" i="1" err="1">
                <a:ea typeface="+mn-lt"/>
                <a:cs typeface="+mn-lt"/>
              </a:rPr>
              <a:t>cette</a:t>
            </a:r>
            <a:r>
              <a:rPr lang="en-US" sz="2000" i="1">
                <a:ea typeface="+mn-lt"/>
                <a:cs typeface="+mn-lt"/>
              </a:rPr>
              <a:t> zone. </a:t>
            </a:r>
            <a:r>
              <a:rPr lang="en-US" sz="2000" i="1" err="1">
                <a:ea typeface="+mn-lt"/>
                <a:cs typeface="+mn-lt"/>
              </a:rPr>
              <a:t>Ces</a:t>
            </a:r>
            <a:r>
              <a:rPr lang="en-US" sz="2000" i="1">
                <a:ea typeface="+mn-lt"/>
                <a:cs typeface="+mn-lt"/>
              </a:rPr>
              <a:t> </a:t>
            </a:r>
            <a:r>
              <a:rPr lang="en-US" sz="2000" i="1" err="1">
                <a:ea typeface="+mn-lt"/>
                <a:cs typeface="+mn-lt"/>
              </a:rPr>
              <a:t>informations</a:t>
            </a:r>
            <a:r>
              <a:rPr lang="en-US" sz="2000" i="1">
                <a:ea typeface="+mn-lt"/>
                <a:cs typeface="+mn-lt"/>
              </a:rPr>
              <a:t> </a:t>
            </a:r>
            <a:r>
              <a:rPr lang="en-US" sz="2000" i="1" err="1">
                <a:ea typeface="+mn-lt"/>
                <a:cs typeface="+mn-lt"/>
              </a:rPr>
              <a:t>aident</a:t>
            </a:r>
            <a:r>
              <a:rPr lang="en-US" sz="2000" i="1">
                <a:ea typeface="+mn-lt"/>
                <a:cs typeface="+mn-lt"/>
              </a:rPr>
              <a:t> les </a:t>
            </a:r>
            <a:r>
              <a:rPr lang="en-US" sz="2000" i="1" err="1">
                <a:ea typeface="+mn-lt"/>
                <a:cs typeface="+mn-lt"/>
              </a:rPr>
              <a:t>acteurs</a:t>
            </a:r>
            <a:r>
              <a:rPr lang="en-US" sz="2000" i="1">
                <a:ea typeface="+mn-lt"/>
                <a:cs typeface="+mn-lt"/>
              </a:rPr>
              <a:t> de la </a:t>
            </a:r>
            <a:r>
              <a:rPr lang="en-US" sz="2000" i="1" err="1">
                <a:ea typeface="+mn-lt"/>
                <a:cs typeface="+mn-lt"/>
              </a:rPr>
              <a:t>santé</a:t>
            </a:r>
            <a:r>
              <a:rPr lang="en-US" sz="2000" i="1">
                <a:ea typeface="+mn-lt"/>
                <a:cs typeface="+mn-lt"/>
              </a:rPr>
              <a:t> à </a:t>
            </a:r>
            <a:r>
              <a:rPr lang="en-US" sz="2000" i="1" err="1">
                <a:ea typeface="+mn-lt"/>
                <a:cs typeface="+mn-lt"/>
              </a:rPr>
              <a:t>planifier</a:t>
            </a:r>
            <a:r>
              <a:rPr lang="en-US" sz="2000" i="1">
                <a:ea typeface="+mn-lt"/>
                <a:cs typeface="+mn-lt"/>
              </a:rPr>
              <a:t> et à </a:t>
            </a:r>
            <a:r>
              <a:rPr lang="en-US" sz="2000" i="1" err="1">
                <a:ea typeface="+mn-lt"/>
                <a:cs typeface="+mn-lt"/>
              </a:rPr>
              <a:t>gérer</a:t>
            </a:r>
            <a:r>
              <a:rPr lang="en-US" sz="2000" i="1">
                <a:ea typeface="+mn-lt"/>
                <a:cs typeface="+mn-lt"/>
              </a:rPr>
              <a:t> les services de </a:t>
            </a:r>
            <a:r>
              <a:rPr lang="en-US" sz="2000" i="1" err="1">
                <a:ea typeface="+mn-lt"/>
                <a:cs typeface="+mn-lt"/>
              </a:rPr>
              <a:t>santé</a:t>
            </a:r>
            <a:r>
              <a:rPr lang="en-US" sz="2000" i="1">
                <a:ea typeface="+mn-lt"/>
                <a:cs typeface="+mn-lt"/>
              </a:rPr>
              <a:t> pour la population. Nous </a:t>
            </a:r>
            <a:r>
              <a:rPr lang="en-US" sz="2000" i="1" err="1">
                <a:ea typeface="+mn-lt"/>
                <a:cs typeface="+mn-lt"/>
              </a:rPr>
              <a:t>vous</a:t>
            </a:r>
            <a:r>
              <a:rPr lang="en-US" sz="2000" i="1">
                <a:ea typeface="+mn-lt"/>
                <a:cs typeface="+mn-lt"/>
              </a:rPr>
              <a:t> </a:t>
            </a:r>
            <a:r>
              <a:rPr lang="en-US" sz="2000" i="1" err="1">
                <a:ea typeface="+mn-lt"/>
                <a:cs typeface="+mn-lt"/>
              </a:rPr>
              <a:t>appelons</a:t>
            </a:r>
            <a:r>
              <a:rPr lang="en-US" sz="2000" i="1">
                <a:ea typeface="+mn-lt"/>
                <a:cs typeface="+mn-lt"/>
              </a:rPr>
              <a:t> </a:t>
            </a:r>
            <a:r>
              <a:rPr lang="en-US" sz="2000" i="1" err="1">
                <a:ea typeface="+mn-lt"/>
                <a:cs typeface="+mn-lt"/>
              </a:rPr>
              <a:t>aujourd'hui</a:t>
            </a:r>
            <a:r>
              <a:rPr lang="en-US" sz="2000" i="1">
                <a:ea typeface="+mn-lt"/>
                <a:cs typeface="+mn-lt"/>
              </a:rPr>
              <a:t> </a:t>
            </a:r>
            <a:r>
              <a:rPr lang="en-US" sz="2000" i="1" err="1">
                <a:ea typeface="+mn-lt"/>
                <a:cs typeface="+mn-lt"/>
              </a:rPr>
              <a:t>parce</a:t>
            </a:r>
            <a:r>
              <a:rPr lang="en-US" sz="2000" i="1">
                <a:ea typeface="+mn-lt"/>
                <a:cs typeface="+mn-lt"/>
              </a:rPr>
              <a:t> que nous </a:t>
            </a:r>
            <a:r>
              <a:rPr lang="en-US" sz="2000" i="1" err="1">
                <a:ea typeface="+mn-lt"/>
                <a:cs typeface="+mn-lt"/>
              </a:rPr>
              <a:t>avons</a:t>
            </a:r>
            <a:r>
              <a:rPr lang="en-US" sz="2000" i="1">
                <a:ea typeface="+mn-lt"/>
                <a:cs typeface="+mn-lt"/>
              </a:rPr>
              <a:t> </a:t>
            </a:r>
            <a:r>
              <a:rPr lang="en-US" sz="2000" i="1" err="1">
                <a:ea typeface="+mn-lt"/>
                <a:cs typeface="+mn-lt"/>
              </a:rPr>
              <a:t>choisi</a:t>
            </a:r>
            <a:r>
              <a:rPr lang="en-US" sz="2000" i="1">
                <a:ea typeface="+mn-lt"/>
                <a:cs typeface="+mn-lt"/>
              </a:rPr>
              <a:t> </a:t>
            </a:r>
            <a:r>
              <a:rPr lang="en-US" sz="2000" i="1" err="1">
                <a:ea typeface="+mn-lt"/>
                <a:cs typeface="+mn-lt"/>
              </a:rPr>
              <a:t>votre</a:t>
            </a:r>
            <a:r>
              <a:rPr lang="en-US" sz="2000" i="1">
                <a:ea typeface="+mn-lt"/>
                <a:cs typeface="+mn-lt"/>
              </a:rPr>
              <a:t> </a:t>
            </a:r>
            <a:r>
              <a:rPr lang="en-US" sz="2000" i="1" err="1">
                <a:ea typeface="+mn-lt"/>
                <a:cs typeface="+mn-lt"/>
              </a:rPr>
              <a:t>communauté</a:t>
            </a:r>
            <a:r>
              <a:rPr lang="en-US" sz="2000" i="1">
                <a:ea typeface="+mn-lt"/>
                <a:cs typeface="+mn-lt"/>
              </a:rPr>
              <a:t> au </a:t>
            </a:r>
            <a:r>
              <a:rPr lang="en-US" sz="2000" i="1" err="1">
                <a:ea typeface="+mn-lt"/>
                <a:cs typeface="+mn-lt"/>
              </a:rPr>
              <a:t>hasard</a:t>
            </a:r>
            <a:r>
              <a:rPr lang="en-US" sz="2000" i="1">
                <a:ea typeface="+mn-lt"/>
                <a:cs typeface="+mn-lt"/>
              </a:rPr>
              <a:t> et que nous </a:t>
            </a:r>
            <a:r>
              <a:rPr lang="en-US" sz="2000" i="1" err="1">
                <a:ea typeface="+mn-lt"/>
                <a:cs typeface="+mn-lt"/>
              </a:rPr>
              <a:t>voulons</a:t>
            </a:r>
            <a:r>
              <a:rPr lang="en-US" sz="2000" i="1">
                <a:ea typeface="+mn-lt"/>
                <a:cs typeface="+mn-lt"/>
              </a:rPr>
              <a:t> </a:t>
            </a:r>
            <a:r>
              <a:rPr lang="en-US" sz="2000" i="1" err="1">
                <a:ea typeface="+mn-lt"/>
                <a:cs typeface="+mn-lt"/>
              </a:rPr>
              <a:t>en</a:t>
            </a:r>
            <a:r>
              <a:rPr lang="en-US" sz="2000" i="1">
                <a:ea typeface="+mn-lt"/>
                <a:cs typeface="+mn-lt"/>
              </a:rPr>
              <a:t> savoir plus sur les naissances, les </a:t>
            </a:r>
            <a:r>
              <a:rPr lang="en-US" sz="2000" i="1" err="1">
                <a:ea typeface="+mn-lt"/>
                <a:cs typeface="+mn-lt"/>
              </a:rPr>
              <a:t>décès</a:t>
            </a:r>
            <a:r>
              <a:rPr lang="en-US" sz="2000" i="1">
                <a:ea typeface="+mn-lt"/>
                <a:cs typeface="+mn-lt"/>
              </a:rPr>
              <a:t> et les </a:t>
            </a:r>
            <a:r>
              <a:rPr lang="en-US" sz="2000" i="1" err="1">
                <a:ea typeface="+mn-lt"/>
                <a:cs typeface="+mn-lt"/>
              </a:rPr>
              <a:t>autres</a:t>
            </a:r>
            <a:r>
              <a:rPr lang="en-US" sz="2000" i="1">
                <a:ea typeface="+mn-lt"/>
                <a:cs typeface="+mn-lt"/>
              </a:rPr>
              <a:t> </a:t>
            </a:r>
            <a:r>
              <a:rPr lang="en-US" sz="2000" i="1" err="1">
                <a:ea typeface="+mn-lt"/>
                <a:cs typeface="+mn-lt"/>
              </a:rPr>
              <a:t>événements</a:t>
            </a:r>
            <a:r>
              <a:rPr lang="en-US" sz="2000" i="1">
                <a:ea typeface="+mn-lt"/>
                <a:cs typeface="+mn-lt"/>
              </a:rPr>
              <a:t> </a:t>
            </a:r>
            <a:r>
              <a:rPr lang="en-US" sz="2000" i="1" err="1">
                <a:ea typeface="+mn-lt"/>
                <a:cs typeface="+mn-lt"/>
              </a:rPr>
              <a:t>sanitaires</a:t>
            </a:r>
            <a:r>
              <a:rPr lang="en-US" sz="2000" i="1">
                <a:ea typeface="+mn-lt"/>
                <a:cs typeface="+mn-lt"/>
              </a:rPr>
              <a:t> dans </a:t>
            </a:r>
            <a:r>
              <a:rPr lang="en-US" sz="2000" i="1" err="1">
                <a:ea typeface="+mn-lt"/>
                <a:cs typeface="+mn-lt"/>
              </a:rPr>
              <a:t>votre</a:t>
            </a:r>
            <a:r>
              <a:rPr lang="en-US" sz="2000" i="1">
                <a:ea typeface="+mn-lt"/>
                <a:cs typeface="+mn-lt"/>
              </a:rPr>
              <a:t> </a:t>
            </a:r>
            <a:r>
              <a:rPr lang="en-US" sz="2000" i="1" err="1">
                <a:ea typeface="+mn-lt"/>
                <a:cs typeface="+mn-lt"/>
              </a:rPr>
              <a:t>communauté</a:t>
            </a:r>
            <a:r>
              <a:rPr lang="en-US" sz="2000" i="1">
                <a:ea typeface="+mn-lt"/>
                <a:cs typeface="+mn-lt"/>
              </a:rPr>
              <a:t>. </a:t>
            </a:r>
            <a:r>
              <a:rPr lang="en-US" sz="2000" i="1" err="1">
                <a:ea typeface="+mn-lt"/>
                <a:cs typeface="+mn-lt"/>
              </a:rPr>
              <a:t>Auriez-vous</a:t>
            </a:r>
            <a:r>
              <a:rPr lang="en-US" sz="2000" i="1">
                <a:ea typeface="+mn-lt"/>
                <a:cs typeface="+mn-lt"/>
              </a:rPr>
              <a:t> 30 à 60 minutes </a:t>
            </a:r>
            <a:r>
              <a:rPr lang="en-US" sz="2000" i="1" err="1">
                <a:ea typeface="+mn-lt"/>
                <a:cs typeface="+mn-lt"/>
              </a:rPr>
              <a:t>aujourd'hui</a:t>
            </a:r>
            <a:r>
              <a:rPr lang="en-US" sz="2000" i="1">
                <a:ea typeface="+mn-lt"/>
                <a:cs typeface="+mn-lt"/>
              </a:rPr>
              <a:t> pour </a:t>
            </a:r>
            <a:r>
              <a:rPr lang="en-US" sz="2000" i="1" err="1">
                <a:ea typeface="+mn-lt"/>
                <a:cs typeface="+mn-lt"/>
              </a:rPr>
              <a:t>répondre</a:t>
            </a:r>
            <a:r>
              <a:rPr lang="en-US" sz="2000" i="1">
                <a:ea typeface="+mn-lt"/>
                <a:cs typeface="+mn-lt"/>
              </a:rPr>
              <a:t> à </a:t>
            </a:r>
            <a:r>
              <a:rPr lang="en-US" sz="2000" i="1" err="1">
                <a:ea typeface="+mn-lt"/>
                <a:cs typeface="+mn-lt"/>
              </a:rPr>
              <a:t>quelques</a:t>
            </a:r>
            <a:r>
              <a:rPr lang="en-US" sz="2000" i="1">
                <a:ea typeface="+mn-lt"/>
                <a:cs typeface="+mn-lt"/>
              </a:rPr>
              <a:t> questions sur les naissances, les </a:t>
            </a:r>
            <a:r>
              <a:rPr lang="en-US" sz="2000" i="1" err="1">
                <a:ea typeface="+mn-lt"/>
                <a:cs typeface="+mn-lt"/>
              </a:rPr>
              <a:t>décès</a:t>
            </a:r>
            <a:r>
              <a:rPr lang="en-US" sz="2000" i="1">
                <a:ea typeface="+mn-lt"/>
                <a:cs typeface="+mn-lt"/>
              </a:rPr>
              <a:t> et les </a:t>
            </a:r>
            <a:r>
              <a:rPr lang="en-US" sz="2000" i="1" err="1">
                <a:ea typeface="+mn-lt"/>
                <a:cs typeface="+mn-lt"/>
              </a:rPr>
              <a:t>autres</a:t>
            </a:r>
            <a:r>
              <a:rPr lang="en-US" sz="2000" i="1">
                <a:ea typeface="+mn-lt"/>
                <a:cs typeface="+mn-lt"/>
              </a:rPr>
              <a:t> </a:t>
            </a:r>
            <a:r>
              <a:rPr lang="en-US" sz="2000" i="1" err="1">
                <a:ea typeface="+mn-lt"/>
                <a:cs typeface="+mn-lt"/>
              </a:rPr>
              <a:t>événements</a:t>
            </a:r>
            <a:r>
              <a:rPr lang="en-US" sz="2000" i="1">
                <a:ea typeface="+mn-lt"/>
                <a:cs typeface="+mn-lt"/>
              </a:rPr>
              <a:t> </a:t>
            </a:r>
            <a:r>
              <a:rPr lang="en-US" sz="2000" i="1" err="1">
                <a:ea typeface="+mn-lt"/>
                <a:cs typeface="+mn-lt"/>
              </a:rPr>
              <a:t>sanitaires</a:t>
            </a:r>
            <a:r>
              <a:rPr lang="en-US" sz="2000" i="1">
                <a:ea typeface="+mn-lt"/>
                <a:cs typeface="+mn-lt"/>
              </a:rPr>
              <a:t> </a:t>
            </a:r>
            <a:r>
              <a:rPr lang="en-US" sz="2000" i="1" err="1">
                <a:ea typeface="+mn-lt"/>
                <a:cs typeface="+mn-lt"/>
              </a:rPr>
              <a:t>survenus</a:t>
            </a:r>
            <a:r>
              <a:rPr lang="en-US" sz="2000" i="1">
                <a:ea typeface="+mn-lt"/>
                <a:cs typeface="+mn-lt"/>
              </a:rPr>
              <a:t> dans </a:t>
            </a:r>
            <a:r>
              <a:rPr lang="en-US" sz="2000" i="1" err="1">
                <a:ea typeface="+mn-lt"/>
                <a:cs typeface="+mn-lt"/>
              </a:rPr>
              <a:t>votre</a:t>
            </a:r>
            <a:r>
              <a:rPr lang="en-US" sz="2000" i="1">
                <a:ea typeface="+mn-lt"/>
                <a:cs typeface="+mn-lt"/>
              </a:rPr>
              <a:t> </a:t>
            </a:r>
            <a:r>
              <a:rPr lang="en-US" sz="2000" i="1" err="1">
                <a:ea typeface="+mn-lt"/>
                <a:cs typeface="+mn-lt"/>
              </a:rPr>
              <a:t>communauté</a:t>
            </a:r>
            <a:r>
              <a:rPr lang="en-US" sz="2000" i="1">
                <a:ea typeface="+mn-lt"/>
                <a:cs typeface="+mn-lt"/>
              </a:rPr>
              <a:t> ? </a:t>
            </a:r>
            <a:endParaRPr lang="en-US" sz="2000" i="1">
              <a:cs typeface="Segoe UI Light"/>
            </a:endParaRPr>
          </a:p>
          <a:p>
            <a:pPr marL="0" indent="0" algn="just">
              <a:buNone/>
            </a:pPr>
            <a:r>
              <a:rPr lang="en-US" sz="2000" b="1" i="1">
                <a:ea typeface="+mn-lt"/>
                <a:cs typeface="+mn-lt"/>
              </a:rPr>
              <a:t>Si </a:t>
            </a:r>
            <a:r>
              <a:rPr lang="en-US" sz="2000" b="1" i="1" err="1">
                <a:ea typeface="+mn-lt"/>
                <a:cs typeface="+mn-lt"/>
              </a:rPr>
              <a:t>oui</a:t>
            </a:r>
            <a:r>
              <a:rPr lang="en-US" sz="2000" b="1" i="1">
                <a:ea typeface="+mn-lt"/>
                <a:cs typeface="+mn-lt"/>
              </a:rPr>
              <a:t>, </a:t>
            </a:r>
            <a:r>
              <a:rPr lang="en-US" sz="2000" i="1">
                <a:ea typeface="+mn-lt"/>
                <a:cs typeface="+mn-lt"/>
              </a:rPr>
              <a:t>je </a:t>
            </a:r>
            <a:r>
              <a:rPr lang="en-US" sz="2000" i="1" err="1">
                <a:ea typeface="+mn-lt"/>
                <a:cs typeface="+mn-lt"/>
              </a:rPr>
              <a:t>voudrais</a:t>
            </a:r>
            <a:r>
              <a:rPr lang="en-US" sz="2000" i="1">
                <a:ea typeface="+mn-lt"/>
                <a:cs typeface="+mn-lt"/>
              </a:rPr>
              <a:t> </a:t>
            </a:r>
            <a:r>
              <a:rPr lang="en-US" sz="2000" i="1" err="1">
                <a:ea typeface="+mn-lt"/>
                <a:cs typeface="+mn-lt"/>
              </a:rPr>
              <a:t>vous</a:t>
            </a:r>
            <a:r>
              <a:rPr lang="en-US" sz="2000" i="1">
                <a:ea typeface="+mn-lt"/>
                <a:cs typeface="+mn-lt"/>
              </a:rPr>
              <a:t> donner </a:t>
            </a:r>
            <a:r>
              <a:rPr lang="en-US" sz="2000" i="1" err="1">
                <a:ea typeface="+mn-lt"/>
                <a:cs typeface="+mn-lt"/>
              </a:rPr>
              <a:t>quelques</a:t>
            </a:r>
            <a:r>
              <a:rPr lang="en-US" sz="2000" i="1">
                <a:ea typeface="+mn-lt"/>
                <a:cs typeface="+mn-lt"/>
              </a:rPr>
              <a:t> </a:t>
            </a:r>
            <a:r>
              <a:rPr lang="en-US" sz="2000" i="1" err="1">
                <a:ea typeface="+mn-lt"/>
                <a:cs typeface="+mn-lt"/>
              </a:rPr>
              <a:t>informations</a:t>
            </a:r>
            <a:r>
              <a:rPr lang="en-US" sz="2000" i="1">
                <a:ea typeface="+mn-lt"/>
                <a:cs typeface="+mn-lt"/>
              </a:rPr>
              <a:t> sur </a:t>
            </a:r>
            <a:r>
              <a:rPr lang="en-US" sz="2000" i="1" err="1">
                <a:ea typeface="+mn-lt"/>
                <a:cs typeface="+mn-lt"/>
              </a:rPr>
              <a:t>notre</a:t>
            </a:r>
            <a:r>
              <a:rPr lang="en-US" sz="2000" i="1">
                <a:ea typeface="+mn-lt"/>
                <a:cs typeface="+mn-lt"/>
              </a:rPr>
              <a:t> travail et </a:t>
            </a:r>
            <a:r>
              <a:rPr lang="en-US" sz="2000" i="1" err="1">
                <a:ea typeface="+mn-lt"/>
                <a:cs typeface="+mn-lt"/>
              </a:rPr>
              <a:t>vous</a:t>
            </a:r>
            <a:r>
              <a:rPr lang="en-US" sz="2000" i="1">
                <a:ea typeface="+mn-lt"/>
                <a:cs typeface="+mn-lt"/>
              </a:rPr>
              <a:t> inviter à </a:t>
            </a:r>
            <a:r>
              <a:rPr lang="en-US" sz="2000" i="1" err="1">
                <a:ea typeface="+mn-lt"/>
                <a:cs typeface="+mn-lt"/>
              </a:rPr>
              <a:t>participer</a:t>
            </a:r>
            <a:r>
              <a:rPr lang="en-US" sz="2000" i="1">
                <a:ea typeface="+mn-lt"/>
                <a:cs typeface="+mn-lt"/>
              </a:rPr>
              <a:t> à </a:t>
            </a:r>
            <a:r>
              <a:rPr lang="en-US" sz="2000" i="1" err="1">
                <a:ea typeface="+mn-lt"/>
                <a:cs typeface="+mn-lt"/>
              </a:rPr>
              <a:t>cette</a:t>
            </a:r>
            <a:r>
              <a:rPr lang="en-US" sz="2000" i="1">
                <a:ea typeface="+mn-lt"/>
                <a:cs typeface="+mn-lt"/>
              </a:rPr>
              <a:t> étude. </a:t>
            </a:r>
            <a:r>
              <a:rPr lang="en-US" sz="2000" i="1" err="1">
                <a:ea typeface="+mn-lt"/>
                <a:cs typeface="+mn-lt"/>
              </a:rPr>
              <a:t>S'il</a:t>
            </a:r>
            <a:r>
              <a:rPr lang="en-US" sz="2000" i="1">
                <a:ea typeface="+mn-lt"/>
                <a:cs typeface="+mn-lt"/>
              </a:rPr>
              <a:t> y a </a:t>
            </a:r>
            <a:r>
              <a:rPr lang="en-US" sz="2000" i="1" err="1">
                <a:ea typeface="+mn-lt"/>
                <a:cs typeface="+mn-lt"/>
              </a:rPr>
              <a:t>une</a:t>
            </a:r>
            <a:r>
              <a:rPr lang="en-US" sz="2000" i="1">
                <a:ea typeface="+mn-lt"/>
                <a:cs typeface="+mn-lt"/>
              </a:rPr>
              <a:t> </a:t>
            </a:r>
            <a:r>
              <a:rPr lang="en-US" sz="2000" i="1" err="1">
                <a:ea typeface="+mn-lt"/>
                <a:cs typeface="+mn-lt"/>
              </a:rPr>
              <a:t>partie</a:t>
            </a:r>
            <a:r>
              <a:rPr lang="en-US" sz="2000" i="1">
                <a:ea typeface="+mn-lt"/>
                <a:cs typeface="+mn-lt"/>
              </a:rPr>
              <a:t> que </a:t>
            </a:r>
            <a:r>
              <a:rPr lang="en-US" sz="2000" i="1" err="1">
                <a:ea typeface="+mn-lt"/>
                <a:cs typeface="+mn-lt"/>
              </a:rPr>
              <a:t>vous</a:t>
            </a:r>
            <a:r>
              <a:rPr lang="en-US" sz="2000" i="1">
                <a:ea typeface="+mn-lt"/>
                <a:cs typeface="+mn-lt"/>
              </a:rPr>
              <a:t> ne </a:t>
            </a:r>
            <a:r>
              <a:rPr lang="en-US" sz="2000" i="1" err="1">
                <a:ea typeface="+mn-lt"/>
                <a:cs typeface="+mn-lt"/>
              </a:rPr>
              <a:t>comprenez</a:t>
            </a:r>
            <a:r>
              <a:rPr lang="en-US" sz="2000" i="1">
                <a:ea typeface="+mn-lt"/>
                <a:cs typeface="+mn-lt"/>
              </a:rPr>
              <a:t> pas, </a:t>
            </a:r>
            <a:r>
              <a:rPr lang="en-US" sz="2000" i="1" err="1">
                <a:ea typeface="+mn-lt"/>
                <a:cs typeface="+mn-lt"/>
              </a:rPr>
              <a:t>vous</a:t>
            </a:r>
            <a:r>
              <a:rPr lang="en-US" sz="2000" i="1">
                <a:ea typeface="+mn-lt"/>
                <a:cs typeface="+mn-lt"/>
              </a:rPr>
              <a:t> </a:t>
            </a:r>
            <a:r>
              <a:rPr lang="en-US" sz="2000" i="1" err="1">
                <a:ea typeface="+mn-lt"/>
                <a:cs typeface="+mn-lt"/>
              </a:rPr>
              <a:t>pouvez</a:t>
            </a:r>
            <a:r>
              <a:rPr lang="en-US" sz="2000" i="1">
                <a:ea typeface="+mn-lt"/>
                <a:cs typeface="+mn-lt"/>
              </a:rPr>
              <a:t> me demander </a:t>
            </a:r>
            <a:r>
              <a:rPr lang="en-US" sz="2000" i="1" err="1">
                <a:ea typeface="+mn-lt"/>
                <a:cs typeface="+mn-lt"/>
              </a:rPr>
              <a:t>d'arrêter</a:t>
            </a:r>
            <a:r>
              <a:rPr lang="en-US" sz="2000" i="1">
                <a:ea typeface="+mn-lt"/>
                <a:cs typeface="+mn-lt"/>
              </a:rPr>
              <a:t> et je </a:t>
            </a:r>
            <a:r>
              <a:rPr lang="en-US" sz="2000" i="1" err="1">
                <a:ea typeface="+mn-lt"/>
                <a:cs typeface="+mn-lt"/>
              </a:rPr>
              <a:t>prendrai</a:t>
            </a:r>
            <a:r>
              <a:rPr lang="en-US" sz="2000" i="1">
                <a:ea typeface="+mn-lt"/>
                <a:cs typeface="+mn-lt"/>
              </a:rPr>
              <a:t> le temps de </a:t>
            </a:r>
            <a:r>
              <a:rPr lang="en-US" sz="2000" i="1" err="1">
                <a:ea typeface="+mn-lt"/>
                <a:cs typeface="+mn-lt"/>
              </a:rPr>
              <a:t>vous</a:t>
            </a:r>
            <a:r>
              <a:rPr lang="en-US" sz="2000" i="1">
                <a:ea typeface="+mn-lt"/>
                <a:cs typeface="+mn-lt"/>
              </a:rPr>
              <a:t> </a:t>
            </a:r>
            <a:r>
              <a:rPr lang="en-US" sz="2000" i="1" err="1">
                <a:ea typeface="+mn-lt"/>
                <a:cs typeface="+mn-lt"/>
              </a:rPr>
              <a:t>expliquer</a:t>
            </a:r>
            <a:r>
              <a:rPr lang="en-US" sz="2000" i="1">
                <a:ea typeface="+mn-lt"/>
                <a:cs typeface="+mn-lt"/>
              </a:rPr>
              <a:t>, </a:t>
            </a:r>
            <a:r>
              <a:rPr lang="en-US" sz="2000" i="1" err="1">
                <a:ea typeface="+mn-lt"/>
                <a:cs typeface="+mn-lt"/>
              </a:rPr>
              <a:t>ou</a:t>
            </a:r>
            <a:r>
              <a:rPr lang="en-US" sz="2000" i="1">
                <a:ea typeface="+mn-lt"/>
                <a:cs typeface="+mn-lt"/>
              </a:rPr>
              <a:t> </a:t>
            </a:r>
            <a:r>
              <a:rPr lang="en-US" sz="2000" i="1" err="1">
                <a:ea typeface="+mn-lt"/>
                <a:cs typeface="+mn-lt"/>
              </a:rPr>
              <a:t>vous</a:t>
            </a:r>
            <a:r>
              <a:rPr lang="en-US" sz="2000" i="1">
                <a:ea typeface="+mn-lt"/>
                <a:cs typeface="+mn-lt"/>
              </a:rPr>
              <a:t> </a:t>
            </a:r>
            <a:r>
              <a:rPr lang="en-US" sz="2000" i="1" err="1">
                <a:ea typeface="+mn-lt"/>
                <a:cs typeface="+mn-lt"/>
              </a:rPr>
              <a:t>pouvez</a:t>
            </a:r>
            <a:r>
              <a:rPr lang="en-US" sz="2000" i="1">
                <a:ea typeface="+mn-lt"/>
                <a:cs typeface="+mn-lt"/>
              </a:rPr>
              <a:t> demander plus tard.</a:t>
            </a:r>
            <a:endParaRPr lang="en-US" sz="2000" i="1">
              <a:cs typeface="Segoe UI Light"/>
            </a:endParaRPr>
          </a:p>
          <a:p>
            <a:endParaRPr lang="en-US" sz="2000">
              <a:cs typeface="Segoe UI Light"/>
            </a:endParaRPr>
          </a:p>
          <a:p>
            <a:endParaRPr lang="en-US" sz="2000">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sz="3600"/>
              <a:t>Étape 1 : Appel initial et enregistrement du chef de village</a:t>
            </a:r>
          </a:p>
        </p:txBody>
      </p:sp>
    </p:spTree>
    <p:extLst>
      <p:ext uri="{BB962C8B-B14F-4D97-AF65-F5344CB8AC3E}">
        <p14:creationId xmlns:p14="http://schemas.microsoft.com/office/powerpoint/2010/main" val="27094729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A0D27-AAA5-B0A5-99EB-2521266F225D}"/>
              </a:ext>
            </a:extLst>
          </p:cNvPr>
          <p:cNvSpPr>
            <a:spLocks noGrp="1"/>
          </p:cNvSpPr>
          <p:nvPr>
            <p:ph type="title"/>
          </p:nvPr>
        </p:nvSpPr>
        <p:spPr>
          <a:xfrm>
            <a:off x="471948" y="489525"/>
            <a:ext cx="9575022" cy="615675"/>
          </a:xfrm>
        </p:spPr>
        <p:txBody>
          <a:bodyPr/>
          <a:lstStyle/>
          <a:p>
            <a:r>
              <a:rPr lang="fr-FR"/>
              <a:t>Outil de planification des appels</a:t>
            </a:r>
            <a:endParaRPr lang="en-US"/>
          </a:p>
        </p:txBody>
      </p:sp>
      <p:pic>
        <p:nvPicPr>
          <p:cNvPr id="5" name="Picture 4">
            <a:extLst>
              <a:ext uri="{FF2B5EF4-FFF2-40B4-BE49-F238E27FC236}">
                <a16:creationId xmlns:a16="http://schemas.microsoft.com/office/drawing/2014/main" id="{20AB8F55-E3E9-DD20-F2C2-BDF2ED366674}"/>
              </a:ext>
            </a:extLst>
          </p:cNvPr>
          <p:cNvPicPr>
            <a:picLocks noChangeAspect="1"/>
          </p:cNvPicPr>
          <p:nvPr/>
        </p:nvPicPr>
        <p:blipFill>
          <a:blip/>
          <a:stretch>
            <a:fillRect/>
          </a:stretch>
        </p:blipFill>
        <p:spPr>
          <a:xfrm>
            <a:off x="1827975" y="1105200"/>
            <a:ext cx="8536049" cy="5752800"/>
          </a:xfrm>
          <a:prstGeom prst="rect">
            <a:avLst/>
          </a:prstGeom>
        </p:spPr>
      </p:pic>
    </p:spTree>
    <p:extLst>
      <p:ext uri="{BB962C8B-B14F-4D97-AF65-F5344CB8AC3E}">
        <p14:creationId xmlns:p14="http://schemas.microsoft.com/office/powerpoint/2010/main" val="27240744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vert="horz" lIns="91440" tIns="45720" rIns="91440" bIns="45720" rtlCol="0" anchor="t">
            <a:normAutofit fontScale="92500" lnSpcReduction="20000"/>
          </a:bodyPr>
          <a:lstStyle/>
          <a:p>
            <a:r>
              <a:rPr lang="en-US" sz="3200">
                <a:cs typeface="Segoe UI Light"/>
              </a:rPr>
              <a:t>Lisez et expliquez les informations du formulaire de consentement éclairé de l'outil 2b. </a:t>
            </a:r>
          </a:p>
          <a:p>
            <a:endParaRPr lang="en-US" sz="3200">
              <a:cs typeface="Segoe UI Light"/>
            </a:endParaRPr>
          </a:p>
          <a:p>
            <a:r>
              <a:rPr lang="en-US" sz="3200">
                <a:cs typeface="Segoe UI Light"/>
              </a:rPr>
              <a:t>Si l'enquêté consent à continuer, l'agent recenseur doit remplir le formulaire et en conserver une copie avec le superviseur.</a:t>
            </a:r>
          </a:p>
          <a:p>
            <a:endParaRPr lang="en-US" sz="3200">
              <a:cs typeface="Segoe UI Light"/>
            </a:endParaRPr>
          </a:p>
          <a:p>
            <a:r>
              <a:rPr lang="en-US" sz="3200">
                <a:cs typeface="Segoe UI Light"/>
              </a:rPr>
              <a:t>Une copie du consentement éclairé ne sera PAS fournie au répondant pour les entretiens téléphoniques. </a:t>
            </a:r>
          </a:p>
          <a:p>
            <a:endParaRPr lang="en-US" sz="3200">
              <a:cs typeface="Segoe UI Light"/>
            </a:endParaRPr>
          </a:p>
          <a:p>
            <a:r>
              <a:rPr lang="en-US" sz="3200">
                <a:cs typeface="Segoe UI Light"/>
              </a:rPr>
              <a:t>Ils doivent toujours recevoir les informations de contact pour signaler leurs préoccupations ou leurs problèmes concernant l'étude. </a:t>
            </a:r>
          </a:p>
          <a:p>
            <a:endParaRPr lang="en-US" sz="3200">
              <a:cs typeface="Segoe UI Light"/>
            </a:endParaRPr>
          </a:p>
          <a:p>
            <a:endParaRPr lang="en-US" sz="3200">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sz="3600"/>
              <a:t>Étape 2 : Appliquer le formulaire de consentement éclairé</a:t>
            </a:r>
            <a:endParaRPr lang="en-US" sz="3600">
              <a:ea typeface="Roboto Condensed"/>
              <a:cs typeface="Roboto Condensed"/>
            </a:endParaRPr>
          </a:p>
        </p:txBody>
      </p:sp>
    </p:spTree>
    <p:extLst>
      <p:ext uri="{BB962C8B-B14F-4D97-AF65-F5344CB8AC3E}">
        <p14:creationId xmlns:p14="http://schemas.microsoft.com/office/powerpoint/2010/main" val="30089149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a:xfrm>
            <a:off x="471949" y="1607641"/>
            <a:ext cx="11258234" cy="4809619"/>
          </a:xfrm>
        </p:spPr>
        <p:txBody>
          <a:bodyPr vert="horz" lIns="91440" tIns="45720" rIns="91440" bIns="45720" rtlCol="0" anchor="t">
            <a:normAutofit/>
          </a:bodyPr>
          <a:lstStyle/>
          <a:p>
            <a:r>
              <a:rPr lang="en-US" sz="2000">
                <a:cs typeface="Segoe UI Light"/>
              </a:rPr>
              <a:t>Demandez le contact de 2 à 4 informateurs clés supplémentaires au sein de la communauté, qui pourraient également signaler les décès dans la communauté. Enregistrez-les dans le registre de la communauté. </a:t>
            </a:r>
            <a:endParaRPr lang="en-US" sz="2000" b="1">
              <a:cs typeface="Segoe UI Light"/>
            </a:endParaRPr>
          </a:p>
          <a:p>
            <a:endParaRPr lang="en-US" sz="2000">
              <a:cs typeface="Segoe UI Light"/>
            </a:endParaRPr>
          </a:p>
          <a:p>
            <a:r>
              <a:rPr lang="en-US" sz="2000">
                <a:cs typeface="Segoe UI Light"/>
              </a:rPr>
              <a:t>Assurez-vous que les 2 à 4 informateurs clés sont les types d'informateurs que nous avons identifiés (... ,... ,... ).</a:t>
            </a:r>
          </a:p>
          <a:p>
            <a:endParaRPr lang="en-US" sz="2000">
              <a:cs typeface="Segoe UI Light"/>
            </a:endParaRPr>
          </a:p>
          <a:p>
            <a:r>
              <a:rPr lang="en-US" sz="2000">
                <a:cs typeface="Segoe UI Light"/>
              </a:rPr>
              <a:t>Créez un numéro d'identification unique pour chacun d'eux : (3 premières lettres ZS - 3 premières lettres AS - 3 premières lettres nom). </a:t>
            </a:r>
          </a:p>
          <a:p>
            <a:pPr lvl="1"/>
            <a:r>
              <a:rPr lang="en-US" sz="1800">
                <a:cs typeface="Segoe UI Light"/>
              </a:rPr>
              <a:t>Exemple : Nyunzu - Ngoy - Yams ---&gt; nyu-ngo-yam</a:t>
            </a:r>
          </a:p>
          <a:p>
            <a:endParaRPr lang="en-US" sz="2400" b="1">
              <a:cs typeface="Segoe UI Light"/>
            </a:endParaRPr>
          </a:p>
          <a:p>
            <a:endParaRPr lang="en-US" sz="1200">
              <a:cs typeface="Segoe UI Light"/>
            </a:endParaRPr>
          </a:p>
          <a:p>
            <a:endParaRPr lang="en-US" sz="2400">
              <a:cs typeface="Segoe UI Light"/>
            </a:endParaRPr>
          </a:p>
          <a:p>
            <a:endParaRPr lang="en-US" sz="2400">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502440"/>
            <a:ext cx="9891252" cy="615675"/>
          </a:xfrm>
        </p:spPr>
        <p:txBody>
          <a:bodyPr/>
          <a:lstStyle/>
          <a:p>
            <a:r>
              <a:rPr lang="en-US" sz="3600"/>
              <a:t>Étape 3 : Échantillonnage en boule de neige d'autres informateurs clés de la communauté</a:t>
            </a:r>
          </a:p>
        </p:txBody>
      </p:sp>
      <p:pic>
        <p:nvPicPr>
          <p:cNvPr id="7" name="Picture 7" descr="A picture containing background pattern&#10;&#10;Description automatically generated">
            <a:extLst>
              <a:ext uri="{FF2B5EF4-FFF2-40B4-BE49-F238E27FC236}">
                <a16:creationId xmlns:a16="http://schemas.microsoft.com/office/drawing/2014/main" id="{4CD120AD-ACBD-0D3F-6899-83EE23146162}"/>
              </a:ext>
            </a:extLst>
          </p:cNvPr>
          <p:cNvPicPr>
            <a:picLocks noChangeAspect="1"/>
          </p:cNvPicPr>
          <p:nvPr/>
        </p:nvPicPr>
        <p:blipFill>
          <a:blip/>
          <a:stretch>
            <a:fillRect/>
          </a:stretch>
        </p:blipFill>
        <p:spPr>
          <a:xfrm>
            <a:off x="1017722" y="4608501"/>
            <a:ext cx="10518183" cy="1541404"/>
          </a:xfrm>
          <a:prstGeom prst="rect">
            <a:avLst/>
          </a:prstGeom>
        </p:spPr>
      </p:pic>
    </p:spTree>
    <p:extLst>
      <p:ext uri="{BB962C8B-B14F-4D97-AF65-F5344CB8AC3E}">
        <p14:creationId xmlns:p14="http://schemas.microsoft.com/office/powerpoint/2010/main" val="12817654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vert="horz" lIns="91440" tIns="45720" rIns="91440" bIns="45720" rtlCol="0" anchor="t">
            <a:normAutofit/>
          </a:bodyPr>
          <a:lstStyle/>
          <a:p>
            <a:pPr marL="0" indent="0">
              <a:buNone/>
            </a:pPr>
            <a:r>
              <a:rPr lang="en-US" sz="2800">
                <a:cs typeface="Segoe UI Light"/>
              </a:rPr>
              <a:t>Examiner au chef de village ou à l'autorité le processus d'entretien :</a:t>
            </a:r>
          </a:p>
          <a:p>
            <a:endParaRPr lang="en-US" sz="2800">
              <a:cs typeface="Segoe UI Light"/>
            </a:endParaRPr>
          </a:p>
          <a:p>
            <a:pPr marL="514350" indent="-514350">
              <a:buAutoNum type="arabicPeriod"/>
            </a:pPr>
            <a:r>
              <a:rPr lang="en-US" sz="2800">
                <a:cs typeface="Segoe UI Light"/>
              </a:rPr>
              <a:t>[Créer une liste de ménages dans le village/quartier, jusqu'à 100 ménages.</a:t>
            </a:r>
          </a:p>
          <a:p>
            <a:pPr marL="514350" indent="-514350">
              <a:buAutoNum type="arabicPeriod"/>
            </a:pPr>
            <a:r>
              <a:rPr lang="en-US" sz="2800">
                <a:cs typeface="Segoe UI Light"/>
              </a:rPr>
              <a:t>Une fois la liste complète, nous demanderons rapidement à chaque ménage s'il a connaissance de naissances, de décès, de cas suspects de rougeole ou de choléra. </a:t>
            </a:r>
          </a:p>
          <a:p>
            <a:pPr marL="514350" indent="-514350">
              <a:buAutoNum type="arabicPeriod"/>
            </a:pPr>
            <a:r>
              <a:rPr lang="en-US" sz="2800">
                <a:cs typeface="Segoe UI Light"/>
              </a:rPr>
              <a:t>Une fois le sondage terminé, nous utiliserons un court outil ODK pour poser des questions de suivi pour chaque naissance, décès, cas suspect de rougeole ou de choléra survenu.</a:t>
            </a:r>
          </a:p>
          <a:p>
            <a:pPr marL="514350" indent="-514350">
              <a:buAutoNum type="arabicPeriod"/>
            </a:pPr>
            <a:endParaRPr lang="en-US" sz="2800" b="1">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sz="3600"/>
              <a:t>Explication du processus d'entretien</a:t>
            </a:r>
          </a:p>
        </p:txBody>
      </p:sp>
    </p:spTree>
    <p:extLst>
      <p:ext uri="{BB962C8B-B14F-4D97-AF65-F5344CB8AC3E}">
        <p14:creationId xmlns:p14="http://schemas.microsoft.com/office/powerpoint/2010/main" val="27843508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a:xfrm>
            <a:off x="471949" y="1336421"/>
            <a:ext cx="11348640" cy="4809619"/>
          </a:xfrm>
        </p:spPr>
        <p:txBody>
          <a:bodyPr vert="horz" lIns="91440" tIns="45720" rIns="91440" bIns="45720" rtlCol="0" anchor="t">
            <a:normAutofit/>
          </a:bodyPr>
          <a:lstStyle/>
          <a:p>
            <a:pPr marL="457200" indent="-457200"/>
            <a:r>
              <a:rPr lang="en-US" sz="2000" b="1">
                <a:cs typeface="Segoe UI Light"/>
              </a:rPr>
              <a:t>Indiquez uniquement le nom du chef de ménage tel qu'il est connu dans la communauté, jusqu'à un maximum de 100 ménages.</a:t>
            </a:r>
          </a:p>
          <a:p>
            <a:pPr marL="457200" indent="-457200"/>
            <a:r>
              <a:rPr lang="en-US" sz="2000" b="1">
                <a:ea typeface="+mn-lt"/>
                <a:cs typeface="+mn-lt"/>
              </a:rPr>
              <a:t>Suggérez au répondant de rapporter les noms de manière systématique (exemple : en partant de l'est du village vers l'ouest). </a:t>
            </a:r>
            <a:endParaRPr lang="en-US" sz="2000" b="1">
              <a:cs typeface="Segoe UI Light"/>
            </a:endParaRPr>
          </a:p>
          <a:p>
            <a:pPr marL="457200" indent="-457200"/>
            <a:r>
              <a:rPr lang="en-US" sz="2000" b="1">
                <a:cs typeface="Segoe UI Light"/>
              </a:rPr>
              <a:t>Sondez pour vous assurer que les autres informateurs clés reconnaîtront le nom. </a:t>
            </a:r>
          </a:p>
          <a:p>
            <a:pPr marL="457200" indent="-457200"/>
            <a:r>
              <a:rPr lang="en-US" sz="2000" b="1">
                <a:cs typeface="Segoe UI Light"/>
              </a:rPr>
              <a:t>Marquez 'oui' ou </a:t>
            </a:r>
            <a:r>
              <a:rPr lang="en-US" sz="2000">
                <a:ea typeface="+mn-lt"/>
                <a:cs typeface="+mn-lt"/>
              </a:rPr>
              <a:t>'</a:t>
            </a:r>
            <a:r>
              <a:rPr lang="en-US" sz="2000" b="1">
                <a:cs typeface="Segoe UI Light"/>
              </a:rPr>
              <a:t>✔' pour "Maison rejointe ?" pour la première fois que le ménage est déclaré. Si </a:t>
            </a:r>
          </a:p>
          <a:p>
            <a:pPr marL="457200" indent="-457200"/>
            <a:r>
              <a:rPr lang="en-US" sz="2000" b="1">
                <a:ea typeface="+mn-lt"/>
                <a:cs typeface="+mn-lt"/>
              </a:rPr>
              <a:t>Marquez 'oui' ou </a:t>
            </a:r>
            <a:r>
              <a:rPr lang="en-US" sz="2000">
                <a:cs typeface="Segoe UI Light"/>
              </a:rPr>
              <a:t>'</a:t>
            </a:r>
            <a:r>
              <a:rPr lang="en-US" sz="2000" b="1">
                <a:ea typeface="+mn-lt"/>
                <a:cs typeface="+mn-lt"/>
              </a:rPr>
              <a:t>✔' pour "Maison quitte ?" si le ménage a quitté la communauté lors d'un tour ultérieur.</a:t>
            </a:r>
            <a:endParaRPr lang="en-US" sz="2000" b="1">
              <a:cs typeface="Segoe UI Light"/>
            </a:endParaRPr>
          </a:p>
          <a:p>
            <a:pPr marL="457200" indent="-457200"/>
            <a:endParaRPr lang="en-US" sz="2000" b="1">
              <a:cs typeface="Segoe UI Light"/>
            </a:endParaRPr>
          </a:p>
          <a:p>
            <a:pPr marL="457200" indent="-457200"/>
            <a:endParaRPr lang="en-US" sz="2000" b="1">
              <a:cs typeface="Segoe UI Light"/>
            </a:endParaRPr>
          </a:p>
          <a:p>
            <a:pPr marL="0" indent="0">
              <a:buNone/>
            </a:pPr>
            <a:endParaRPr lang="en-US" sz="2000" b="1">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sz="3200"/>
              <a:t>Étape 4 : Compléter la liste des communautés</a:t>
            </a:r>
            <a:endParaRPr lang="en-US" sz="3200">
              <a:ea typeface="Roboto Condensed"/>
              <a:cs typeface="Roboto Condensed"/>
            </a:endParaRPr>
          </a:p>
        </p:txBody>
      </p:sp>
      <p:pic>
        <p:nvPicPr>
          <p:cNvPr id="4" name="Picture 4" descr="Table&#10;&#10;Description automatically generated">
            <a:extLst>
              <a:ext uri="{FF2B5EF4-FFF2-40B4-BE49-F238E27FC236}">
                <a16:creationId xmlns:a16="http://schemas.microsoft.com/office/drawing/2014/main" id="{09074052-E650-7303-E5BE-2BD68EE6C272}"/>
              </a:ext>
            </a:extLst>
          </p:cNvPr>
          <p:cNvPicPr>
            <a:picLocks noChangeAspect="1"/>
          </p:cNvPicPr>
          <p:nvPr/>
        </p:nvPicPr>
        <p:blipFill>
          <a:blip/>
          <a:stretch>
            <a:fillRect/>
          </a:stretch>
        </p:blipFill>
        <p:spPr>
          <a:xfrm>
            <a:off x="1159790" y="4056195"/>
            <a:ext cx="9665775" cy="2516863"/>
          </a:xfrm>
          <a:prstGeom prst="rect">
            <a:avLst/>
          </a:prstGeom>
        </p:spPr>
      </p:pic>
    </p:spTree>
    <p:extLst>
      <p:ext uri="{BB962C8B-B14F-4D97-AF65-F5344CB8AC3E}">
        <p14:creationId xmlns:p14="http://schemas.microsoft.com/office/powerpoint/2010/main" val="3518059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a:xfrm>
            <a:off x="471949" y="1452658"/>
            <a:ext cx="11258234" cy="4809619"/>
          </a:xfrm>
        </p:spPr>
        <p:txBody>
          <a:bodyPr vert="horz" lIns="91440" tIns="45720" rIns="91440" bIns="45720" rtlCol="0" anchor="t">
            <a:normAutofit/>
          </a:bodyPr>
          <a:lstStyle/>
          <a:p>
            <a:r>
              <a:rPr lang="en-US" sz="2000">
                <a:cs typeface="Segoe UI Light"/>
              </a:rPr>
              <a:t>Pour </a:t>
            </a:r>
            <a:r>
              <a:rPr lang="en-US" sz="2000" err="1">
                <a:cs typeface="Segoe UI Light"/>
              </a:rPr>
              <a:t>chaque</a:t>
            </a:r>
            <a:r>
              <a:rPr lang="en-US" sz="2000">
                <a:cs typeface="Segoe UI Light"/>
              </a:rPr>
              <a:t> ménage, </a:t>
            </a:r>
            <a:r>
              <a:rPr lang="en-US" sz="2000" err="1">
                <a:cs typeface="Segoe UI Light"/>
              </a:rPr>
              <a:t>demandez</a:t>
            </a:r>
            <a:r>
              <a:rPr lang="en-US" sz="2000">
                <a:cs typeface="Segoe UI Light"/>
              </a:rPr>
              <a:t> </a:t>
            </a:r>
            <a:r>
              <a:rPr lang="en-US" sz="2000" err="1">
                <a:cs typeface="Segoe UI Light"/>
              </a:rPr>
              <a:t>brièvement</a:t>
            </a:r>
            <a:r>
              <a:rPr lang="en-US" sz="2000">
                <a:cs typeface="Segoe UI Light"/>
              </a:rPr>
              <a:t> </a:t>
            </a:r>
            <a:r>
              <a:rPr lang="en-US" sz="2000" err="1">
                <a:cs typeface="Segoe UI Light"/>
              </a:rPr>
              <a:t>s'il</a:t>
            </a:r>
            <a:r>
              <a:rPr lang="en-US" sz="2000">
                <a:cs typeface="Segoe UI Light"/>
              </a:rPr>
              <a:t> y a </a:t>
            </a:r>
            <a:r>
              <a:rPr lang="en-US" sz="2000" err="1">
                <a:cs typeface="Segoe UI Light"/>
              </a:rPr>
              <a:t>eu</a:t>
            </a:r>
            <a:r>
              <a:rPr lang="en-US" sz="2000">
                <a:cs typeface="Segoe UI Light"/>
              </a:rPr>
              <a:t> des naissances, des </a:t>
            </a:r>
            <a:r>
              <a:rPr lang="en-US" sz="2000" err="1">
                <a:cs typeface="Segoe UI Light"/>
              </a:rPr>
              <a:t>décès</a:t>
            </a:r>
            <a:r>
              <a:rPr lang="en-US" sz="2000">
                <a:cs typeface="Segoe UI Light"/>
              </a:rPr>
              <a:t>, des </a:t>
            </a:r>
            <a:r>
              <a:rPr lang="en-US" sz="2000" err="1">
                <a:cs typeface="Segoe UI Light"/>
              </a:rPr>
              <a:t>cas</a:t>
            </a:r>
            <a:r>
              <a:rPr lang="en-US" sz="2000">
                <a:cs typeface="Segoe UI Light"/>
              </a:rPr>
              <a:t> suspects de </a:t>
            </a:r>
            <a:r>
              <a:rPr lang="en-US" sz="2000" err="1">
                <a:cs typeface="Segoe UI Light"/>
              </a:rPr>
              <a:t>rougeole</a:t>
            </a:r>
            <a:r>
              <a:rPr lang="en-US" sz="2000">
                <a:cs typeface="Segoe UI Light"/>
              </a:rPr>
              <a:t> </a:t>
            </a:r>
            <a:r>
              <a:rPr lang="en-US" sz="2000" err="1">
                <a:cs typeface="Segoe UI Light"/>
              </a:rPr>
              <a:t>ou</a:t>
            </a:r>
            <a:r>
              <a:rPr lang="en-US" sz="2000">
                <a:cs typeface="Segoe UI Light"/>
              </a:rPr>
              <a:t> de </a:t>
            </a:r>
            <a:r>
              <a:rPr lang="en-US" sz="2000" err="1">
                <a:cs typeface="Segoe UI Light"/>
              </a:rPr>
              <a:t>choléra</a:t>
            </a:r>
            <a:r>
              <a:rPr lang="en-US" sz="2000">
                <a:cs typeface="Segoe UI Light"/>
              </a:rPr>
              <a:t>. </a:t>
            </a:r>
          </a:p>
          <a:p>
            <a:r>
              <a:rPr lang="en-US" sz="2000">
                <a:cs typeface="Segoe UI Light"/>
              </a:rPr>
              <a:t>Si un </a:t>
            </a:r>
            <a:r>
              <a:rPr lang="en-US" sz="2000" err="1">
                <a:cs typeface="Segoe UI Light"/>
              </a:rPr>
              <a:t>informateur</a:t>
            </a:r>
            <a:r>
              <a:rPr lang="en-US" sz="2000">
                <a:cs typeface="Segoe UI Light"/>
              </a:rPr>
              <a:t> ne </a:t>
            </a:r>
            <a:r>
              <a:rPr lang="en-US" sz="2000" err="1">
                <a:cs typeface="Segoe UI Light"/>
              </a:rPr>
              <a:t>rapporte</a:t>
            </a:r>
            <a:r>
              <a:rPr lang="en-US" sz="2000">
                <a:cs typeface="Segoe UI Light"/>
              </a:rPr>
              <a:t> </a:t>
            </a:r>
            <a:r>
              <a:rPr lang="en-US" sz="2000" err="1">
                <a:cs typeface="Segoe UI Light"/>
              </a:rPr>
              <a:t>rien</a:t>
            </a:r>
            <a:r>
              <a:rPr lang="en-US" sz="2000">
                <a:cs typeface="Segoe UI Light"/>
              </a:rPr>
              <a:t>, </a:t>
            </a:r>
            <a:r>
              <a:rPr lang="en-US" sz="2000" err="1">
                <a:cs typeface="Segoe UI Light"/>
              </a:rPr>
              <a:t>écrivez</a:t>
            </a:r>
            <a:r>
              <a:rPr lang="en-US" sz="2000">
                <a:cs typeface="Segoe UI Light"/>
              </a:rPr>
              <a:t> '-'. </a:t>
            </a:r>
          </a:p>
          <a:p>
            <a:r>
              <a:rPr lang="en-US" sz="2000">
                <a:cs typeface="Segoe UI Light"/>
              </a:rPr>
              <a:t>Si un </a:t>
            </a:r>
            <a:r>
              <a:rPr lang="en-US" sz="2000" err="1">
                <a:cs typeface="Segoe UI Light"/>
              </a:rPr>
              <a:t>informateur</a:t>
            </a:r>
            <a:r>
              <a:rPr lang="en-US" sz="2000">
                <a:cs typeface="Segoe UI Light"/>
              </a:rPr>
              <a:t> </a:t>
            </a:r>
            <a:r>
              <a:rPr lang="en-US" sz="2000" err="1">
                <a:cs typeface="Segoe UI Light"/>
              </a:rPr>
              <a:t>rapporte</a:t>
            </a:r>
            <a:r>
              <a:rPr lang="en-US" sz="2000">
                <a:cs typeface="Segoe UI Light"/>
              </a:rPr>
              <a:t> un </a:t>
            </a:r>
            <a:r>
              <a:rPr lang="en-US" sz="2000" err="1">
                <a:cs typeface="Segoe UI Light"/>
              </a:rPr>
              <a:t>événement</a:t>
            </a:r>
            <a:r>
              <a:rPr lang="en-US" sz="2000">
                <a:cs typeface="Segoe UI Light"/>
              </a:rPr>
              <a:t>, </a:t>
            </a:r>
            <a:r>
              <a:rPr lang="en-US" sz="2000" err="1">
                <a:cs typeface="Segoe UI Light"/>
              </a:rPr>
              <a:t>comptabilisez</a:t>
            </a:r>
            <a:r>
              <a:rPr lang="en-US" sz="2000">
                <a:cs typeface="Segoe UI Light"/>
              </a:rPr>
              <a:t> ' I ' pour </a:t>
            </a:r>
            <a:r>
              <a:rPr lang="en-US" sz="2000" err="1">
                <a:cs typeface="Segoe UI Light"/>
              </a:rPr>
              <a:t>chaque</a:t>
            </a:r>
            <a:r>
              <a:rPr lang="en-US" sz="2000">
                <a:cs typeface="Segoe UI Light"/>
              </a:rPr>
              <a:t> </a:t>
            </a:r>
            <a:r>
              <a:rPr lang="en-US" sz="2000" err="1">
                <a:cs typeface="Segoe UI Light"/>
              </a:rPr>
              <a:t>événement</a:t>
            </a:r>
            <a:r>
              <a:rPr lang="en-US" sz="2000">
                <a:cs typeface="Segoe UI Light"/>
              </a:rPr>
              <a:t> </a:t>
            </a:r>
            <a:r>
              <a:rPr lang="en-US" sz="2000" err="1">
                <a:cs typeface="Segoe UI Light"/>
              </a:rPr>
              <a:t>rapporté</a:t>
            </a:r>
            <a:r>
              <a:rPr lang="en-US" sz="2000">
                <a:cs typeface="Segoe UI Light"/>
              </a:rPr>
              <a:t> dans </a:t>
            </a:r>
            <a:r>
              <a:rPr lang="en-US" sz="2000" err="1">
                <a:cs typeface="Segoe UI Light"/>
              </a:rPr>
              <a:t>ce</a:t>
            </a:r>
            <a:r>
              <a:rPr lang="en-US" sz="2000">
                <a:cs typeface="Segoe UI Light"/>
              </a:rPr>
              <a:t> ménage. </a:t>
            </a:r>
          </a:p>
          <a:p>
            <a:pPr lvl="1"/>
            <a:r>
              <a:rPr lang="en-US" sz="2000">
                <a:cs typeface="Segoe UI Light"/>
              </a:rPr>
              <a:t>Le total des </a:t>
            </a:r>
            <a:r>
              <a:rPr lang="en-US" sz="2000" err="1">
                <a:cs typeface="Segoe UI Light"/>
              </a:rPr>
              <a:t>décomptes</a:t>
            </a:r>
            <a:r>
              <a:rPr lang="en-US" sz="2000">
                <a:cs typeface="Segoe UI Light"/>
              </a:rPr>
              <a:t> doit </a:t>
            </a:r>
            <a:r>
              <a:rPr lang="en-US" sz="2000" err="1">
                <a:cs typeface="Segoe UI Light"/>
              </a:rPr>
              <a:t>être</a:t>
            </a:r>
            <a:r>
              <a:rPr lang="en-US" sz="2000">
                <a:cs typeface="Segoe UI Light"/>
              </a:rPr>
              <a:t> </a:t>
            </a:r>
            <a:r>
              <a:rPr lang="en-US" sz="2000" err="1">
                <a:cs typeface="Segoe UI Light"/>
              </a:rPr>
              <a:t>égal</a:t>
            </a:r>
            <a:r>
              <a:rPr lang="en-US" sz="2000">
                <a:cs typeface="Segoe UI Light"/>
              </a:rPr>
              <a:t> au </a:t>
            </a:r>
            <a:r>
              <a:rPr lang="en-US" sz="2000" err="1">
                <a:cs typeface="Segoe UI Light"/>
              </a:rPr>
              <a:t>nombre</a:t>
            </a:r>
            <a:r>
              <a:rPr lang="en-US" sz="2000">
                <a:cs typeface="Segoe UI Light"/>
              </a:rPr>
              <a:t> total </a:t>
            </a:r>
            <a:r>
              <a:rPr lang="en-US" sz="2000" err="1">
                <a:cs typeface="Segoe UI Light"/>
              </a:rPr>
              <a:t>d'événements</a:t>
            </a:r>
            <a:r>
              <a:rPr lang="en-US" sz="2000">
                <a:cs typeface="Segoe UI Light"/>
              </a:rPr>
              <a:t> de </a:t>
            </a:r>
            <a:r>
              <a:rPr lang="en-US" sz="2000" err="1">
                <a:cs typeface="Segoe UI Light"/>
              </a:rPr>
              <a:t>tous</a:t>
            </a:r>
            <a:r>
              <a:rPr lang="en-US" sz="2000">
                <a:cs typeface="Segoe UI Light"/>
              </a:rPr>
              <a:t> les </a:t>
            </a:r>
            <a:r>
              <a:rPr lang="en-US" sz="2000" err="1">
                <a:cs typeface="Segoe UI Light"/>
              </a:rPr>
              <a:t>informateurs</a:t>
            </a:r>
            <a:r>
              <a:rPr lang="en-US" sz="2000">
                <a:cs typeface="Segoe UI Light"/>
              </a:rPr>
              <a:t> </a:t>
            </a:r>
            <a:r>
              <a:rPr lang="en-US" sz="2000" err="1">
                <a:cs typeface="Segoe UI Light"/>
              </a:rPr>
              <a:t>clés</a:t>
            </a:r>
            <a:r>
              <a:rPr lang="en-US" sz="2000">
                <a:cs typeface="Segoe UI Light"/>
              </a:rPr>
              <a:t>, </a:t>
            </a:r>
            <a:r>
              <a:rPr lang="en-US" sz="2000" err="1">
                <a:cs typeface="Segoe UI Light"/>
              </a:rPr>
              <a:t>même</a:t>
            </a:r>
            <a:r>
              <a:rPr lang="en-US" sz="2000">
                <a:cs typeface="Segoe UI Light"/>
              </a:rPr>
              <a:t> </a:t>
            </a:r>
            <a:r>
              <a:rPr lang="en-US" sz="2000" err="1">
                <a:cs typeface="Segoe UI Light"/>
              </a:rPr>
              <a:t>s'ils</a:t>
            </a:r>
            <a:r>
              <a:rPr lang="en-US" sz="2000">
                <a:cs typeface="Segoe UI Light"/>
              </a:rPr>
              <a:t> </a:t>
            </a:r>
            <a:r>
              <a:rPr lang="en-US" sz="2000" err="1">
                <a:cs typeface="Segoe UI Light"/>
              </a:rPr>
              <a:t>sont</a:t>
            </a:r>
            <a:r>
              <a:rPr lang="en-US" sz="2000">
                <a:cs typeface="Segoe UI Light"/>
              </a:rPr>
              <a:t> </a:t>
            </a:r>
            <a:r>
              <a:rPr lang="en-US" sz="2000" err="1">
                <a:cs typeface="Segoe UI Light"/>
              </a:rPr>
              <a:t>dupliqués</a:t>
            </a:r>
            <a:r>
              <a:rPr lang="en-US" sz="2000">
                <a:cs typeface="Segoe UI Light"/>
              </a:rPr>
              <a:t>. </a:t>
            </a: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sz="3600"/>
              <a:t>Étape 5 : Sonder la liste des communautés</a:t>
            </a:r>
          </a:p>
        </p:txBody>
      </p:sp>
      <p:pic>
        <p:nvPicPr>
          <p:cNvPr id="8" name="Picture 8" descr="Table&#10;&#10;Description automatically generated">
            <a:extLst>
              <a:ext uri="{FF2B5EF4-FFF2-40B4-BE49-F238E27FC236}">
                <a16:creationId xmlns:a16="http://schemas.microsoft.com/office/drawing/2014/main" id="{A62DA8E5-460A-0036-67B7-EDC04D3F0A29}"/>
              </a:ext>
            </a:extLst>
          </p:cNvPr>
          <p:cNvPicPr>
            <a:picLocks noChangeAspect="1"/>
          </p:cNvPicPr>
          <p:nvPr/>
        </p:nvPicPr>
        <p:blipFill>
          <a:blip/>
          <a:stretch>
            <a:fillRect/>
          </a:stretch>
        </p:blipFill>
        <p:spPr>
          <a:xfrm>
            <a:off x="836909" y="3914127"/>
            <a:ext cx="10440691" cy="2710593"/>
          </a:xfrm>
          <a:prstGeom prst="rect">
            <a:avLst/>
          </a:prstGeom>
        </p:spPr>
      </p:pic>
    </p:spTree>
    <p:extLst>
      <p:ext uri="{BB962C8B-B14F-4D97-AF65-F5344CB8AC3E}">
        <p14:creationId xmlns:p14="http://schemas.microsoft.com/office/powerpoint/2010/main" val="1928204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8443D537-E1F0-EF7F-8EED-0B2EBE15C2E4}"/>
              </a:ext>
            </a:extLst>
          </p:cNvPr>
          <p:cNvGraphicFramePr>
            <a:graphicFrameLocks noGrp="1"/>
          </p:cNvGraphicFramePr>
          <p:nvPr>
            <p:ph sz="quarter" idx="10"/>
            <p:extLst>
              <p:ext uri="{D42A27DB-BD31-4B8C-83A1-F6EECF244321}">
                <p14:modId xmlns:p14="http://schemas.microsoft.com/office/powerpoint/2010/main" val="1356465591"/>
              </p:ext>
            </p:extLst>
          </p:nvPr>
        </p:nvGraphicFramePr>
        <p:xfrm>
          <a:off x="716878" y="2731980"/>
          <a:ext cx="11258541" cy="2656840"/>
        </p:xfrm>
        <a:graphic>
          <a:graphicData uri="http://schemas.openxmlformats.org/drawingml/2006/table">
            <a:tbl>
              <a:tblPr firstRow="1" bandRow="1">
                <a:tableStyleId>{5C22544A-7EE6-4342-B048-85BDC9FD1C3A}</a:tableStyleId>
              </a:tblPr>
              <a:tblGrid>
                <a:gridCol w="938212">
                  <a:extLst>
                    <a:ext uri="{9D8B030D-6E8A-4147-A177-3AD203B41FA5}">
                      <a16:colId xmlns:a16="http://schemas.microsoft.com/office/drawing/2014/main" val="3472781265"/>
                    </a:ext>
                  </a:extLst>
                </a:gridCol>
                <a:gridCol w="938212">
                  <a:extLst>
                    <a:ext uri="{9D8B030D-6E8A-4147-A177-3AD203B41FA5}">
                      <a16:colId xmlns:a16="http://schemas.microsoft.com/office/drawing/2014/main" val="209152215"/>
                    </a:ext>
                  </a:extLst>
                </a:gridCol>
                <a:gridCol w="938212">
                  <a:extLst>
                    <a:ext uri="{9D8B030D-6E8A-4147-A177-3AD203B41FA5}">
                      <a16:colId xmlns:a16="http://schemas.microsoft.com/office/drawing/2014/main" val="2905022867"/>
                    </a:ext>
                  </a:extLst>
                </a:gridCol>
                <a:gridCol w="938212">
                  <a:extLst>
                    <a:ext uri="{9D8B030D-6E8A-4147-A177-3AD203B41FA5}">
                      <a16:colId xmlns:a16="http://schemas.microsoft.com/office/drawing/2014/main" val="2411694419"/>
                    </a:ext>
                  </a:extLst>
                </a:gridCol>
                <a:gridCol w="938212">
                  <a:extLst>
                    <a:ext uri="{9D8B030D-6E8A-4147-A177-3AD203B41FA5}">
                      <a16:colId xmlns:a16="http://schemas.microsoft.com/office/drawing/2014/main" val="3801127215"/>
                    </a:ext>
                  </a:extLst>
                </a:gridCol>
                <a:gridCol w="681924">
                  <a:extLst>
                    <a:ext uri="{9D8B030D-6E8A-4147-A177-3AD203B41FA5}">
                      <a16:colId xmlns:a16="http://schemas.microsoft.com/office/drawing/2014/main" val="3702287290"/>
                    </a:ext>
                  </a:extLst>
                </a:gridCol>
                <a:gridCol w="1406471">
                  <a:extLst>
                    <a:ext uri="{9D8B030D-6E8A-4147-A177-3AD203B41FA5}">
                      <a16:colId xmlns:a16="http://schemas.microsoft.com/office/drawing/2014/main" val="83063388"/>
                    </a:ext>
                  </a:extLst>
                </a:gridCol>
                <a:gridCol w="726238">
                  <a:extLst>
                    <a:ext uri="{9D8B030D-6E8A-4147-A177-3AD203B41FA5}">
                      <a16:colId xmlns:a16="http://schemas.microsoft.com/office/drawing/2014/main" val="4052410314"/>
                    </a:ext>
                  </a:extLst>
                </a:gridCol>
                <a:gridCol w="938212">
                  <a:extLst>
                    <a:ext uri="{9D8B030D-6E8A-4147-A177-3AD203B41FA5}">
                      <a16:colId xmlns:a16="http://schemas.microsoft.com/office/drawing/2014/main" val="3644770924"/>
                    </a:ext>
                  </a:extLst>
                </a:gridCol>
                <a:gridCol w="938212">
                  <a:extLst>
                    <a:ext uri="{9D8B030D-6E8A-4147-A177-3AD203B41FA5}">
                      <a16:colId xmlns:a16="http://schemas.microsoft.com/office/drawing/2014/main" val="2188968432"/>
                    </a:ext>
                  </a:extLst>
                </a:gridCol>
                <a:gridCol w="938212">
                  <a:extLst>
                    <a:ext uri="{9D8B030D-6E8A-4147-A177-3AD203B41FA5}">
                      <a16:colId xmlns:a16="http://schemas.microsoft.com/office/drawing/2014/main" val="877678695"/>
                    </a:ext>
                  </a:extLst>
                </a:gridCol>
                <a:gridCol w="938212">
                  <a:extLst>
                    <a:ext uri="{9D8B030D-6E8A-4147-A177-3AD203B41FA5}">
                      <a16:colId xmlns:a16="http://schemas.microsoft.com/office/drawing/2014/main" val="3543963068"/>
                    </a:ext>
                  </a:extLst>
                </a:gridCol>
              </a:tblGrid>
              <a:tr h="370840">
                <a:tc>
                  <a:txBody>
                    <a:bodyPr/>
                    <a:lstStyle/>
                    <a:p>
                      <a:r>
                        <a:rPr lang="en-US"/>
                        <a:t>Jan</a:t>
                      </a:r>
                    </a:p>
                  </a:txBody>
                  <a:tcPr/>
                </a:tc>
                <a:tc>
                  <a:txBody>
                    <a:bodyPr/>
                    <a:lstStyle/>
                    <a:p>
                      <a:r>
                        <a:rPr lang="en-US"/>
                        <a:t>Fev</a:t>
                      </a:r>
                    </a:p>
                  </a:txBody>
                  <a:tcPr/>
                </a:tc>
                <a:tc>
                  <a:txBody>
                    <a:bodyPr/>
                    <a:lstStyle/>
                    <a:p>
                      <a:r>
                        <a:rPr lang="en-US"/>
                        <a:t>Mars</a:t>
                      </a:r>
                    </a:p>
                  </a:txBody>
                  <a:tcPr/>
                </a:tc>
                <a:tc>
                  <a:txBody>
                    <a:bodyPr/>
                    <a:lstStyle/>
                    <a:p>
                      <a:r>
                        <a:rPr lang="en-US"/>
                        <a:t>Avr</a:t>
                      </a:r>
                    </a:p>
                  </a:txBody>
                  <a:tcPr/>
                </a:tc>
                <a:tc>
                  <a:txBody>
                    <a:bodyPr/>
                    <a:lstStyle/>
                    <a:p>
                      <a:r>
                        <a:rPr lang="en-US"/>
                        <a:t>Mai</a:t>
                      </a:r>
                    </a:p>
                  </a:txBody>
                  <a:tcPr/>
                </a:tc>
                <a:tc>
                  <a:txBody>
                    <a:bodyPr/>
                    <a:lstStyle/>
                    <a:p>
                      <a:r>
                        <a:rPr lang="en-US"/>
                        <a:t>Juin</a:t>
                      </a:r>
                    </a:p>
                  </a:txBody>
                  <a:tcPr/>
                </a:tc>
                <a:tc>
                  <a:txBody>
                    <a:bodyPr/>
                    <a:lstStyle/>
                    <a:p>
                      <a:r>
                        <a:rPr lang="en-US"/>
                        <a:t>Juillet</a:t>
                      </a:r>
                    </a:p>
                  </a:txBody>
                  <a:tcPr/>
                </a:tc>
                <a:tc>
                  <a:txBody>
                    <a:bodyPr/>
                    <a:lstStyle/>
                    <a:p>
                      <a:r>
                        <a:rPr lang="en-US"/>
                        <a:t>Aout</a:t>
                      </a:r>
                    </a:p>
                  </a:txBody>
                  <a:tcPr/>
                </a:tc>
                <a:tc>
                  <a:txBody>
                    <a:bodyPr/>
                    <a:lstStyle/>
                    <a:p>
                      <a:r>
                        <a:rPr lang="en-US"/>
                        <a:t>Sept</a:t>
                      </a:r>
                    </a:p>
                  </a:txBody>
                  <a:tcPr/>
                </a:tc>
                <a:tc>
                  <a:txBody>
                    <a:bodyPr/>
                    <a:lstStyle/>
                    <a:p>
                      <a:r>
                        <a:rPr lang="en-US"/>
                        <a:t>Oct</a:t>
                      </a:r>
                    </a:p>
                  </a:txBody>
                  <a:tcPr/>
                </a:tc>
                <a:tc>
                  <a:txBody>
                    <a:bodyPr/>
                    <a:lstStyle/>
                    <a:p>
                      <a:r>
                        <a:rPr lang="en-US"/>
                        <a:t>Nov</a:t>
                      </a:r>
                    </a:p>
                  </a:txBody>
                  <a:tcPr/>
                </a:tc>
                <a:tc>
                  <a:txBody>
                    <a:bodyPr/>
                    <a:lstStyle/>
                    <a:p>
                      <a:r>
                        <a:rPr lang="en-US"/>
                        <a:t>Déc.</a:t>
                      </a:r>
                    </a:p>
                  </a:txBody>
                  <a:tcPr/>
                </a:tc>
                <a:extLst>
                  <a:ext uri="{0D108BD9-81ED-4DB2-BD59-A6C34878D82A}">
                    <a16:rowId xmlns:a16="http://schemas.microsoft.com/office/drawing/2014/main" val="1994552257"/>
                  </a:ext>
                </a:extLst>
              </a:tr>
              <a:tr h="370840">
                <a:tc gridSpan="2">
                  <a:txBody>
                    <a:bodyPr/>
                    <a:lstStyle/>
                    <a:p>
                      <a:pPr marL="285750" indent="-285750">
                        <a:buFont typeface="Arial"/>
                        <a:buChar char="•"/>
                      </a:pPr>
                      <a:r>
                        <a:rPr lang="en-US"/>
                        <a:t>Préparation</a:t>
                      </a:r>
                    </a:p>
                    <a:p>
                      <a:pPr marL="285750" lvl="0" indent="-285750">
                        <a:buFont typeface="Arial"/>
                        <a:buChar char="•"/>
                      </a:pPr>
                      <a:endParaRPr lang="en-US"/>
                    </a:p>
                    <a:p>
                      <a:pPr marL="285750" lvl="0" indent="-285750">
                        <a:buFont typeface="Arial"/>
                        <a:buChar char="•"/>
                      </a:pPr>
                      <a:r>
                        <a:rPr lang="en-US"/>
                        <a:t>Recherche formative </a:t>
                      </a:r>
                    </a:p>
                    <a:p>
                      <a:pPr marL="285750" lvl="0" indent="-285750">
                        <a:buFont typeface="Arial"/>
                        <a:buChar char="•"/>
                      </a:pPr>
                      <a:endParaRPr lang="en-US"/>
                    </a:p>
                    <a:p>
                      <a:pPr marL="285750" lvl="0" indent="-285750">
                        <a:buFont typeface="Arial"/>
                        <a:buChar char="•"/>
                      </a:pPr>
                      <a:r>
                        <a:rPr lang="en-US"/>
                        <a:t>Formation des équipes de terrain</a:t>
                      </a:r>
                    </a:p>
                  </a:txBody>
                  <a:tcPr anchor="ctr"/>
                </a:tc>
                <a:tc hMerge="1">
                  <a:txBody>
                    <a:bodyPr/>
                    <a:lstStyle/>
                    <a:p>
                      <a:endParaRPr lang="en-US"/>
                    </a:p>
                  </a:txBody>
                  <a:tcPr/>
                </a:tc>
                <a:tc gridSpan="4">
                  <a:txBody>
                    <a:bodyPr/>
                    <a:lstStyle/>
                    <a:p>
                      <a:pPr marL="285750" indent="-285750">
                        <a:buFont typeface="Arial"/>
                        <a:buChar char="•"/>
                      </a:pPr>
                      <a:r>
                        <a:rPr lang="en-US"/>
                        <a:t>Collecte de données à distance</a:t>
                      </a:r>
                    </a:p>
                    <a:p>
                      <a:pPr marL="285750" lvl="0" indent="-285750">
                        <a:buFont typeface="Arial"/>
                        <a:buChar char="•"/>
                      </a:pPr>
                      <a:r>
                        <a:rPr lang="en-US"/>
                        <a:t>Entretiens de vérification</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a:t>Enquête sur la mortalité dans les ménages</a:t>
                      </a:r>
                    </a:p>
                  </a:txBody>
                  <a:tcPr anchor="ctr"/>
                </a:tc>
                <a:tc gridSpan="5">
                  <a:txBody>
                    <a:bodyPr/>
                    <a:lstStyle/>
                    <a:p>
                      <a:pPr marL="285750" lvl="0" indent="-285750">
                        <a:buFont typeface="Arial"/>
                        <a:buChar char="•"/>
                      </a:pPr>
                      <a:r>
                        <a:rPr lang="en-US"/>
                        <a:t>Nettoyage des données</a:t>
                      </a:r>
                    </a:p>
                    <a:p>
                      <a:pPr marL="285750" lvl="0" indent="-285750">
                        <a:buFont typeface="Arial"/>
                        <a:buChar char="•"/>
                      </a:pPr>
                      <a:r>
                        <a:rPr lang="en-US"/>
                        <a:t>Analyse des données</a:t>
                      </a:r>
                    </a:p>
                    <a:p>
                      <a:pPr marL="285750" lvl="0" indent="-285750">
                        <a:buFont typeface="Arial"/>
                        <a:buChar char="•"/>
                      </a:pPr>
                      <a:r>
                        <a:rPr lang="en-US"/>
                        <a:t>Rédaction de rapports</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95826804"/>
                  </a:ext>
                </a:extLst>
              </a:tr>
            </a:tbl>
          </a:graphicData>
        </a:graphic>
      </p:graphicFrame>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p:txBody>
          <a:bodyPr/>
          <a:lstStyle/>
          <a:p>
            <a:r>
              <a:rPr lang="en-US"/>
              <a:t>Calendrier du projet</a:t>
            </a:r>
          </a:p>
        </p:txBody>
      </p:sp>
    </p:spTree>
    <p:extLst>
      <p:ext uri="{BB962C8B-B14F-4D97-AF65-F5344CB8AC3E}">
        <p14:creationId xmlns:p14="http://schemas.microsoft.com/office/powerpoint/2010/main" val="10661934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vert="horz" lIns="91440" tIns="45720" rIns="91440" bIns="45720" rtlCol="0" anchor="t">
            <a:normAutofit fontScale="92500" lnSpcReduction="10000"/>
          </a:bodyPr>
          <a:lstStyle/>
          <a:p>
            <a:r>
              <a:rPr lang="en-US" sz="2400">
                <a:cs typeface="Segoe UI Light"/>
              </a:rPr>
              <a:t>Pour </a:t>
            </a:r>
            <a:r>
              <a:rPr lang="en-US" sz="2400" err="1">
                <a:cs typeface="Segoe UI Light"/>
              </a:rPr>
              <a:t>chaque</a:t>
            </a:r>
            <a:r>
              <a:rPr lang="en-US" sz="2400">
                <a:cs typeface="Segoe UI Light"/>
              </a:rPr>
              <a:t> </a:t>
            </a:r>
            <a:r>
              <a:rPr lang="en-US" sz="2400" err="1">
                <a:cs typeface="Segoe UI Light"/>
              </a:rPr>
              <a:t>entretien</a:t>
            </a:r>
            <a:r>
              <a:rPr lang="en-US" sz="2400">
                <a:cs typeface="Segoe UI Light"/>
              </a:rPr>
              <a:t> avec un </a:t>
            </a:r>
            <a:r>
              <a:rPr lang="en-US" sz="2400" err="1">
                <a:cs typeface="Segoe UI Light"/>
              </a:rPr>
              <a:t>informateur</a:t>
            </a:r>
            <a:r>
              <a:rPr lang="en-US" sz="2400">
                <a:cs typeface="Segoe UI Light"/>
              </a:rPr>
              <a:t> </a:t>
            </a:r>
            <a:r>
              <a:rPr lang="en-US" sz="2400" err="1">
                <a:cs typeface="Segoe UI Light"/>
              </a:rPr>
              <a:t>clé</a:t>
            </a:r>
            <a:r>
              <a:rPr lang="en-US" sz="2400">
                <a:cs typeface="Segoe UI Light"/>
              </a:rPr>
              <a:t>, </a:t>
            </a:r>
            <a:r>
              <a:rPr lang="en-US" sz="2400" err="1">
                <a:cs typeface="Segoe UI Light"/>
              </a:rPr>
              <a:t>remplissez</a:t>
            </a:r>
            <a:r>
              <a:rPr lang="en-US" sz="2400">
                <a:cs typeface="Segoe UI Light"/>
              </a:rPr>
              <a:t> 1 </a:t>
            </a:r>
            <a:r>
              <a:rPr lang="en-US" sz="2400" err="1">
                <a:cs typeface="Segoe UI Light"/>
              </a:rPr>
              <a:t>formulaire</a:t>
            </a:r>
            <a:r>
              <a:rPr lang="en-US" sz="2400">
                <a:cs typeface="Segoe UI Light"/>
              </a:rPr>
              <a:t> ODK. </a:t>
            </a:r>
          </a:p>
          <a:p>
            <a:endParaRPr lang="en-US" sz="2400">
              <a:cs typeface="Segoe UI Light"/>
            </a:endParaRPr>
          </a:p>
          <a:p>
            <a:r>
              <a:rPr lang="en-US" sz="2400">
                <a:cs typeface="Segoe UI Light"/>
              </a:rPr>
              <a:t>Au sein de </a:t>
            </a:r>
            <a:r>
              <a:rPr lang="en-US" sz="2400" err="1">
                <a:cs typeface="Segoe UI Light"/>
              </a:rPr>
              <a:t>l'ODK</a:t>
            </a:r>
            <a:r>
              <a:rPr lang="en-US" sz="2400">
                <a:cs typeface="Segoe UI Light"/>
              </a:rPr>
              <a:t>, </a:t>
            </a:r>
            <a:r>
              <a:rPr lang="en-US" sz="2400" err="1">
                <a:cs typeface="Segoe UI Light"/>
              </a:rPr>
              <a:t>vous</a:t>
            </a:r>
            <a:r>
              <a:rPr lang="en-US" sz="2400">
                <a:cs typeface="Segoe UI Light"/>
              </a:rPr>
              <a:t> </a:t>
            </a:r>
            <a:r>
              <a:rPr lang="en-US" sz="2400" err="1">
                <a:cs typeface="Segoe UI Light"/>
              </a:rPr>
              <a:t>ferez</a:t>
            </a:r>
            <a:r>
              <a:rPr lang="en-US" sz="2400">
                <a:cs typeface="Segoe UI Light"/>
              </a:rPr>
              <a:t> </a:t>
            </a:r>
            <a:r>
              <a:rPr lang="en-US" sz="2400" err="1">
                <a:cs typeface="Segoe UI Light"/>
              </a:rPr>
              <a:t>d'abord</a:t>
            </a:r>
            <a:r>
              <a:rPr lang="en-US" sz="2400">
                <a:cs typeface="Segoe UI Light"/>
              </a:rPr>
              <a:t> un rapport :</a:t>
            </a:r>
          </a:p>
          <a:p>
            <a:pPr lvl="1"/>
            <a:r>
              <a:rPr lang="en-US" sz="2200" err="1">
                <a:cs typeface="Segoe UI Light"/>
              </a:rPr>
              <a:t>Nombre</a:t>
            </a:r>
            <a:r>
              <a:rPr lang="en-US" sz="2200">
                <a:cs typeface="Segoe UI Light"/>
              </a:rPr>
              <a:t> total de ménages déclarés</a:t>
            </a:r>
          </a:p>
          <a:p>
            <a:pPr lvl="1"/>
            <a:r>
              <a:rPr lang="en-US" sz="2200" err="1">
                <a:cs typeface="Segoe UI Light"/>
              </a:rPr>
              <a:t>Nombre</a:t>
            </a:r>
            <a:r>
              <a:rPr lang="en-US" sz="2200">
                <a:cs typeface="Segoe UI Light"/>
              </a:rPr>
              <a:t> total de naissances </a:t>
            </a:r>
            <a:r>
              <a:rPr lang="en-US" sz="2200" err="1">
                <a:cs typeface="Segoe UI Light"/>
              </a:rPr>
              <a:t>depuis</a:t>
            </a:r>
            <a:r>
              <a:rPr lang="en-US" sz="2200">
                <a:cs typeface="Segoe UI Light"/>
              </a:rPr>
              <a:t> le 1er </a:t>
            </a:r>
            <a:r>
              <a:rPr lang="en-US" sz="2200" err="1">
                <a:cs typeface="Segoe UI Light"/>
              </a:rPr>
              <a:t>janvier</a:t>
            </a:r>
            <a:r>
              <a:rPr lang="en-US" sz="2200">
                <a:cs typeface="Segoe UI Light"/>
              </a:rPr>
              <a:t>, </a:t>
            </a:r>
            <a:r>
              <a:rPr lang="en-US" sz="2200" err="1">
                <a:cs typeface="Segoe UI Light"/>
              </a:rPr>
              <a:t>Nouvel</a:t>
            </a:r>
            <a:r>
              <a:rPr lang="en-US" sz="2200">
                <a:cs typeface="Segoe UI Light"/>
              </a:rPr>
              <a:t> An</a:t>
            </a:r>
          </a:p>
          <a:p>
            <a:pPr lvl="1"/>
            <a:r>
              <a:rPr lang="en-US" sz="2200" err="1">
                <a:cs typeface="Segoe UI Light"/>
              </a:rPr>
              <a:t>Nombre</a:t>
            </a:r>
            <a:r>
              <a:rPr lang="en-US" sz="2200">
                <a:cs typeface="Segoe UI Light"/>
              </a:rPr>
              <a:t> total de </a:t>
            </a:r>
            <a:r>
              <a:rPr lang="en-US" sz="2200" err="1">
                <a:cs typeface="Segoe UI Light"/>
              </a:rPr>
              <a:t>décès</a:t>
            </a:r>
            <a:r>
              <a:rPr lang="en-US" sz="2200">
                <a:cs typeface="Segoe UI Light"/>
              </a:rPr>
              <a:t> </a:t>
            </a:r>
            <a:r>
              <a:rPr lang="en-US" sz="2200" err="1">
                <a:cs typeface="Segoe UI Light"/>
              </a:rPr>
              <a:t>depuis</a:t>
            </a:r>
            <a:r>
              <a:rPr lang="en-US" sz="2200">
                <a:cs typeface="Segoe UI Light"/>
              </a:rPr>
              <a:t> le 1er </a:t>
            </a:r>
            <a:r>
              <a:rPr lang="en-US" sz="2200" err="1">
                <a:cs typeface="Segoe UI Light"/>
              </a:rPr>
              <a:t>janvier</a:t>
            </a:r>
            <a:r>
              <a:rPr lang="en-US" sz="2200">
                <a:cs typeface="Segoe UI Light"/>
              </a:rPr>
              <a:t>, </a:t>
            </a:r>
            <a:r>
              <a:rPr lang="en-US" sz="2200" err="1">
                <a:cs typeface="Segoe UI Light"/>
              </a:rPr>
              <a:t>Nouvel</a:t>
            </a:r>
            <a:r>
              <a:rPr lang="en-US" sz="2200">
                <a:cs typeface="Segoe UI Light"/>
              </a:rPr>
              <a:t> An</a:t>
            </a:r>
          </a:p>
          <a:p>
            <a:pPr lvl="1"/>
            <a:r>
              <a:rPr lang="en-US" sz="2200" err="1">
                <a:cs typeface="Segoe UI Light"/>
              </a:rPr>
              <a:t>Nombre</a:t>
            </a:r>
            <a:r>
              <a:rPr lang="en-US" sz="2200">
                <a:cs typeface="Segoe UI Light"/>
              </a:rPr>
              <a:t> total de </a:t>
            </a:r>
            <a:r>
              <a:rPr lang="en-US" sz="2200" err="1">
                <a:cs typeface="Segoe UI Light"/>
              </a:rPr>
              <a:t>cas</a:t>
            </a:r>
            <a:r>
              <a:rPr lang="en-US" sz="2200">
                <a:cs typeface="Segoe UI Light"/>
              </a:rPr>
              <a:t> suspects de </a:t>
            </a:r>
            <a:r>
              <a:rPr lang="en-US" sz="2200" err="1">
                <a:cs typeface="Segoe UI Light"/>
              </a:rPr>
              <a:t>rougeole</a:t>
            </a:r>
            <a:r>
              <a:rPr lang="en-US" sz="2200">
                <a:cs typeface="Segoe UI Light"/>
              </a:rPr>
              <a:t> </a:t>
            </a:r>
            <a:r>
              <a:rPr lang="en-US" sz="2200" err="1">
                <a:cs typeface="Segoe UI Light"/>
              </a:rPr>
              <a:t>depuis</a:t>
            </a:r>
            <a:r>
              <a:rPr lang="en-US" sz="2200">
                <a:cs typeface="Segoe UI Light"/>
              </a:rPr>
              <a:t> le 1er </a:t>
            </a:r>
            <a:r>
              <a:rPr lang="en-US" sz="2200" err="1">
                <a:cs typeface="Segoe UI Light"/>
              </a:rPr>
              <a:t>janvier</a:t>
            </a:r>
            <a:r>
              <a:rPr lang="en-US" sz="2200">
                <a:cs typeface="Segoe UI Light"/>
              </a:rPr>
              <a:t> </a:t>
            </a:r>
            <a:r>
              <a:rPr lang="en-US" sz="2200" err="1">
                <a:cs typeface="Segoe UI Light"/>
              </a:rPr>
              <a:t>Nouvel</a:t>
            </a:r>
            <a:r>
              <a:rPr lang="en-US" sz="2200">
                <a:cs typeface="Segoe UI Light"/>
              </a:rPr>
              <a:t> An</a:t>
            </a:r>
          </a:p>
          <a:p>
            <a:pPr lvl="1"/>
            <a:r>
              <a:rPr lang="en-US" sz="2200" err="1">
                <a:cs typeface="Segoe UI Light"/>
              </a:rPr>
              <a:t>Nombre</a:t>
            </a:r>
            <a:r>
              <a:rPr lang="en-US" sz="2200">
                <a:cs typeface="Segoe UI Light"/>
              </a:rPr>
              <a:t> total de </a:t>
            </a:r>
            <a:r>
              <a:rPr lang="en-US" sz="2200" err="1">
                <a:cs typeface="Segoe UI Light"/>
              </a:rPr>
              <a:t>cas</a:t>
            </a:r>
            <a:r>
              <a:rPr lang="en-US" sz="2200">
                <a:cs typeface="Segoe UI Light"/>
              </a:rPr>
              <a:t> suspects de </a:t>
            </a:r>
            <a:r>
              <a:rPr lang="en-US" sz="2200" err="1">
                <a:cs typeface="Segoe UI Light"/>
              </a:rPr>
              <a:t>choléra</a:t>
            </a:r>
            <a:r>
              <a:rPr lang="en-US" sz="2200">
                <a:cs typeface="Segoe UI Light"/>
              </a:rPr>
              <a:t> </a:t>
            </a:r>
            <a:r>
              <a:rPr lang="en-US" sz="2200" err="1">
                <a:cs typeface="Segoe UI Light"/>
              </a:rPr>
              <a:t>depuis</a:t>
            </a:r>
            <a:r>
              <a:rPr lang="en-US" sz="2200">
                <a:cs typeface="Segoe UI Light"/>
              </a:rPr>
              <a:t> le 1er </a:t>
            </a:r>
            <a:r>
              <a:rPr lang="en-US" sz="2200" err="1">
                <a:cs typeface="Segoe UI Light"/>
              </a:rPr>
              <a:t>janvier</a:t>
            </a:r>
            <a:r>
              <a:rPr lang="en-US" sz="2200">
                <a:cs typeface="Segoe UI Light"/>
              </a:rPr>
              <a:t> </a:t>
            </a:r>
            <a:r>
              <a:rPr lang="en-US" sz="2200" err="1">
                <a:cs typeface="Segoe UI Light"/>
              </a:rPr>
              <a:t>Nouvel</a:t>
            </a:r>
            <a:r>
              <a:rPr lang="en-US" sz="2200">
                <a:cs typeface="Segoe UI Light"/>
              </a:rPr>
              <a:t> An</a:t>
            </a:r>
          </a:p>
          <a:p>
            <a:pPr lvl="1"/>
            <a:endParaRPr lang="en-US" sz="2200">
              <a:cs typeface="Segoe UI Light"/>
            </a:endParaRPr>
          </a:p>
          <a:p>
            <a:r>
              <a:rPr lang="en-US" sz="2400">
                <a:cs typeface="Segoe UI Light"/>
              </a:rPr>
              <a:t>Pour </a:t>
            </a:r>
            <a:r>
              <a:rPr lang="en-US" sz="2400" err="1">
                <a:cs typeface="Segoe UI Light"/>
              </a:rPr>
              <a:t>chaque</a:t>
            </a:r>
            <a:r>
              <a:rPr lang="en-US" sz="2400">
                <a:cs typeface="Segoe UI Light"/>
              </a:rPr>
              <a:t> naissance, </a:t>
            </a:r>
            <a:r>
              <a:rPr lang="en-US" sz="2400" err="1">
                <a:cs typeface="Segoe UI Light"/>
              </a:rPr>
              <a:t>décès</a:t>
            </a:r>
            <a:r>
              <a:rPr lang="en-US" sz="2400">
                <a:cs typeface="Segoe UI Light"/>
              </a:rPr>
              <a:t>, </a:t>
            </a:r>
            <a:r>
              <a:rPr lang="en-US" sz="2400" err="1">
                <a:cs typeface="Segoe UI Light"/>
              </a:rPr>
              <a:t>rougeole</a:t>
            </a:r>
            <a:r>
              <a:rPr lang="en-US" sz="2400">
                <a:cs typeface="Segoe UI Light"/>
              </a:rPr>
              <a:t> </a:t>
            </a:r>
            <a:r>
              <a:rPr lang="en-US" sz="2400" err="1">
                <a:cs typeface="Segoe UI Light"/>
              </a:rPr>
              <a:t>suspecte</a:t>
            </a:r>
            <a:r>
              <a:rPr lang="en-US" sz="2400">
                <a:cs typeface="Segoe UI Light"/>
              </a:rPr>
              <a:t>, </a:t>
            </a:r>
            <a:r>
              <a:rPr lang="en-US" sz="2400" err="1">
                <a:cs typeface="Segoe UI Light"/>
              </a:rPr>
              <a:t>choléra</a:t>
            </a:r>
            <a:r>
              <a:rPr lang="en-US" sz="2400">
                <a:cs typeface="Segoe UI Light"/>
              </a:rPr>
              <a:t> suspect... le </a:t>
            </a:r>
            <a:r>
              <a:rPr lang="en-US" sz="2400" err="1">
                <a:cs typeface="Segoe UI Light"/>
              </a:rPr>
              <a:t>système</a:t>
            </a:r>
            <a:r>
              <a:rPr lang="en-US" sz="2400">
                <a:cs typeface="Segoe UI Light"/>
              </a:rPr>
              <a:t> </a:t>
            </a:r>
            <a:r>
              <a:rPr lang="en-US" sz="2400" err="1">
                <a:cs typeface="Segoe UI Light"/>
              </a:rPr>
              <a:t>posera</a:t>
            </a:r>
            <a:r>
              <a:rPr lang="en-US" sz="2400">
                <a:cs typeface="Segoe UI Light"/>
              </a:rPr>
              <a:t> des questions </a:t>
            </a:r>
            <a:r>
              <a:rPr lang="en-US" sz="2400" err="1">
                <a:cs typeface="Segoe UI Light"/>
              </a:rPr>
              <a:t>supplémentaires</a:t>
            </a:r>
            <a:r>
              <a:rPr lang="en-US" sz="2400">
                <a:cs typeface="Segoe UI Light"/>
              </a:rPr>
              <a:t>. </a:t>
            </a:r>
          </a:p>
          <a:p>
            <a:endParaRPr lang="en-US" sz="2400">
              <a:cs typeface="Segoe UI Light"/>
            </a:endParaRPr>
          </a:p>
          <a:p>
            <a:r>
              <a:rPr lang="en-US" sz="2400">
                <a:cs typeface="Segoe UI Light"/>
              </a:rPr>
              <a:t>Si les </a:t>
            </a:r>
            <a:r>
              <a:rPr lang="en-US" sz="2400" err="1">
                <a:cs typeface="Segoe UI Light"/>
              </a:rPr>
              <a:t>cas</a:t>
            </a:r>
            <a:r>
              <a:rPr lang="en-US" sz="2400">
                <a:cs typeface="Segoe UI Light"/>
              </a:rPr>
              <a:t> </a:t>
            </a:r>
            <a:r>
              <a:rPr lang="en-US" sz="2400" err="1">
                <a:cs typeface="Segoe UI Light"/>
              </a:rPr>
              <a:t>signalés</a:t>
            </a:r>
            <a:r>
              <a:rPr lang="en-US" sz="2400">
                <a:cs typeface="Segoe UI Light"/>
              </a:rPr>
              <a:t> dans le </a:t>
            </a:r>
            <a:r>
              <a:rPr lang="en-US" sz="2400" err="1">
                <a:cs typeface="Segoe UI Light"/>
              </a:rPr>
              <a:t>formulaire</a:t>
            </a:r>
            <a:r>
              <a:rPr lang="en-US" sz="2400">
                <a:cs typeface="Segoe UI Light"/>
              </a:rPr>
              <a:t> ODK, </a:t>
            </a:r>
            <a:r>
              <a:rPr lang="en-US" sz="2400" err="1">
                <a:cs typeface="Segoe UI Light"/>
              </a:rPr>
              <a:t>marquer</a:t>
            </a:r>
            <a:r>
              <a:rPr lang="en-US" sz="2400">
                <a:cs typeface="Segoe UI Light"/>
              </a:rPr>
              <a:t> </a:t>
            </a:r>
            <a:r>
              <a:rPr lang="en-US" sz="2400" err="1">
                <a:cs typeface="Segoe UI Light"/>
              </a:rPr>
              <a:t>également</a:t>
            </a:r>
            <a:r>
              <a:rPr lang="en-US" sz="2400">
                <a:cs typeface="Segoe UI Light"/>
              </a:rPr>
              <a:t> </a:t>
            </a:r>
            <a:r>
              <a:rPr lang="en-US" sz="2400" b="1">
                <a:ea typeface="+mn-lt"/>
                <a:cs typeface="+mn-lt"/>
              </a:rPr>
              <a:t>'</a:t>
            </a:r>
            <a:r>
              <a:rPr lang="en-US" sz="2400" b="1" err="1">
                <a:ea typeface="+mn-lt"/>
                <a:cs typeface="+mn-lt"/>
              </a:rPr>
              <a:t>oui</a:t>
            </a:r>
            <a:r>
              <a:rPr lang="en-US" sz="2400" b="1">
                <a:ea typeface="+mn-lt"/>
                <a:cs typeface="+mn-lt"/>
              </a:rPr>
              <a:t>' </a:t>
            </a:r>
            <a:r>
              <a:rPr lang="en-US" sz="2400" b="1" err="1">
                <a:ea typeface="+mn-lt"/>
                <a:cs typeface="+mn-lt"/>
              </a:rPr>
              <a:t>ou</a:t>
            </a:r>
            <a:r>
              <a:rPr lang="en-US" sz="2400" b="1">
                <a:ea typeface="+mn-lt"/>
                <a:cs typeface="+mn-lt"/>
              </a:rPr>
              <a:t> </a:t>
            </a:r>
            <a:r>
              <a:rPr lang="en-US" sz="2400">
                <a:cs typeface="Segoe UI Light"/>
              </a:rPr>
              <a:t>'</a:t>
            </a:r>
            <a:r>
              <a:rPr lang="en-US" sz="2400" b="1">
                <a:ea typeface="+mn-lt"/>
                <a:cs typeface="+mn-lt"/>
              </a:rPr>
              <a:t>✔' </a:t>
            </a:r>
            <a:r>
              <a:rPr lang="en-US" sz="2400">
                <a:ea typeface="+mn-lt"/>
                <a:cs typeface="+mn-lt"/>
              </a:rPr>
              <a:t>pour que </a:t>
            </a:r>
            <a:r>
              <a:rPr lang="en-US" sz="2400" err="1">
                <a:ea typeface="+mn-lt"/>
                <a:cs typeface="+mn-lt"/>
              </a:rPr>
              <a:t>l'outil</a:t>
            </a:r>
            <a:r>
              <a:rPr lang="en-US" sz="2400">
                <a:ea typeface="+mn-lt"/>
                <a:cs typeface="+mn-lt"/>
              </a:rPr>
              <a:t> Kobo </a:t>
            </a:r>
            <a:r>
              <a:rPr lang="en-US" sz="2400" err="1">
                <a:ea typeface="+mn-lt"/>
                <a:cs typeface="+mn-lt"/>
              </a:rPr>
              <a:t>soit</a:t>
            </a:r>
            <a:r>
              <a:rPr lang="en-US" sz="2400">
                <a:ea typeface="+mn-lt"/>
                <a:cs typeface="+mn-lt"/>
              </a:rPr>
              <a:t> </a:t>
            </a:r>
            <a:r>
              <a:rPr lang="en-US" sz="2400" err="1">
                <a:ea typeface="+mn-lt"/>
                <a:cs typeface="+mn-lt"/>
              </a:rPr>
              <a:t>complet</a:t>
            </a:r>
            <a:r>
              <a:rPr lang="en-US" sz="2400">
                <a:ea typeface="+mn-lt"/>
                <a:cs typeface="+mn-lt"/>
              </a:rPr>
              <a:t>.</a:t>
            </a:r>
            <a:endParaRPr lang="en-US" sz="2400">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sz="3600"/>
              <a:t>Étape 6 : Application de l'outil d'entretien 2b pour les naissances, les décès, les cas suspects de choléra et de rougeole.</a:t>
            </a:r>
          </a:p>
        </p:txBody>
      </p:sp>
    </p:spTree>
    <p:extLst>
      <p:ext uri="{BB962C8B-B14F-4D97-AF65-F5344CB8AC3E}">
        <p14:creationId xmlns:p14="http://schemas.microsoft.com/office/powerpoint/2010/main" val="15902739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743299-ABB6-C1BF-A1B8-B7F9C27962BF}"/>
              </a:ext>
            </a:extLst>
          </p:cNvPr>
          <p:cNvSpPr>
            <a:spLocks noGrp="1"/>
          </p:cNvSpPr>
          <p:nvPr>
            <p:ph sz="quarter" idx="10"/>
          </p:nvPr>
        </p:nvSpPr>
        <p:spPr/>
        <p:txBody>
          <a:bodyPr vert="horz" lIns="91440" tIns="45720" rIns="91440" bIns="45720" rtlCol="0" anchor="t">
            <a:normAutofit/>
          </a:bodyPr>
          <a:lstStyle/>
          <a:p>
            <a:pPr marL="0" indent="0">
              <a:buNone/>
            </a:pPr>
            <a:r>
              <a:rPr lang="en-US" sz="4000" b="1"/>
              <a:t>Démonstration</a:t>
            </a:r>
            <a:endParaRPr lang="en-US"/>
          </a:p>
          <a:p>
            <a:r>
              <a:rPr lang="en-US" sz="2800"/>
              <a:t>Les animateurs feront la démonstration du processus d'entretien complet pour les participants. </a:t>
            </a:r>
            <a:endParaRPr lang="en-US" sz="2800">
              <a:cs typeface="Segoe UI Light"/>
            </a:endParaRPr>
          </a:p>
          <a:p>
            <a:endParaRPr lang="en-US" sz="2800">
              <a:cs typeface="Segoe UI Light"/>
            </a:endParaRPr>
          </a:p>
          <a:p>
            <a:r>
              <a:rPr lang="en-US" sz="2800">
                <a:cs typeface="Segoe UI Light"/>
              </a:rPr>
              <a:t>En plénière, demandez aux participants de décrire ce qu'ils ont observé :</a:t>
            </a:r>
          </a:p>
          <a:p>
            <a:pPr lvl="1"/>
            <a:r>
              <a:rPr lang="en-US" sz="2400">
                <a:cs typeface="Segoe UI Light"/>
              </a:rPr>
              <a:t>Ordre des événements ? </a:t>
            </a:r>
          </a:p>
          <a:p>
            <a:pPr lvl="1"/>
            <a:r>
              <a:rPr lang="en-US" sz="2400">
                <a:cs typeface="Segoe UI Light"/>
              </a:rPr>
              <a:t>Bonnes et/ou mauvaises pratiques ?</a:t>
            </a:r>
          </a:p>
          <a:p>
            <a:pPr lvl="1"/>
            <a:endParaRPr lang="en-US" sz="2400">
              <a:cs typeface="Segoe UI Light"/>
            </a:endParaRPr>
          </a:p>
          <a:p>
            <a:endParaRPr lang="en-US" sz="2600">
              <a:cs typeface="Segoe UI Light"/>
            </a:endParaRPr>
          </a:p>
        </p:txBody>
      </p:sp>
      <p:sp>
        <p:nvSpPr>
          <p:cNvPr id="3" name="Title 2">
            <a:extLst>
              <a:ext uri="{FF2B5EF4-FFF2-40B4-BE49-F238E27FC236}">
                <a16:creationId xmlns:a16="http://schemas.microsoft.com/office/drawing/2014/main" id="{FD379CAB-6A6C-B474-CA15-1258CC487142}"/>
              </a:ext>
            </a:extLst>
          </p:cNvPr>
          <p:cNvSpPr>
            <a:spLocks noGrp="1"/>
          </p:cNvSpPr>
          <p:nvPr>
            <p:ph type="title"/>
          </p:nvPr>
        </p:nvSpPr>
        <p:spPr/>
        <p:txBody>
          <a:bodyPr/>
          <a:lstStyle/>
          <a:p>
            <a:r>
              <a:rPr lang="en-US" sz="3200">
                <a:ea typeface="Roboto Condensed"/>
                <a:cs typeface="Roboto Condensed"/>
              </a:rPr>
              <a:t>Plénière</a:t>
            </a:r>
          </a:p>
        </p:txBody>
      </p:sp>
    </p:spTree>
    <p:extLst>
      <p:ext uri="{BB962C8B-B14F-4D97-AF65-F5344CB8AC3E}">
        <p14:creationId xmlns:p14="http://schemas.microsoft.com/office/powerpoint/2010/main" val="19347547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vert="horz" lIns="91440" tIns="45720" rIns="91440" bIns="45720" rtlCol="0" anchor="t">
            <a:normAutofit/>
          </a:bodyPr>
          <a:lstStyle/>
          <a:p>
            <a:r>
              <a:rPr lang="en-US" sz="2800" b="1" err="1">
                <a:ea typeface="+mn-lt"/>
                <a:cs typeface="+mn-lt"/>
              </a:rPr>
              <a:t>Établissez</a:t>
            </a:r>
            <a:r>
              <a:rPr lang="en-US" sz="2800" b="1">
                <a:ea typeface="+mn-lt"/>
                <a:cs typeface="+mn-lt"/>
              </a:rPr>
              <a:t> </a:t>
            </a:r>
            <a:r>
              <a:rPr lang="en-US" sz="2800" b="1" err="1">
                <a:ea typeface="+mn-lt"/>
                <a:cs typeface="+mn-lt"/>
              </a:rPr>
              <a:t>une</a:t>
            </a:r>
            <a:r>
              <a:rPr lang="en-US" sz="2800" b="1">
                <a:ea typeface="+mn-lt"/>
                <a:cs typeface="+mn-lt"/>
              </a:rPr>
              <a:t> relation et </a:t>
            </a:r>
            <a:r>
              <a:rPr lang="en-US" sz="2800" b="1" err="1">
                <a:ea typeface="+mn-lt"/>
                <a:cs typeface="+mn-lt"/>
              </a:rPr>
              <a:t>soyez</a:t>
            </a:r>
            <a:r>
              <a:rPr lang="en-US" sz="2800" b="1">
                <a:ea typeface="+mn-lt"/>
                <a:cs typeface="+mn-lt"/>
              </a:rPr>
              <a:t> </a:t>
            </a:r>
            <a:r>
              <a:rPr lang="en-US" sz="2800" b="1" err="1">
                <a:ea typeface="+mn-lt"/>
                <a:cs typeface="+mn-lt"/>
              </a:rPr>
              <a:t>respectueux</a:t>
            </a:r>
            <a:r>
              <a:rPr lang="en-US" sz="2800" b="1">
                <a:ea typeface="+mn-lt"/>
                <a:cs typeface="+mn-lt"/>
              </a:rPr>
              <a:t> </a:t>
            </a:r>
            <a:r>
              <a:rPr lang="en-US" sz="2800">
                <a:ea typeface="+mn-lt"/>
                <a:cs typeface="+mn-lt"/>
              </a:rPr>
              <a:t>avec le </a:t>
            </a:r>
            <a:r>
              <a:rPr lang="en-US" sz="2800" err="1">
                <a:ea typeface="+mn-lt"/>
                <a:cs typeface="+mn-lt"/>
              </a:rPr>
              <a:t>répondant</a:t>
            </a:r>
            <a:r>
              <a:rPr lang="en-US" sz="2800">
                <a:ea typeface="+mn-lt"/>
                <a:cs typeface="+mn-lt"/>
              </a:rPr>
              <a:t> - </a:t>
            </a:r>
            <a:r>
              <a:rPr lang="en-US" sz="2800" err="1">
                <a:ea typeface="+mn-lt"/>
                <a:cs typeface="+mn-lt"/>
              </a:rPr>
              <a:t>vous</a:t>
            </a:r>
            <a:r>
              <a:rPr lang="en-US" sz="2800">
                <a:ea typeface="+mn-lt"/>
                <a:cs typeface="+mn-lt"/>
              </a:rPr>
              <a:t> </a:t>
            </a:r>
            <a:r>
              <a:rPr lang="en-US" sz="2800" err="1">
                <a:ea typeface="+mn-lt"/>
                <a:cs typeface="+mn-lt"/>
              </a:rPr>
              <a:t>l'appellerez</a:t>
            </a:r>
            <a:r>
              <a:rPr lang="en-US" sz="2800">
                <a:ea typeface="+mn-lt"/>
                <a:cs typeface="+mn-lt"/>
              </a:rPr>
              <a:t> </a:t>
            </a:r>
            <a:r>
              <a:rPr lang="en-US" sz="2800" err="1">
                <a:ea typeface="+mn-lt"/>
                <a:cs typeface="+mn-lt"/>
              </a:rPr>
              <a:t>plusieurs</a:t>
            </a:r>
            <a:r>
              <a:rPr lang="en-US" sz="2800">
                <a:ea typeface="+mn-lt"/>
                <a:cs typeface="+mn-lt"/>
              </a:rPr>
              <a:t> </a:t>
            </a:r>
            <a:r>
              <a:rPr lang="en-US" sz="2800" err="1">
                <a:ea typeface="+mn-lt"/>
                <a:cs typeface="+mn-lt"/>
              </a:rPr>
              <a:t>fois</a:t>
            </a:r>
            <a:r>
              <a:rPr lang="en-US" sz="2800">
                <a:ea typeface="+mn-lt"/>
                <a:cs typeface="+mn-lt"/>
              </a:rPr>
              <a:t> au </a:t>
            </a:r>
            <a:r>
              <a:rPr lang="en-US" sz="2800" err="1">
                <a:ea typeface="+mn-lt"/>
                <a:cs typeface="+mn-lt"/>
              </a:rPr>
              <a:t>cours</a:t>
            </a:r>
            <a:r>
              <a:rPr lang="en-US" sz="2800">
                <a:ea typeface="+mn-lt"/>
                <a:cs typeface="+mn-lt"/>
              </a:rPr>
              <a:t> de la </a:t>
            </a:r>
            <a:r>
              <a:rPr lang="en-US" sz="2800" err="1">
                <a:ea typeface="+mn-lt"/>
                <a:cs typeface="+mn-lt"/>
              </a:rPr>
              <a:t>période</a:t>
            </a:r>
            <a:r>
              <a:rPr lang="en-US" sz="2800">
                <a:ea typeface="+mn-lt"/>
                <a:cs typeface="+mn-lt"/>
              </a:rPr>
              <a:t> </a:t>
            </a:r>
            <a:r>
              <a:rPr lang="en-US" sz="2800" err="1">
                <a:ea typeface="+mn-lt"/>
                <a:cs typeface="+mn-lt"/>
              </a:rPr>
              <a:t>d'étude</a:t>
            </a:r>
            <a:r>
              <a:rPr lang="en-US" sz="2800">
                <a:ea typeface="+mn-lt"/>
                <a:cs typeface="+mn-lt"/>
              </a:rPr>
              <a:t>. </a:t>
            </a:r>
          </a:p>
          <a:p>
            <a:endParaRPr lang="en-US" sz="2800" b="1">
              <a:ea typeface="+mn-lt"/>
              <a:cs typeface="+mn-lt"/>
            </a:endParaRPr>
          </a:p>
          <a:p>
            <a:r>
              <a:rPr lang="en-US" sz="2800" b="1">
                <a:ea typeface="+mn-lt"/>
                <a:cs typeface="+mn-lt"/>
              </a:rPr>
              <a:t>*</a:t>
            </a:r>
            <a:r>
              <a:rPr lang="en-US" sz="2800" b="1" err="1">
                <a:ea typeface="+mn-lt"/>
                <a:cs typeface="+mn-lt"/>
              </a:rPr>
              <a:t>Rappelez-vous</a:t>
            </a:r>
            <a:r>
              <a:rPr lang="en-US" sz="2800" b="1">
                <a:ea typeface="+mn-lt"/>
                <a:cs typeface="+mn-lt"/>
              </a:rPr>
              <a:t> : </a:t>
            </a:r>
            <a:r>
              <a:rPr lang="en-US" sz="2800" b="1" err="1">
                <a:ea typeface="+mn-lt"/>
                <a:cs typeface="+mn-lt"/>
              </a:rPr>
              <a:t>soyez</a:t>
            </a:r>
            <a:r>
              <a:rPr lang="en-US" sz="2800" b="1">
                <a:ea typeface="+mn-lt"/>
                <a:cs typeface="+mn-lt"/>
              </a:rPr>
              <a:t> flexible avec le temps de la </a:t>
            </a:r>
            <a:r>
              <a:rPr lang="en-US" sz="2800" b="1" err="1">
                <a:ea typeface="+mn-lt"/>
                <a:cs typeface="+mn-lt"/>
              </a:rPr>
              <a:t>personne</a:t>
            </a:r>
            <a:r>
              <a:rPr lang="en-US" sz="2800" b="1">
                <a:ea typeface="+mn-lt"/>
                <a:cs typeface="+mn-lt"/>
              </a:rPr>
              <a:t> </a:t>
            </a:r>
            <a:r>
              <a:rPr lang="en-US" sz="2800" b="1" err="1">
                <a:ea typeface="+mn-lt"/>
                <a:cs typeface="+mn-lt"/>
              </a:rPr>
              <a:t>interrogée</a:t>
            </a:r>
            <a:r>
              <a:rPr lang="en-US" sz="2800" b="1">
                <a:ea typeface="+mn-lt"/>
                <a:cs typeface="+mn-lt"/>
              </a:rPr>
              <a:t>.</a:t>
            </a:r>
            <a:r>
              <a:rPr lang="en-US" sz="2800">
                <a:ea typeface="+mn-lt"/>
                <a:cs typeface="+mn-lt"/>
              </a:rPr>
              <a:t> Un </a:t>
            </a:r>
            <a:r>
              <a:rPr lang="en-US" sz="2800" err="1">
                <a:ea typeface="+mn-lt"/>
                <a:cs typeface="+mn-lt"/>
              </a:rPr>
              <a:t>avantage</a:t>
            </a:r>
            <a:r>
              <a:rPr lang="en-US" sz="2800">
                <a:ea typeface="+mn-lt"/>
                <a:cs typeface="+mn-lt"/>
              </a:rPr>
              <a:t> des </a:t>
            </a:r>
            <a:r>
              <a:rPr lang="en-US" sz="2800" err="1">
                <a:ea typeface="+mn-lt"/>
                <a:cs typeface="+mn-lt"/>
              </a:rPr>
              <a:t>entretiens</a:t>
            </a:r>
            <a:r>
              <a:rPr lang="en-US" sz="2800">
                <a:ea typeface="+mn-lt"/>
                <a:cs typeface="+mn-lt"/>
              </a:rPr>
              <a:t> à distance </a:t>
            </a:r>
            <a:r>
              <a:rPr lang="en-US" sz="2800" err="1">
                <a:ea typeface="+mn-lt"/>
                <a:cs typeface="+mn-lt"/>
              </a:rPr>
              <a:t>est</a:t>
            </a:r>
            <a:r>
              <a:rPr lang="en-US" sz="2800">
                <a:ea typeface="+mn-lt"/>
                <a:cs typeface="+mn-lt"/>
              </a:rPr>
              <a:t> que </a:t>
            </a:r>
            <a:r>
              <a:rPr lang="en-US" sz="2800" err="1">
                <a:ea typeface="+mn-lt"/>
                <a:cs typeface="+mn-lt"/>
              </a:rPr>
              <a:t>vous</a:t>
            </a:r>
            <a:r>
              <a:rPr lang="en-US" sz="2800">
                <a:ea typeface="+mn-lt"/>
                <a:cs typeface="+mn-lt"/>
              </a:rPr>
              <a:t> </a:t>
            </a:r>
            <a:r>
              <a:rPr lang="en-US" sz="2800" err="1">
                <a:ea typeface="+mn-lt"/>
                <a:cs typeface="+mn-lt"/>
              </a:rPr>
              <a:t>n'avez</a:t>
            </a:r>
            <a:r>
              <a:rPr lang="en-US" sz="2800">
                <a:ea typeface="+mn-lt"/>
                <a:cs typeface="+mn-lt"/>
              </a:rPr>
              <a:t> pas à tout faire </a:t>
            </a:r>
            <a:r>
              <a:rPr lang="en-US" sz="2800" err="1">
                <a:ea typeface="+mn-lt"/>
                <a:cs typeface="+mn-lt"/>
              </a:rPr>
              <a:t>en</a:t>
            </a:r>
            <a:r>
              <a:rPr lang="en-US" sz="2800">
                <a:ea typeface="+mn-lt"/>
                <a:cs typeface="+mn-lt"/>
              </a:rPr>
              <a:t> </a:t>
            </a:r>
            <a:r>
              <a:rPr lang="en-US" sz="2800" err="1">
                <a:ea typeface="+mn-lt"/>
                <a:cs typeface="+mn-lt"/>
              </a:rPr>
              <a:t>même</a:t>
            </a:r>
            <a:r>
              <a:rPr lang="en-US" sz="2800">
                <a:ea typeface="+mn-lt"/>
                <a:cs typeface="+mn-lt"/>
              </a:rPr>
              <a:t> temps, </a:t>
            </a:r>
            <a:r>
              <a:rPr lang="en-US" sz="2800" err="1">
                <a:ea typeface="+mn-lt"/>
                <a:cs typeface="+mn-lt"/>
              </a:rPr>
              <a:t>vous</a:t>
            </a:r>
            <a:r>
              <a:rPr lang="en-US" sz="2800">
                <a:ea typeface="+mn-lt"/>
                <a:cs typeface="+mn-lt"/>
              </a:rPr>
              <a:t> </a:t>
            </a:r>
            <a:r>
              <a:rPr lang="en-US" sz="2800" err="1">
                <a:ea typeface="+mn-lt"/>
                <a:cs typeface="+mn-lt"/>
              </a:rPr>
              <a:t>pouvez</a:t>
            </a:r>
            <a:r>
              <a:rPr lang="en-US" sz="2800">
                <a:ea typeface="+mn-lt"/>
                <a:cs typeface="+mn-lt"/>
              </a:rPr>
              <a:t> rappeler </a:t>
            </a:r>
            <a:r>
              <a:rPr lang="en-US" sz="2800" err="1">
                <a:ea typeface="+mn-lt"/>
                <a:cs typeface="+mn-lt"/>
              </a:rPr>
              <a:t>si</a:t>
            </a:r>
            <a:r>
              <a:rPr lang="en-US" sz="2800">
                <a:ea typeface="+mn-lt"/>
                <a:cs typeface="+mn-lt"/>
              </a:rPr>
              <a:t> </a:t>
            </a:r>
            <a:r>
              <a:rPr lang="en-US" sz="2800" err="1">
                <a:ea typeface="+mn-lt"/>
                <a:cs typeface="+mn-lt"/>
              </a:rPr>
              <a:t>nécessaire</a:t>
            </a:r>
            <a:r>
              <a:rPr lang="en-US" sz="2800">
                <a:ea typeface="+mn-lt"/>
                <a:cs typeface="+mn-lt"/>
              </a:rPr>
              <a:t>. </a:t>
            </a:r>
            <a:endParaRPr lang="en-US"/>
          </a:p>
          <a:p>
            <a:endParaRPr lang="en-US" sz="2800" b="1">
              <a:ea typeface="+mn-lt"/>
              <a:cs typeface="+mn-lt"/>
            </a:endParaRPr>
          </a:p>
          <a:p>
            <a:r>
              <a:rPr lang="en-US" sz="2800">
                <a:ea typeface="+mn-lt"/>
                <a:cs typeface="+mn-lt"/>
              </a:rPr>
              <a:t>Les </a:t>
            </a:r>
            <a:r>
              <a:rPr lang="en-US" sz="2800" err="1">
                <a:ea typeface="+mn-lt"/>
                <a:cs typeface="+mn-lt"/>
              </a:rPr>
              <a:t>entretiens</a:t>
            </a:r>
            <a:r>
              <a:rPr lang="en-US" sz="2800">
                <a:ea typeface="+mn-lt"/>
                <a:cs typeface="+mn-lt"/>
              </a:rPr>
              <a:t> avec les </a:t>
            </a:r>
            <a:r>
              <a:rPr lang="en-US" sz="2800" err="1">
                <a:ea typeface="+mn-lt"/>
                <a:cs typeface="+mn-lt"/>
              </a:rPr>
              <a:t>informateurs</a:t>
            </a:r>
            <a:r>
              <a:rPr lang="en-US" sz="2800">
                <a:ea typeface="+mn-lt"/>
                <a:cs typeface="+mn-lt"/>
              </a:rPr>
              <a:t> </a:t>
            </a:r>
            <a:r>
              <a:rPr lang="en-US" sz="2800" err="1">
                <a:ea typeface="+mn-lt"/>
                <a:cs typeface="+mn-lt"/>
              </a:rPr>
              <a:t>doivent</a:t>
            </a:r>
            <a:r>
              <a:rPr lang="en-US" sz="2800">
                <a:ea typeface="+mn-lt"/>
                <a:cs typeface="+mn-lt"/>
              </a:rPr>
              <a:t> </a:t>
            </a:r>
            <a:r>
              <a:rPr lang="en-US" sz="2800" err="1">
                <a:ea typeface="+mn-lt"/>
                <a:cs typeface="+mn-lt"/>
              </a:rPr>
              <a:t>toujours</a:t>
            </a:r>
            <a:r>
              <a:rPr lang="en-US" sz="2800">
                <a:ea typeface="+mn-lt"/>
                <a:cs typeface="+mn-lt"/>
              </a:rPr>
              <a:t> </a:t>
            </a:r>
            <a:r>
              <a:rPr lang="en-US" sz="2800" err="1">
                <a:ea typeface="+mn-lt"/>
                <a:cs typeface="+mn-lt"/>
              </a:rPr>
              <a:t>être</a:t>
            </a:r>
            <a:r>
              <a:rPr lang="en-US" sz="2800">
                <a:ea typeface="+mn-lt"/>
                <a:cs typeface="+mn-lt"/>
              </a:rPr>
              <a:t> </a:t>
            </a:r>
            <a:r>
              <a:rPr lang="en-US" sz="2800" b="1" err="1">
                <a:ea typeface="+mn-lt"/>
                <a:cs typeface="+mn-lt"/>
              </a:rPr>
              <a:t>indépendants</a:t>
            </a:r>
            <a:r>
              <a:rPr lang="en-US" sz="2800" b="1">
                <a:ea typeface="+mn-lt"/>
                <a:cs typeface="+mn-lt"/>
              </a:rPr>
              <a:t> / </a:t>
            </a:r>
            <a:r>
              <a:rPr lang="en-US" sz="2800" b="1" err="1">
                <a:ea typeface="+mn-lt"/>
                <a:cs typeface="+mn-lt"/>
              </a:rPr>
              <a:t>séparés</a:t>
            </a:r>
            <a:r>
              <a:rPr lang="en-US" sz="2800">
                <a:ea typeface="+mn-lt"/>
                <a:cs typeface="+mn-lt"/>
              </a:rPr>
              <a:t>. Ne </a:t>
            </a:r>
            <a:r>
              <a:rPr lang="en-US" sz="2800" err="1">
                <a:ea typeface="+mn-lt"/>
                <a:cs typeface="+mn-lt"/>
              </a:rPr>
              <a:t>permettez</a:t>
            </a:r>
            <a:r>
              <a:rPr lang="en-US" sz="2800">
                <a:ea typeface="+mn-lt"/>
                <a:cs typeface="+mn-lt"/>
              </a:rPr>
              <a:t> pas à </a:t>
            </a:r>
            <a:r>
              <a:rPr lang="en-US" sz="2800" err="1">
                <a:ea typeface="+mn-lt"/>
                <a:cs typeface="+mn-lt"/>
              </a:rPr>
              <a:t>différents</a:t>
            </a:r>
            <a:r>
              <a:rPr lang="en-US" sz="2800">
                <a:ea typeface="+mn-lt"/>
                <a:cs typeface="+mn-lt"/>
              </a:rPr>
              <a:t> </a:t>
            </a:r>
            <a:r>
              <a:rPr lang="en-US" sz="2800" err="1">
                <a:ea typeface="+mn-lt"/>
                <a:cs typeface="+mn-lt"/>
              </a:rPr>
              <a:t>informateurs</a:t>
            </a:r>
            <a:r>
              <a:rPr lang="en-US" sz="2800">
                <a:ea typeface="+mn-lt"/>
                <a:cs typeface="+mn-lt"/>
              </a:rPr>
              <a:t> de </a:t>
            </a:r>
            <a:r>
              <a:rPr lang="en-US" sz="2800" err="1">
                <a:ea typeface="+mn-lt"/>
                <a:cs typeface="+mn-lt"/>
              </a:rPr>
              <a:t>s'asseoir</a:t>
            </a:r>
            <a:r>
              <a:rPr lang="en-US" sz="2800">
                <a:ea typeface="+mn-lt"/>
                <a:cs typeface="+mn-lt"/>
              </a:rPr>
              <a:t> ensemble </a:t>
            </a:r>
            <a:r>
              <a:rPr lang="en-US" sz="2800" err="1">
                <a:ea typeface="+mn-lt"/>
                <a:cs typeface="+mn-lt"/>
              </a:rPr>
              <a:t>ou</a:t>
            </a:r>
            <a:r>
              <a:rPr lang="en-US" sz="2800">
                <a:ea typeface="+mn-lt"/>
                <a:cs typeface="+mn-lt"/>
              </a:rPr>
              <a:t> de </a:t>
            </a:r>
            <a:r>
              <a:rPr lang="en-US" sz="2800" err="1">
                <a:ea typeface="+mn-lt"/>
                <a:cs typeface="+mn-lt"/>
              </a:rPr>
              <a:t>discuter</a:t>
            </a:r>
            <a:r>
              <a:rPr lang="en-US" sz="2800">
                <a:ea typeface="+mn-lt"/>
                <a:cs typeface="+mn-lt"/>
              </a:rPr>
              <a:t> des </a:t>
            </a:r>
            <a:r>
              <a:rPr lang="en-US" sz="2800" err="1">
                <a:ea typeface="+mn-lt"/>
                <a:cs typeface="+mn-lt"/>
              </a:rPr>
              <a:t>décès</a:t>
            </a:r>
            <a:r>
              <a:rPr lang="en-US" sz="2800">
                <a:ea typeface="+mn-lt"/>
                <a:cs typeface="+mn-lt"/>
              </a:rPr>
              <a:t> </a:t>
            </a:r>
            <a:r>
              <a:rPr lang="en-US" sz="2800" err="1">
                <a:ea typeface="+mn-lt"/>
                <a:cs typeface="+mn-lt"/>
              </a:rPr>
              <a:t>avant</a:t>
            </a:r>
            <a:r>
              <a:rPr lang="en-US" sz="2800">
                <a:ea typeface="+mn-lt"/>
                <a:cs typeface="+mn-lt"/>
              </a:rPr>
              <a:t> </a:t>
            </a:r>
            <a:r>
              <a:rPr lang="en-US" sz="2800" err="1">
                <a:ea typeface="+mn-lt"/>
                <a:cs typeface="+mn-lt"/>
              </a:rPr>
              <a:t>ou</a:t>
            </a:r>
            <a:r>
              <a:rPr lang="en-US" sz="2800">
                <a:ea typeface="+mn-lt"/>
                <a:cs typeface="+mn-lt"/>
              </a:rPr>
              <a:t> après la </a:t>
            </a:r>
            <a:r>
              <a:rPr lang="en-US" sz="2800" err="1">
                <a:ea typeface="+mn-lt"/>
                <a:cs typeface="+mn-lt"/>
              </a:rPr>
              <a:t>réponse</a:t>
            </a:r>
            <a:r>
              <a:rPr lang="en-US" sz="2800">
                <a:ea typeface="+mn-lt"/>
                <a:cs typeface="+mn-lt"/>
              </a:rPr>
              <a:t>. </a:t>
            </a:r>
          </a:p>
          <a:p>
            <a:endParaRPr lang="en-US" sz="2600" b="1">
              <a:ea typeface="+mn-lt"/>
              <a:cs typeface="+mn-l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sz="3200"/>
              <a:t>Notes importantes à prendre en compte (1)</a:t>
            </a:r>
            <a:endParaRPr lang="en-US"/>
          </a:p>
        </p:txBody>
      </p:sp>
    </p:spTree>
    <p:extLst>
      <p:ext uri="{BB962C8B-B14F-4D97-AF65-F5344CB8AC3E}">
        <p14:creationId xmlns:p14="http://schemas.microsoft.com/office/powerpoint/2010/main" val="29689132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a:xfrm>
            <a:off x="471948" y="1558856"/>
            <a:ext cx="11258234" cy="4809619"/>
          </a:xfrm>
        </p:spPr>
        <p:txBody>
          <a:bodyPr vert="horz" lIns="91440" tIns="45720" rIns="91440" bIns="45720" rtlCol="0" anchor="t">
            <a:normAutofit fontScale="92500" lnSpcReduction="10000"/>
          </a:bodyPr>
          <a:lstStyle/>
          <a:p>
            <a:r>
              <a:rPr lang="en-US" sz="2800" b="1">
                <a:ea typeface="+mn-lt"/>
                <a:cs typeface="+mn-lt"/>
              </a:rPr>
              <a:t>Pour le listing </a:t>
            </a:r>
            <a:r>
              <a:rPr lang="en-US" sz="2800" b="1" err="1">
                <a:ea typeface="+mn-lt"/>
                <a:cs typeface="+mn-lt"/>
              </a:rPr>
              <a:t>communautaire</a:t>
            </a:r>
            <a:r>
              <a:rPr lang="en-US" sz="2800" b="1">
                <a:ea typeface="+mn-lt"/>
                <a:cs typeface="+mn-lt"/>
              </a:rPr>
              <a:t>, </a:t>
            </a:r>
            <a:r>
              <a:rPr lang="en-US" sz="2800" b="1" err="1">
                <a:ea typeface="+mn-lt"/>
                <a:cs typeface="+mn-lt"/>
              </a:rPr>
              <a:t>essayez</a:t>
            </a:r>
            <a:r>
              <a:rPr lang="en-US" sz="2800" b="1">
                <a:ea typeface="+mn-lt"/>
                <a:cs typeface="+mn-lt"/>
              </a:rPr>
              <a:t> </a:t>
            </a:r>
            <a:r>
              <a:rPr lang="en-US" sz="2800" b="1" err="1">
                <a:ea typeface="+mn-lt"/>
                <a:cs typeface="+mn-lt"/>
              </a:rPr>
              <a:t>toujours</a:t>
            </a:r>
            <a:r>
              <a:rPr lang="en-US" sz="2800" b="1">
                <a:ea typeface="+mn-lt"/>
                <a:cs typeface="+mn-lt"/>
              </a:rPr>
              <a:t> de le faire </a:t>
            </a:r>
            <a:r>
              <a:rPr lang="en-US" sz="2800" b="1" err="1">
                <a:ea typeface="+mn-lt"/>
                <a:cs typeface="+mn-lt"/>
              </a:rPr>
              <a:t>d'abord</a:t>
            </a:r>
            <a:r>
              <a:rPr lang="en-US" sz="2800" b="1">
                <a:ea typeface="+mn-lt"/>
                <a:cs typeface="+mn-lt"/>
              </a:rPr>
              <a:t> par </a:t>
            </a:r>
            <a:r>
              <a:rPr lang="en-US" sz="2800" b="1" err="1">
                <a:ea typeface="+mn-lt"/>
                <a:cs typeface="+mn-lt"/>
              </a:rPr>
              <a:t>téléphone</a:t>
            </a:r>
            <a:r>
              <a:rPr lang="en-US" sz="2800" b="1">
                <a:ea typeface="+mn-lt"/>
                <a:cs typeface="+mn-lt"/>
              </a:rPr>
              <a:t>.</a:t>
            </a:r>
          </a:p>
          <a:p>
            <a:pPr lvl="1"/>
            <a:r>
              <a:rPr lang="en-US" sz="2600" err="1">
                <a:ea typeface="+mn-lt"/>
                <a:cs typeface="+mn-lt"/>
              </a:rPr>
              <a:t>Cependant</a:t>
            </a:r>
            <a:r>
              <a:rPr lang="en-US" sz="2600">
                <a:ea typeface="+mn-lt"/>
                <a:cs typeface="+mn-lt"/>
              </a:rPr>
              <a:t>, </a:t>
            </a:r>
            <a:r>
              <a:rPr lang="en-US" sz="2600" err="1">
                <a:ea typeface="+mn-lt"/>
                <a:cs typeface="+mn-lt"/>
              </a:rPr>
              <a:t>si</a:t>
            </a:r>
            <a:r>
              <a:rPr lang="en-US" sz="2600">
                <a:ea typeface="+mn-lt"/>
                <a:cs typeface="+mn-lt"/>
              </a:rPr>
              <a:t> </a:t>
            </a:r>
            <a:r>
              <a:rPr lang="en-US" sz="2600" err="1">
                <a:ea typeface="+mn-lt"/>
                <a:cs typeface="+mn-lt"/>
              </a:rPr>
              <a:t>nécessaire</a:t>
            </a:r>
            <a:r>
              <a:rPr lang="en-US" sz="2600">
                <a:ea typeface="+mn-lt"/>
                <a:cs typeface="+mn-lt"/>
              </a:rPr>
              <a:t>, </a:t>
            </a:r>
            <a:r>
              <a:rPr lang="en-US" sz="2600" err="1">
                <a:ea typeface="+mn-lt"/>
                <a:cs typeface="+mn-lt"/>
              </a:rPr>
              <a:t>vous</a:t>
            </a:r>
            <a:r>
              <a:rPr lang="en-US" sz="2600">
                <a:ea typeface="+mn-lt"/>
                <a:cs typeface="+mn-lt"/>
              </a:rPr>
              <a:t> </a:t>
            </a:r>
            <a:r>
              <a:rPr lang="en-US" sz="2600" err="1">
                <a:ea typeface="+mn-lt"/>
                <a:cs typeface="+mn-lt"/>
              </a:rPr>
              <a:t>pouvez</a:t>
            </a:r>
            <a:r>
              <a:rPr lang="en-US" sz="2600">
                <a:ea typeface="+mn-lt"/>
                <a:cs typeface="+mn-lt"/>
              </a:rPr>
              <a:t> </a:t>
            </a:r>
            <a:r>
              <a:rPr lang="en-US" sz="2600" err="1">
                <a:ea typeface="+mn-lt"/>
                <a:cs typeface="+mn-lt"/>
              </a:rPr>
              <a:t>vous</a:t>
            </a:r>
            <a:r>
              <a:rPr lang="en-US" sz="2600">
                <a:ea typeface="+mn-lt"/>
                <a:cs typeface="+mn-lt"/>
              </a:rPr>
              <a:t> </a:t>
            </a:r>
            <a:r>
              <a:rPr lang="en-US" sz="2600" err="1">
                <a:ea typeface="+mn-lt"/>
                <a:cs typeface="+mn-lt"/>
              </a:rPr>
              <a:t>rendre</a:t>
            </a:r>
            <a:r>
              <a:rPr lang="en-US" sz="2600">
                <a:ea typeface="+mn-lt"/>
                <a:cs typeface="+mn-lt"/>
              </a:rPr>
              <a:t> </a:t>
            </a:r>
            <a:r>
              <a:rPr lang="en-US" sz="2600" err="1">
                <a:ea typeface="+mn-lt"/>
                <a:cs typeface="+mn-lt"/>
              </a:rPr>
              <a:t>en</a:t>
            </a:r>
            <a:r>
              <a:rPr lang="en-US" sz="2600">
                <a:ea typeface="+mn-lt"/>
                <a:cs typeface="+mn-lt"/>
              </a:rPr>
              <a:t> </a:t>
            </a:r>
            <a:r>
              <a:rPr lang="en-US" sz="2600" err="1">
                <a:ea typeface="+mn-lt"/>
                <a:cs typeface="+mn-lt"/>
              </a:rPr>
              <a:t>personne</a:t>
            </a:r>
            <a:r>
              <a:rPr lang="en-US" sz="2600">
                <a:ea typeface="+mn-lt"/>
                <a:cs typeface="+mn-lt"/>
              </a:rPr>
              <a:t> pour </a:t>
            </a:r>
            <a:r>
              <a:rPr lang="en-US" sz="2600" err="1">
                <a:ea typeface="+mn-lt"/>
                <a:cs typeface="+mn-lt"/>
              </a:rPr>
              <a:t>établir</a:t>
            </a:r>
            <a:r>
              <a:rPr lang="en-US" sz="2600">
                <a:ea typeface="+mn-lt"/>
                <a:cs typeface="+mn-lt"/>
              </a:rPr>
              <a:t> la </a:t>
            </a:r>
            <a:r>
              <a:rPr lang="en-US" sz="2600" err="1">
                <a:ea typeface="+mn-lt"/>
                <a:cs typeface="+mn-lt"/>
              </a:rPr>
              <a:t>liste</a:t>
            </a:r>
            <a:r>
              <a:rPr lang="en-US" sz="2600">
                <a:ea typeface="+mn-lt"/>
                <a:cs typeface="+mn-lt"/>
              </a:rPr>
              <a:t> </a:t>
            </a:r>
            <a:r>
              <a:rPr lang="en-US" sz="2600" err="1">
                <a:ea typeface="+mn-lt"/>
                <a:cs typeface="+mn-lt"/>
              </a:rPr>
              <a:t>communautaire</a:t>
            </a:r>
            <a:r>
              <a:rPr lang="en-US" sz="2600">
                <a:ea typeface="+mn-lt"/>
                <a:cs typeface="+mn-lt"/>
              </a:rPr>
              <a:t> avec les </a:t>
            </a:r>
            <a:r>
              <a:rPr lang="en-US" sz="2600" err="1">
                <a:ea typeface="+mn-lt"/>
                <a:cs typeface="+mn-lt"/>
              </a:rPr>
              <a:t>informateurs</a:t>
            </a:r>
            <a:r>
              <a:rPr lang="en-US" sz="2600">
                <a:ea typeface="+mn-lt"/>
                <a:cs typeface="+mn-lt"/>
              </a:rPr>
              <a:t> </a:t>
            </a:r>
            <a:r>
              <a:rPr lang="en-US" sz="2600" err="1">
                <a:ea typeface="+mn-lt"/>
                <a:cs typeface="+mn-lt"/>
              </a:rPr>
              <a:t>clés</a:t>
            </a:r>
            <a:r>
              <a:rPr lang="en-US" sz="2600">
                <a:ea typeface="+mn-lt"/>
                <a:cs typeface="+mn-lt"/>
              </a:rPr>
              <a:t> de la </a:t>
            </a:r>
            <a:r>
              <a:rPr lang="en-US" sz="2600" err="1">
                <a:ea typeface="+mn-lt"/>
                <a:cs typeface="+mn-lt"/>
              </a:rPr>
              <a:t>ville</a:t>
            </a:r>
            <a:r>
              <a:rPr lang="en-US" sz="2600">
                <a:ea typeface="+mn-lt"/>
                <a:cs typeface="+mn-lt"/>
              </a:rPr>
              <a:t> de </a:t>
            </a:r>
            <a:r>
              <a:rPr lang="en-US" sz="2600" err="1">
                <a:ea typeface="+mn-lt"/>
                <a:cs typeface="+mn-lt"/>
              </a:rPr>
              <a:t>Kalemie</a:t>
            </a:r>
            <a:r>
              <a:rPr lang="en-US" sz="2600">
                <a:ea typeface="+mn-lt"/>
                <a:cs typeface="+mn-lt"/>
              </a:rPr>
              <a:t>. </a:t>
            </a:r>
            <a:endParaRPr lang="en-US"/>
          </a:p>
          <a:p>
            <a:pPr lvl="1"/>
            <a:r>
              <a:rPr lang="en-US" sz="2600">
                <a:ea typeface="+mn-lt"/>
                <a:cs typeface="+mn-lt"/>
              </a:rPr>
              <a:t>Pour les villages/quartiers </a:t>
            </a:r>
            <a:r>
              <a:rPr lang="en-US" sz="2600" err="1">
                <a:ea typeface="+mn-lt"/>
                <a:cs typeface="+mn-lt"/>
              </a:rPr>
              <a:t>ruraux</a:t>
            </a:r>
            <a:r>
              <a:rPr lang="en-US" sz="2600">
                <a:ea typeface="+mn-lt"/>
                <a:cs typeface="+mn-lt"/>
              </a:rPr>
              <a:t>, nous ne </a:t>
            </a:r>
            <a:r>
              <a:rPr lang="en-US" sz="2600" err="1">
                <a:ea typeface="+mn-lt"/>
                <a:cs typeface="+mn-lt"/>
              </a:rPr>
              <a:t>pourrons</a:t>
            </a:r>
            <a:r>
              <a:rPr lang="en-US" sz="2600">
                <a:ea typeface="+mn-lt"/>
                <a:cs typeface="+mn-lt"/>
              </a:rPr>
              <a:t> pas </a:t>
            </a:r>
            <a:r>
              <a:rPr lang="en-US" sz="2600" err="1">
                <a:ea typeface="+mn-lt"/>
                <a:cs typeface="+mn-lt"/>
              </a:rPr>
              <a:t>rencontrer</a:t>
            </a:r>
            <a:r>
              <a:rPr lang="en-US" sz="2600">
                <a:ea typeface="+mn-lt"/>
                <a:cs typeface="+mn-lt"/>
              </a:rPr>
              <a:t> les </a:t>
            </a:r>
            <a:r>
              <a:rPr lang="en-US" sz="2600" err="1">
                <a:ea typeface="+mn-lt"/>
                <a:cs typeface="+mn-lt"/>
              </a:rPr>
              <a:t>informateurs</a:t>
            </a:r>
            <a:r>
              <a:rPr lang="en-US" sz="2600">
                <a:ea typeface="+mn-lt"/>
                <a:cs typeface="+mn-lt"/>
              </a:rPr>
              <a:t> </a:t>
            </a:r>
            <a:r>
              <a:rPr lang="en-US" sz="2600" err="1">
                <a:ea typeface="+mn-lt"/>
                <a:cs typeface="+mn-lt"/>
              </a:rPr>
              <a:t>clés</a:t>
            </a:r>
            <a:r>
              <a:rPr lang="en-US" sz="2600">
                <a:ea typeface="+mn-lt"/>
                <a:cs typeface="+mn-lt"/>
              </a:rPr>
              <a:t> </a:t>
            </a:r>
            <a:r>
              <a:rPr lang="en-US" sz="2600" err="1">
                <a:ea typeface="+mn-lt"/>
                <a:cs typeface="+mn-lt"/>
              </a:rPr>
              <a:t>en</a:t>
            </a:r>
            <a:r>
              <a:rPr lang="en-US" sz="2600">
                <a:ea typeface="+mn-lt"/>
                <a:cs typeface="+mn-lt"/>
              </a:rPr>
              <a:t> </a:t>
            </a:r>
            <a:r>
              <a:rPr lang="en-US" sz="2600" err="1">
                <a:ea typeface="+mn-lt"/>
                <a:cs typeface="+mn-lt"/>
              </a:rPr>
              <a:t>personne</a:t>
            </a:r>
            <a:r>
              <a:rPr lang="en-US" sz="2600">
                <a:ea typeface="+mn-lt"/>
                <a:cs typeface="+mn-lt"/>
              </a:rPr>
              <a:t>.</a:t>
            </a:r>
          </a:p>
          <a:p>
            <a:endParaRPr lang="en-US" sz="2800" b="1">
              <a:ea typeface="+mn-lt"/>
              <a:cs typeface="+mn-lt"/>
            </a:endParaRPr>
          </a:p>
          <a:p>
            <a:r>
              <a:rPr lang="en-US" sz="2800" b="1" err="1">
                <a:ea typeface="+mn-lt"/>
                <a:cs typeface="+mn-lt"/>
              </a:rPr>
              <a:t>Lorsque</a:t>
            </a:r>
            <a:r>
              <a:rPr lang="en-US" sz="2800" b="1">
                <a:ea typeface="+mn-lt"/>
                <a:cs typeface="+mn-lt"/>
              </a:rPr>
              <a:t> </a:t>
            </a:r>
            <a:r>
              <a:rPr lang="en-US" sz="2800" b="1" err="1">
                <a:ea typeface="+mn-lt"/>
                <a:cs typeface="+mn-lt"/>
              </a:rPr>
              <a:t>vous</a:t>
            </a:r>
            <a:r>
              <a:rPr lang="en-US" sz="2800" b="1">
                <a:ea typeface="+mn-lt"/>
                <a:cs typeface="+mn-lt"/>
              </a:rPr>
              <a:t> </a:t>
            </a:r>
            <a:r>
              <a:rPr lang="en-US" sz="2800" b="1" err="1">
                <a:ea typeface="+mn-lt"/>
                <a:cs typeface="+mn-lt"/>
              </a:rPr>
              <a:t>posez</a:t>
            </a:r>
            <a:r>
              <a:rPr lang="en-US" sz="2800" b="1">
                <a:ea typeface="+mn-lt"/>
                <a:cs typeface="+mn-lt"/>
              </a:rPr>
              <a:t> des questions sur des </a:t>
            </a:r>
            <a:r>
              <a:rPr lang="en-US" sz="2800" b="1" err="1">
                <a:ea typeface="+mn-lt"/>
                <a:cs typeface="+mn-lt"/>
              </a:rPr>
              <a:t>cas</a:t>
            </a:r>
            <a:r>
              <a:rPr lang="en-US" sz="2800" b="1">
                <a:ea typeface="+mn-lt"/>
                <a:cs typeface="+mn-lt"/>
              </a:rPr>
              <a:t> suspects de </a:t>
            </a:r>
            <a:r>
              <a:rPr lang="en-US" sz="2800" b="1" err="1">
                <a:ea typeface="+mn-lt"/>
                <a:cs typeface="+mn-lt"/>
              </a:rPr>
              <a:t>rougeole</a:t>
            </a:r>
            <a:r>
              <a:rPr lang="en-US" sz="2800" b="1">
                <a:ea typeface="+mn-lt"/>
                <a:cs typeface="+mn-lt"/>
              </a:rPr>
              <a:t> </a:t>
            </a:r>
            <a:r>
              <a:rPr lang="en-US" sz="2800" b="1" err="1">
                <a:ea typeface="+mn-lt"/>
                <a:cs typeface="+mn-lt"/>
              </a:rPr>
              <a:t>ou</a:t>
            </a:r>
            <a:r>
              <a:rPr lang="en-US" sz="2800" b="1">
                <a:ea typeface="+mn-lt"/>
                <a:cs typeface="+mn-lt"/>
              </a:rPr>
              <a:t> de </a:t>
            </a:r>
            <a:r>
              <a:rPr lang="en-US" sz="2800" b="1" err="1">
                <a:ea typeface="+mn-lt"/>
                <a:cs typeface="+mn-lt"/>
              </a:rPr>
              <a:t>choléra</a:t>
            </a:r>
            <a:r>
              <a:rPr lang="en-US" sz="2800" b="1">
                <a:ea typeface="+mn-lt"/>
                <a:cs typeface="+mn-lt"/>
              </a:rPr>
              <a:t>, </a:t>
            </a:r>
            <a:r>
              <a:rPr lang="en-US" sz="2800" b="1" err="1">
                <a:ea typeface="+mn-lt"/>
                <a:cs typeface="+mn-lt"/>
              </a:rPr>
              <a:t>utilisez</a:t>
            </a:r>
            <a:r>
              <a:rPr lang="en-US" sz="2800" b="1">
                <a:ea typeface="+mn-lt"/>
                <a:cs typeface="+mn-lt"/>
              </a:rPr>
              <a:t> </a:t>
            </a:r>
            <a:r>
              <a:rPr lang="en-US" sz="2800" b="1" err="1">
                <a:ea typeface="+mn-lt"/>
                <a:cs typeface="+mn-lt"/>
              </a:rPr>
              <a:t>nos</a:t>
            </a:r>
            <a:r>
              <a:rPr lang="en-US" sz="2800" b="1">
                <a:ea typeface="+mn-lt"/>
                <a:cs typeface="+mn-lt"/>
              </a:rPr>
              <a:t> </a:t>
            </a:r>
            <a:r>
              <a:rPr lang="en-US" sz="2800" b="1" err="1">
                <a:ea typeface="+mn-lt"/>
                <a:cs typeface="+mn-lt"/>
              </a:rPr>
              <a:t>définitions</a:t>
            </a:r>
            <a:r>
              <a:rPr lang="en-US" sz="2800" b="1">
                <a:ea typeface="+mn-lt"/>
                <a:cs typeface="+mn-lt"/>
              </a:rPr>
              <a:t> de </a:t>
            </a:r>
            <a:r>
              <a:rPr lang="en-US" sz="2800" b="1" err="1">
                <a:ea typeface="+mn-lt"/>
                <a:cs typeface="+mn-lt"/>
              </a:rPr>
              <a:t>cas</a:t>
            </a:r>
            <a:r>
              <a:rPr lang="en-US" sz="2800" b="1">
                <a:ea typeface="+mn-lt"/>
                <a:cs typeface="+mn-lt"/>
              </a:rPr>
              <a:t> </a:t>
            </a:r>
            <a:r>
              <a:rPr lang="en-US" sz="2800" b="1" err="1">
                <a:ea typeface="+mn-lt"/>
                <a:cs typeface="+mn-lt"/>
              </a:rPr>
              <a:t>d'étude</a:t>
            </a:r>
            <a:r>
              <a:rPr lang="en-US" sz="2800" b="1">
                <a:ea typeface="+mn-lt"/>
                <a:cs typeface="+mn-lt"/>
              </a:rPr>
              <a:t> :</a:t>
            </a:r>
          </a:p>
          <a:p>
            <a:pPr lvl="1"/>
            <a:r>
              <a:rPr lang="en-US" sz="2600" b="1">
                <a:ea typeface="+mn-lt"/>
                <a:cs typeface="+mn-lt"/>
              </a:rPr>
              <a:t>Suspecter la </a:t>
            </a:r>
            <a:r>
              <a:rPr lang="en-US" sz="2600" b="1" err="1">
                <a:ea typeface="+mn-lt"/>
                <a:cs typeface="+mn-lt"/>
              </a:rPr>
              <a:t>rougeole</a:t>
            </a:r>
            <a:r>
              <a:rPr lang="en-US" sz="2600" b="1">
                <a:ea typeface="+mn-lt"/>
                <a:cs typeface="+mn-lt"/>
              </a:rPr>
              <a:t> - </a:t>
            </a:r>
            <a:r>
              <a:rPr lang="en-US" sz="2600">
                <a:ea typeface="+mn-lt"/>
                <a:cs typeface="+mn-lt"/>
              </a:rPr>
              <a:t>Un </a:t>
            </a:r>
            <a:r>
              <a:rPr lang="en-US" sz="2600" err="1">
                <a:ea typeface="+mn-lt"/>
                <a:cs typeface="+mn-lt"/>
              </a:rPr>
              <a:t>cas</a:t>
            </a:r>
            <a:r>
              <a:rPr lang="en-US" sz="2600">
                <a:ea typeface="+mn-lt"/>
                <a:cs typeface="+mn-lt"/>
              </a:rPr>
              <a:t> </a:t>
            </a:r>
            <a:r>
              <a:rPr lang="en-US" sz="2600" err="1">
                <a:ea typeface="+mn-lt"/>
                <a:cs typeface="+mn-lt"/>
              </a:rPr>
              <a:t>déclaré</a:t>
            </a:r>
            <a:r>
              <a:rPr lang="en-US" sz="2600">
                <a:ea typeface="+mn-lt"/>
                <a:cs typeface="+mn-lt"/>
              </a:rPr>
              <a:t> de </a:t>
            </a:r>
            <a:r>
              <a:rPr lang="en-US" sz="2600" err="1">
                <a:ea typeface="+mn-lt"/>
                <a:cs typeface="+mn-lt"/>
              </a:rPr>
              <a:t>moins</a:t>
            </a:r>
            <a:r>
              <a:rPr lang="en-US" sz="2600">
                <a:ea typeface="+mn-lt"/>
                <a:cs typeface="+mn-lt"/>
              </a:rPr>
              <a:t> de 5 </a:t>
            </a:r>
            <a:r>
              <a:rPr lang="en-US" sz="2600" err="1">
                <a:ea typeface="+mn-lt"/>
                <a:cs typeface="+mn-lt"/>
              </a:rPr>
              <a:t>ans</a:t>
            </a:r>
            <a:r>
              <a:rPr lang="en-US" sz="2600">
                <a:ea typeface="+mn-lt"/>
                <a:cs typeface="+mn-lt"/>
              </a:rPr>
              <a:t>, avec </a:t>
            </a:r>
            <a:r>
              <a:rPr lang="en-US" sz="2600" err="1">
                <a:ea typeface="+mn-lt"/>
                <a:cs typeface="+mn-lt"/>
              </a:rPr>
              <a:t>fièvre</a:t>
            </a:r>
            <a:r>
              <a:rPr lang="en-US" sz="2600">
                <a:ea typeface="+mn-lt"/>
                <a:cs typeface="+mn-lt"/>
              </a:rPr>
              <a:t> et </a:t>
            </a:r>
            <a:r>
              <a:rPr lang="en-US" sz="2600" err="1">
                <a:ea typeface="+mn-lt"/>
                <a:cs typeface="+mn-lt"/>
              </a:rPr>
              <a:t>éruption</a:t>
            </a:r>
            <a:r>
              <a:rPr lang="en-US" sz="2600">
                <a:ea typeface="+mn-lt"/>
                <a:cs typeface="+mn-lt"/>
              </a:rPr>
              <a:t> </a:t>
            </a:r>
            <a:r>
              <a:rPr lang="en-US" sz="2600" err="1">
                <a:ea typeface="+mn-lt"/>
                <a:cs typeface="+mn-lt"/>
              </a:rPr>
              <a:t>cutanée</a:t>
            </a:r>
            <a:r>
              <a:rPr lang="en-US" sz="2600">
                <a:ea typeface="+mn-lt"/>
                <a:cs typeface="+mn-lt"/>
              </a:rPr>
              <a:t>.</a:t>
            </a:r>
          </a:p>
          <a:p>
            <a:pPr lvl="1"/>
            <a:r>
              <a:rPr lang="en-US" sz="2600" b="1" err="1">
                <a:ea typeface="+mn-lt"/>
                <a:cs typeface="+mn-lt"/>
              </a:rPr>
              <a:t>Choléra</a:t>
            </a:r>
            <a:r>
              <a:rPr lang="en-US" sz="2600" b="1">
                <a:ea typeface="+mn-lt"/>
                <a:cs typeface="+mn-lt"/>
              </a:rPr>
              <a:t> suspect - </a:t>
            </a:r>
            <a:r>
              <a:rPr lang="en-US" sz="2600">
                <a:ea typeface="+mn-lt"/>
                <a:cs typeface="+mn-lt"/>
              </a:rPr>
              <a:t>Un </a:t>
            </a:r>
            <a:r>
              <a:rPr lang="en-US" sz="2600" err="1">
                <a:ea typeface="+mn-lt"/>
                <a:cs typeface="+mn-lt"/>
              </a:rPr>
              <a:t>cas</a:t>
            </a:r>
            <a:r>
              <a:rPr lang="en-US" sz="2600">
                <a:ea typeface="+mn-lt"/>
                <a:cs typeface="+mn-lt"/>
              </a:rPr>
              <a:t> </a:t>
            </a:r>
            <a:r>
              <a:rPr lang="en-US" sz="2600" err="1">
                <a:ea typeface="+mn-lt"/>
                <a:cs typeface="+mn-lt"/>
              </a:rPr>
              <a:t>signalé</a:t>
            </a:r>
            <a:r>
              <a:rPr lang="en-US" sz="2600">
                <a:ea typeface="+mn-lt"/>
                <a:cs typeface="+mn-lt"/>
              </a:rPr>
              <a:t> de 12 </a:t>
            </a:r>
            <a:r>
              <a:rPr lang="en-US" sz="2600" err="1">
                <a:ea typeface="+mn-lt"/>
                <a:cs typeface="+mn-lt"/>
              </a:rPr>
              <a:t>ans</a:t>
            </a:r>
            <a:r>
              <a:rPr lang="en-US" sz="2600">
                <a:ea typeface="+mn-lt"/>
                <a:cs typeface="+mn-lt"/>
              </a:rPr>
              <a:t> </a:t>
            </a:r>
            <a:r>
              <a:rPr lang="en-US" sz="2600" err="1">
                <a:ea typeface="+mn-lt"/>
                <a:cs typeface="+mn-lt"/>
              </a:rPr>
              <a:t>ou</a:t>
            </a:r>
            <a:r>
              <a:rPr lang="en-US" sz="2600">
                <a:ea typeface="+mn-lt"/>
                <a:cs typeface="+mn-lt"/>
              </a:rPr>
              <a:t> plus, avec </a:t>
            </a:r>
            <a:r>
              <a:rPr lang="en-US" sz="2600" err="1">
                <a:ea typeface="+mn-lt"/>
                <a:cs typeface="+mn-lt"/>
              </a:rPr>
              <a:t>déshydratation</a:t>
            </a:r>
            <a:r>
              <a:rPr lang="en-US" sz="2600">
                <a:ea typeface="+mn-lt"/>
                <a:cs typeface="+mn-lt"/>
              </a:rPr>
              <a:t> </a:t>
            </a:r>
            <a:r>
              <a:rPr lang="en-US" sz="2600" err="1">
                <a:ea typeface="+mn-lt"/>
                <a:cs typeface="+mn-lt"/>
              </a:rPr>
              <a:t>sévère</a:t>
            </a:r>
            <a:r>
              <a:rPr lang="en-US" sz="2600">
                <a:ea typeface="+mn-lt"/>
                <a:cs typeface="+mn-lt"/>
              </a:rPr>
              <a:t> (</a:t>
            </a:r>
            <a:r>
              <a:rPr lang="en-US" sz="2600" err="1">
                <a:ea typeface="+mn-lt"/>
                <a:cs typeface="+mn-lt"/>
              </a:rPr>
              <a:t>ou</a:t>
            </a:r>
            <a:r>
              <a:rPr lang="en-US" sz="2600">
                <a:ea typeface="+mn-lt"/>
                <a:cs typeface="+mn-lt"/>
              </a:rPr>
              <a:t> </a:t>
            </a:r>
            <a:r>
              <a:rPr lang="en-US" sz="2600" err="1">
                <a:ea typeface="+mn-lt"/>
                <a:cs typeface="+mn-lt"/>
              </a:rPr>
              <a:t>diarrhée</a:t>
            </a:r>
            <a:r>
              <a:rPr lang="en-US" sz="2600">
                <a:ea typeface="+mn-lt"/>
                <a:cs typeface="+mn-lt"/>
              </a:rPr>
              <a:t>) </a:t>
            </a:r>
            <a:r>
              <a:rPr lang="en-US" sz="2600" err="1">
                <a:ea typeface="+mn-lt"/>
                <a:cs typeface="+mn-lt"/>
              </a:rPr>
              <a:t>ou</a:t>
            </a:r>
            <a:r>
              <a:rPr lang="en-US" sz="2600">
                <a:ea typeface="+mn-lt"/>
                <a:cs typeface="+mn-lt"/>
              </a:rPr>
              <a:t> </a:t>
            </a:r>
            <a:r>
              <a:rPr lang="en-US" sz="2600" err="1">
                <a:ea typeface="+mn-lt"/>
                <a:cs typeface="+mn-lt"/>
              </a:rPr>
              <a:t>décès</a:t>
            </a:r>
            <a:r>
              <a:rPr lang="en-US" sz="2600">
                <a:ea typeface="+mn-lt"/>
                <a:cs typeface="+mn-lt"/>
              </a:rPr>
              <a:t> par </a:t>
            </a:r>
            <a:r>
              <a:rPr lang="en-US" sz="2600" err="1">
                <a:ea typeface="+mn-lt"/>
                <a:cs typeface="+mn-lt"/>
              </a:rPr>
              <a:t>diarrhée</a:t>
            </a:r>
            <a:r>
              <a:rPr lang="en-US" sz="2600">
                <a:ea typeface="+mn-lt"/>
                <a:cs typeface="+mn-lt"/>
              </a:rPr>
              <a:t> </a:t>
            </a:r>
            <a:r>
              <a:rPr lang="en-US" sz="2600" err="1">
                <a:ea typeface="+mn-lt"/>
                <a:cs typeface="+mn-lt"/>
              </a:rPr>
              <a:t>aqueuse</a:t>
            </a:r>
            <a:r>
              <a:rPr lang="en-US" sz="2600">
                <a:ea typeface="+mn-lt"/>
                <a:cs typeface="+mn-lt"/>
              </a:rPr>
              <a:t> </a:t>
            </a:r>
            <a:r>
              <a:rPr lang="en-US" sz="2600" err="1">
                <a:ea typeface="+mn-lt"/>
                <a:cs typeface="+mn-lt"/>
              </a:rPr>
              <a:t>aiguë</a:t>
            </a:r>
            <a:r>
              <a:rPr lang="en-US" sz="2600">
                <a:ea typeface="+mn-lt"/>
                <a:cs typeface="+mn-lt"/>
              </a:rPr>
              <a:t>. </a:t>
            </a:r>
            <a:endParaRPr lang="en-US" sz="2600" b="1">
              <a:ea typeface="+mn-lt"/>
              <a:cs typeface="+mn-l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891252" cy="615675"/>
          </a:xfrm>
        </p:spPr>
        <p:txBody>
          <a:bodyPr/>
          <a:lstStyle/>
          <a:p>
            <a:r>
              <a:rPr lang="en-US" sz="3200"/>
              <a:t>Notes importantes à prendre en compte (2)</a:t>
            </a:r>
            <a:endParaRPr lang="en-US"/>
          </a:p>
        </p:txBody>
      </p:sp>
    </p:spTree>
    <p:extLst>
      <p:ext uri="{BB962C8B-B14F-4D97-AF65-F5344CB8AC3E}">
        <p14:creationId xmlns:p14="http://schemas.microsoft.com/office/powerpoint/2010/main" val="32985872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743299-ABB6-C1BF-A1B8-B7F9C27962BF}"/>
              </a:ext>
            </a:extLst>
          </p:cNvPr>
          <p:cNvSpPr>
            <a:spLocks noGrp="1"/>
          </p:cNvSpPr>
          <p:nvPr>
            <p:ph sz="quarter" idx="10"/>
          </p:nvPr>
        </p:nvSpPr>
        <p:spPr/>
        <p:txBody>
          <a:bodyPr vert="horz" lIns="91440" tIns="45720" rIns="91440" bIns="45720" rtlCol="0" anchor="t">
            <a:normAutofit fontScale="92500"/>
          </a:bodyPr>
          <a:lstStyle/>
          <a:p>
            <a:pPr marL="0" indent="0">
              <a:buNone/>
            </a:pPr>
            <a:r>
              <a:rPr lang="en-US" sz="4000" b="1"/>
              <a:t>Jeu de </a:t>
            </a:r>
            <a:r>
              <a:rPr lang="en-US" sz="4000" b="1" err="1"/>
              <a:t>rôle</a:t>
            </a:r>
            <a:r>
              <a:rPr lang="en-US" sz="4000" b="1"/>
              <a:t> et pratique</a:t>
            </a:r>
          </a:p>
          <a:p>
            <a:r>
              <a:rPr lang="en-US" sz="2800" err="1"/>
              <a:t>Répartissez</a:t>
            </a:r>
            <a:r>
              <a:rPr lang="en-US" sz="2800"/>
              <a:t> les participants </a:t>
            </a:r>
            <a:r>
              <a:rPr lang="en-US" sz="2800" err="1"/>
              <a:t>en</a:t>
            </a:r>
            <a:r>
              <a:rPr lang="en-US" sz="2800"/>
              <a:t> </a:t>
            </a:r>
            <a:r>
              <a:rPr lang="en-US" sz="2800" err="1"/>
              <a:t>binômes</a:t>
            </a:r>
            <a:r>
              <a:rPr lang="en-US" sz="2800"/>
              <a:t> pour la pratique.</a:t>
            </a:r>
            <a:endParaRPr lang="en-US" sz="1800">
              <a:cs typeface="Segoe UI Light"/>
            </a:endParaRPr>
          </a:p>
          <a:p>
            <a:endParaRPr lang="en-US" sz="2800">
              <a:cs typeface="Segoe UI Light"/>
            </a:endParaRPr>
          </a:p>
          <a:p>
            <a:r>
              <a:rPr lang="en-US" sz="2800">
                <a:cs typeface="Segoe UI Light"/>
              </a:rPr>
              <a:t>Une </a:t>
            </a:r>
            <a:r>
              <a:rPr lang="en-US" sz="2800" err="1">
                <a:cs typeface="Segoe UI Light"/>
              </a:rPr>
              <a:t>personne</a:t>
            </a:r>
            <a:r>
              <a:rPr lang="en-US" sz="2800">
                <a:cs typeface="Segoe UI Light"/>
              </a:rPr>
              <a:t> doit </a:t>
            </a:r>
            <a:r>
              <a:rPr lang="en-US" sz="2800" err="1">
                <a:cs typeface="Segoe UI Light"/>
              </a:rPr>
              <a:t>être</a:t>
            </a:r>
            <a:r>
              <a:rPr lang="en-US" sz="2800">
                <a:cs typeface="Segoe UI Light"/>
              </a:rPr>
              <a:t> </a:t>
            </a:r>
            <a:r>
              <a:rPr lang="en-US" sz="2800" err="1">
                <a:cs typeface="Segoe UI Light"/>
              </a:rPr>
              <a:t>l'enquêteur</a:t>
            </a:r>
            <a:r>
              <a:rPr lang="en-US" sz="2800">
                <a:cs typeface="Segoe UI Light"/>
              </a:rPr>
              <a:t>, et </a:t>
            </a:r>
            <a:r>
              <a:rPr lang="en-US" sz="2800" err="1">
                <a:cs typeface="Segoe UI Light"/>
              </a:rPr>
              <a:t>une</a:t>
            </a:r>
            <a:r>
              <a:rPr lang="en-US" sz="2800">
                <a:cs typeface="Segoe UI Light"/>
              </a:rPr>
              <a:t> </a:t>
            </a:r>
            <a:r>
              <a:rPr lang="en-US" sz="2800" err="1">
                <a:cs typeface="Segoe UI Light"/>
              </a:rPr>
              <a:t>personne</a:t>
            </a:r>
            <a:r>
              <a:rPr lang="en-US" sz="2800">
                <a:cs typeface="Segoe UI Light"/>
              </a:rPr>
              <a:t> doit </a:t>
            </a:r>
            <a:r>
              <a:rPr lang="en-US" sz="2800" err="1">
                <a:cs typeface="Segoe UI Light"/>
              </a:rPr>
              <a:t>être</a:t>
            </a:r>
            <a:r>
              <a:rPr lang="en-US" sz="2800">
                <a:cs typeface="Segoe UI Light"/>
              </a:rPr>
              <a:t> </a:t>
            </a:r>
            <a:r>
              <a:rPr lang="en-US" sz="2800" err="1">
                <a:cs typeface="Segoe UI Light"/>
              </a:rPr>
              <a:t>l'informateur</a:t>
            </a:r>
            <a:r>
              <a:rPr lang="en-US" sz="2800">
                <a:cs typeface="Segoe UI Light"/>
              </a:rPr>
              <a:t> </a:t>
            </a:r>
            <a:r>
              <a:rPr lang="en-US" sz="2800" err="1">
                <a:cs typeface="Segoe UI Light"/>
              </a:rPr>
              <a:t>clé</a:t>
            </a:r>
            <a:r>
              <a:rPr lang="en-US" sz="2800">
                <a:cs typeface="Segoe UI Light"/>
              </a:rPr>
              <a:t>. </a:t>
            </a:r>
            <a:r>
              <a:rPr lang="en-US" sz="2800" err="1">
                <a:cs typeface="Segoe UI Light"/>
              </a:rPr>
              <a:t>Répétez</a:t>
            </a:r>
            <a:r>
              <a:rPr lang="en-US" sz="2800">
                <a:cs typeface="Segoe UI Light"/>
              </a:rPr>
              <a:t> </a:t>
            </a:r>
            <a:r>
              <a:rPr lang="en-US" sz="2800" err="1">
                <a:cs typeface="Segoe UI Light"/>
              </a:rPr>
              <a:t>toutes</a:t>
            </a:r>
            <a:r>
              <a:rPr lang="en-US" sz="2800">
                <a:cs typeface="Segoe UI Light"/>
              </a:rPr>
              <a:t> les étapes 1 à 6 </a:t>
            </a:r>
            <a:r>
              <a:rPr lang="en-US" sz="2800" err="1">
                <a:cs typeface="Segoe UI Light"/>
              </a:rPr>
              <a:t>en</a:t>
            </a:r>
            <a:r>
              <a:rPr lang="en-US" sz="2800">
                <a:cs typeface="Segoe UI Light"/>
              </a:rPr>
              <a:t> </a:t>
            </a:r>
            <a:r>
              <a:rPr lang="en-US" sz="2800" err="1">
                <a:cs typeface="Segoe UI Light"/>
              </a:rPr>
              <a:t>utilisant</a:t>
            </a:r>
            <a:r>
              <a:rPr lang="en-US" sz="2800">
                <a:cs typeface="Segoe UI Light"/>
              </a:rPr>
              <a:t> le </a:t>
            </a:r>
            <a:r>
              <a:rPr lang="en-US" sz="2800" err="1">
                <a:cs typeface="Segoe UI Light"/>
              </a:rPr>
              <a:t>registre</a:t>
            </a:r>
            <a:r>
              <a:rPr lang="en-US" sz="2800">
                <a:cs typeface="Segoe UI Light"/>
              </a:rPr>
              <a:t> </a:t>
            </a:r>
            <a:r>
              <a:rPr lang="en-US" sz="2800" err="1">
                <a:cs typeface="Segoe UI Light"/>
              </a:rPr>
              <a:t>communautaire</a:t>
            </a:r>
            <a:r>
              <a:rPr lang="en-US" sz="2800">
                <a:cs typeface="Segoe UI Light"/>
              </a:rPr>
              <a:t> et </a:t>
            </a:r>
            <a:r>
              <a:rPr lang="en-US" sz="2800" err="1">
                <a:cs typeface="Segoe UI Light"/>
              </a:rPr>
              <a:t>l'outil</a:t>
            </a:r>
            <a:r>
              <a:rPr lang="en-US" sz="2800">
                <a:cs typeface="Segoe UI Light"/>
              </a:rPr>
              <a:t> ODK. </a:t>
            </a:r>
          </a:p>
          <a:p>
            <a:pPr lvl="1"/>
            <a:r>
              <a:rPr lang="en-US" sz="2600" err="1">
                <a:cs typeface="Segoe UI Light"/>
              </a:rPr>
              <a:t>L'informateur</a:t>
            </a:r>
            <a:r>
              <a:rPr lang="en-US" sz="2600">
                <a:cs typeface="Segoe UI Light"/>
              </a:rPr>
              <a:t> </a:t>
            </a:r>
            <a:r>
              <a:rPr lang="en-US" sz="2600" err="1">
                <a:cs typeface="Segoe UI Light"/>
              </a:rPr>
              <a:t>clé</a:t>
            </a:r>
            <a:r>
              <a:rPr lang="en-US" sz="2600">
                <a:cs typeface="Segoe UI Light"/>
              </a:rPr>
              <a:t> doit </a:t>
            </a:r>
            <a:r>
              <a:rPr lang="en-US" sz="2600" err="1">
                <a:cs typeface="Segoe UI Light"/>
              </a:rPr>
              <a:t>rapporter</a:t>
            </a:r>
            <a:r>
              <a:rPr lang="en-US" sz="2600">
                <a:cs typeface="Segoe UI Light"/>
              </a:rPr>
              <a:t> au </a:t>
            </a:r>
            <a:r>
              <a:rPr lang="en-US" sz="2600" err="1">
                <a:cs typeface="Segoe UI Light"/>
              </a:rPr>
              <a:t>moins</a:t>
            </a:r>
            <a:r>
              <a:rPr lang="en-US" sz="2600">
                <a:cs typeface="Segoe UI Light"/>
              </a:rPr>
              <a:t> 1 de </a:t>
            </a:r>
            <a:r>
              <a:rPr lang="en-US" sz="2600" err="1">
                <a:cs typeface="Segoe UI Light"/>
              </a:rPr>
              <a:t>chaque</a:t>
            </a:r>
            <a:r>
              <a:rPr lang="en-US" sz="2600">
                <a:cs typeface="Segoe UI Light"/>
              </a:rPr>
              <a:t> </a:t>
            </a:r>
            <a:r>
              <a:rPr lang="en-US" sz="2600" err="1">
                <a:cs typeface="Segoe UI Light"/>
              </a:rPr>
              <a:t>événement</a:t>
            </a:r>
            <a:r>
              <a:rPr lang="en-US" sz="2600">
                <a:cs typeface="Segoe UI Light"/>
              </a:rPr>
              <a:t> pour la pratique.</a:t>
            </a:r>
          </a:p>
          <a:p>
            <a:pPr lvl="1"/>
            <a:r>
              <a:rPr lang="en-US" sz="2600" err="1">
                <a:cs typeface="Segoe UI Light"/>
              </a:rPr>
              <a:t>N'inscrivez</a:t>
            </a:r>
            <a:r>
              <a:rPr lang="en-US" sz="2600">
                <a:cs typeface="Segoe UI Light"/>
              </a:rPr>
              <a:t> </a:t>
            </a:r>
            <a:r>
              <a:rPr lang="en-US" sz="2600" err="1">
                <a:cs typeface="Segoe UI Light"/>
              </a:rPr>
              <a:t>qu'un</a:t>
            </a:r>
            <a:r>
              <a:rPr lang="en-US" sz="2600">
                <a:cs typeface="Segoe UI Light"/>
              </a:rPr>
              <a:t> maximum de 20 ménages pour </a:t>
            </a:r>
            <a:r>
              <a:rPr lang="en-US" sz="2600" err="1">
                <a:cs typeface="Segoe UI Light"/>
              </a:rPr>
              <a:t>vous</a:t>
            </a:r>
            <a:r>
              <a:rPr lang="en-US" sz="2600">
                <a:cs typeface="Segoe UI Light"/>
              </a:rPr>
              <a:t> </a:t>
            </a:r>
            <a:r>
              <a:rPr lang="en-US" sz="2600" err="1">
                <a:cs typeface="Segoe UI Light"/>
              </a:rPr>
              <a:t>entraîner</a:t>
            </a:r>
            <a:r>
              <a:rPr lang="en-US" sz="2600">
                <a:cs typeface="Segoe UI Light"/>
              </a:rPr>
              <a:t>. </a:t>
            </a:r>
          </a:p>
          <a:p>
            <a:endParaRPr lang="en-US" sz="2800">
              <a:cs typeface="Segoe UI Light"/>
            </a:endParaRPr>
          </a:p>
          <a:p>
            <a:r>
              <a:rPr lang="en-US" sz="2800">
                <a:cs typeface="Segoe UI Light"/>
              </a:rPr>
              <a:t>Après </a:t>
            </a:r>
            <a:r>
              <a:rPr lang="en-US" sz="2800" err="1">
                <a:cs typeface="Segoe UI Light"/>
              </a:rPr>
              <a:t>avoir</a:t>
            </a:r>
            <a:r>
              <a:rPr lang="en-US" sz="2800">
                <a:cs typeface="Segoe UI Light"/>
              </a:rPr>
              <a:t> </a:t>
            </a:r>
            <a:r>
              <a:rPr lang="en-US" sz="2800" err="1">
                <a:cs typeface="Segoe UI Light"/>
              </a:rPr>
              <a:t>terminé</a:t>
            </a:r>
            <a:r>
              <a:rPr lang="en-US" sz="2800">
                <a:cs typeface="Segoe UI Light"/>
              </a:rPr>
              <a:t>, </a:t>
            </a:r>
            <a:r>
              <a:rPr lang="en-US" sz="2800" err="1">
                <a:cs typeface="Segoe UI Light"/>
              </a:rPr>
              <a:t>demandez</a:t>
            </a:r>
            <a:r>
              <a:rPr lang="en-US" sz="2800">
                <a:cs typeface="Segoe UI Light"/>
              </a:rPr>
              <a:t> à </a:t>
            </a:r>
            <a:r>
              <a:rPr lang="en-US" sz="2800" err="1">
                <a:cs typeface="Segoe UI Light"/>
              </a:rPr>
              <a:t>l'enquêteur</a:t>
            </a:r>
            <a:r>
              <a:rPr lang="en-US" sz="2800">
                <a:cs typeface="Segoe UI Light"/>
              </a:rPr>
              <a:t> et à </a:t>
            </a:r>
            <a:r>
              <a:rPr lang="en-US" sz="2800" err="1">
                <a:cs typeface="Segoe UI Light"/>
              </a:rPr>
              <a:t>l'informateur</a:t>
            </a:r>
            <a:r>
              <a:rPr lang="en-US" sz="2800">
                <a:cs typeface="Segoe UI Light"/>
              </a:rPr>
              <a:t> </a:t>
            </a:r>
            <a:r>
              <a:rPr lang="en-US" sz="2800" err="1">
                <a:cs typeface="Segoe UI Light"/>
              </a:rPr>
              <a:t>clé</a:t>
            </a:r>
            <a:r>
              <a:rPr lang="en-US" sz="2800">
                <a:cs typeface="Segoe UI Light"/>
              </a:rPr>
              <a:t> de </a:t>
            </a:r>
            <a:r>
              <a:rPr lang="en-US" sz="2800" err="1">
                <a:cs typeface="Segoe UI Light"/>
              </a:rPr>
              <a:t>s'échanger</a:t>
            </a:r>
            <a:r>
              <a:rPr lang="en-US" sz="2800">
                <a:cs typeface="Segoe UI Light"/>
              </a:rPr>
              <a:t> pour que les deux participants </a:t>
            </a:r>
            <a:r>
              <a:rPr lang="en-US" sz="2800" err="1">
                <a:cs typeface="Segoe UI Light"/>
              </a:rPr>
              <a:t>puissent</a:t>
            </a:r>
            <a:r>
              <a:rPr lang="en-US" sz="2800">
                <a:cs typeface="Segoe UI Light"/>
              </a:rPr>
              <a:t> </a:t>
            </a:r>
            <a:r>
              <a:rPr lang="en-US" sz="2800" err="1">
                <a:cs typeface="Segoe UI Light"/>
              </a:rPr>
              <a:t>s'exercer</a:t>
            </a:r>
            <a:r>
              <a:rPr lang="en-US" sz="2800">
                <a:cs typeface="Segoe UI Light"/>
              </a:rPr>
              <a:t>. </a:t>
            </a:r>
          </a:p>
          <a:p>
            <a:endParaRPr lang="en-US" sz="2800">
              <a:cs typeface="Segoe UI Light"/>
            </a:endParaRPr>
          </a:p>
          <a:p>
            <a:endParaRPr lang="en-US" sz="2800">
              <a:cs typeface="Segoe UI Light"/>
            </a:endParaRPr>
          </a:p>
        </p:txBody>
      </p:sp>
      <p:sp>
        <p:nvSpPr>
          <p:cNvPr id="3" name="Title 2">
            <a:extLst>
              <a:ext uri="{FF2B5EF4-FFF2-40B4-BE49-F238E27FC236}">
                <a16:creationId xmlns:a16="http://schemas.microsoft.com/office/drawing/2014/main" id="{FD379CAB-6A6C-B474-CA15-1258CC487142}"/>
              </a:ext>
            </a:extLst>
          </p:cNvPr>
          <p:cNvSpPr>
            <a:spLocks noGrp="1"/>
          </p:cNvSpPr>
          <p:nvPr>
            <p:ph type="title"/>
          </p:nvPr>
        </p:nvSpPr>
        <p:spPr/>
        <p:txBody>
          <a:bodyPr/>
          <a:lstStyle/>
          <a:p>
            <a:r>
              <a:rPr lang="en-US"/>
              <a:t>Exercice</a:t>
            </a:r>
          </a:p>
        </p:txBody>
      </p:sp>
    </p:spTree>
    <p:extLst>
      <p:ext uri="{BB962C8B-B14F-4D97-AF65-F5344CB8AC3E}">
        <p14:creationId xmlns:p14="http://schemas.microsoft.com/office/powerpoint/2010/main" val="296825990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8FDDE-512C-DEF5-F10C-FDC90369B2A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F18DA0F-70BB-470A-1BC2-43C4FAC96D0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0964058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6DF41-5916-4D1E-EB58-D74BCDE381E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F8A65BB-B096-2AED-4B1D-11723E107C5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738992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AB89-A1D3-FD9E-535F-2F1DAE92ED92}"/>
              </a:ext>
            </a:extLst>
          </p:cNvPr>
          <p:cNvSpPr>
            <a:spLocks noGrp="1"/>
          </p:cNvSpPr>
          <p:nvPr>
            <p:ph type="ctrTitle"/>
          </p:nvPr>
        </p:nvSpPr>
        <p:spPr>
          <a:xfrm>
            <a:off x="432746" y="235468"/>
            <a:ext cx="11412887" cy="1421716"/>
          </a:xfrm>
        </p:spPr>
        <p:txBody>
          <a:bodyPr>
            <a:normAutofit/>
          </a:bodyPr>
          <a:lstStyle/>
          <a:p>
            <a:r>
              <a:rPr lang="pt-PT" sz="4400">
                <a:solidFill>
                  <a:schemeClr val="accent3">
                    <a:lumMod val="50000"/>
                  </a:schemeClr>
                </a:solidFill>
              </a:rPr>
              <a:t>Formation des enquêteurs pour l'instrument d'autopsie verbale (VA) de l'OMS 2022</a:t>
            </a:r>
            <a:endParaRPr lang="en-GB" sz="4400">
              <a:solidFill>
                <a:schemeClr val="accent3">
                  <a:lumMod val="50000"/>
                </a:schemeClr>
              </a:solidFill>
            </a:endParaRPr>
          </a:p>
        </p:txBody>
      </p:sp>
      <p:graphicFrame>
        <p:nvGraphicFramePr>
          <p:cNvPr id="12" name="Table 11">
            <a:extLst>
              <a:ext uri="{FF2B5EF4-FFF2-40B4-BE49-F238E27FC236}">
                <a16:creationId xmlns:a16="http://schemas.microsoft.com/office/drawing/2014/main" id="{2E47E1AF-1F5F-2456-2097-73EB34AB066B}"/>
              </a:ext>
            </a:extLst>
          </p:cNvPr>
          <p:cNvGraphicFramePr>
            <a:graphicFrameLocks noGrp="1"/>
          </p:cNvGraphicFramePr>
          <p:nvPr/>
        </p:nvGraphicFramePr>
        <p:xfrm>
          <a:off x="432746" y="2163866"/>
          <a:ext cx="11412887" cy="4342288"/>
        </p:xfrm>
        <a:graphic>
          <a:graphicData uri="http://schemas.openxmlformats.org/drawingml/2006/table">
            <a:tbl>
              <a:tblPr bandRow="1"/>
              <a:tblGrid>
                <a:gridCol w="9082124">
                  <a:extLst>
                    <a:ext uri="{9D8B030D-6E8A-4147-A177-3AD203B41FA5}">
                      <a16:colId xmlns:a16="http://schemas.microsoft.com/office/drawing/2014/main" val="1375828215"/>
                    </a:ext>
                  </a:extLst>
                </a:gridCol>
                <a:gridCol w="2330763">
                  <a:extLst>
                    <a:ext uri="{9D8B030D-6E8A-4147-A177-3AD203B41FA5}">
                      <a16:colId xmlns:a16="http://schemas.microsoft.com/office/drawing/2014/main" val="3774162955"/>
                    </a:ext>
                  </a:extLst>
                </a:gridCol>
              </a:tblGrid>
              <a:tr h="961357">
                <a:tc gridSpan="2">
                  <a:txBody>
                    <a:bodyPr/>
                    <a:lstStyle/>
                    <a:p>
                      <a:pPr algn="just">
                        <a:lnSpc>
                          <a:spcPct val="115000"/>
                        </a:lnSpc>
                        <a:spcBef>
                          <a:spcPts val="2400"/>
                        </a:spcBef>
                        <a:spcAft>
                          <a:spcPts val="1200"/>
                        </a:spcAft>
                      </a:pPr>
                      <a:r>
                        <a:rPr lang="en-GB" sz="2800" b="1" kern="0">
                          <a:solidFill>
                            <a:schemeClr val="tx2"/>
                          </a:solidFill>
                          <a:effectLst/>
                          <a:latin typeface="Calibri" panose="020F0502020204030204" pitchFamily="34" charset="0"/>
                        </a:rPr>
                        <a:t>Session 5 </a:t>
                      </a:r>
                      <a:r>
                        <a:rPr lang="en-GB" sz="2800" b="1" kern="0">
                          <a:solidFill>
                            <a:schemeClr val="tx2"/>
                          </a:solidFill>
                          <a:effectLst/>
                          <a:latin typeface="Calibri" panose="020F0502020204030204" pitchFamily="34" charset="0"/>
                          <a:ea typeface="+mn-ea"/>
                          <a:cs typeface="+mn-cs"/>
                        </a:rPr>
                        <a:t>: Préparation de l'entretien avec le VA</a:t>
                      </a:r>
                    </a:p>
                  </a:txBody>
                  <a:tcPr marL="73025" marR="73025" marT="0" marB="0">
                    <a:lnL w="12700" cap="flat" cmpd="sng" algn="ctr">
                      <a:solidFill>
                        <a:srgbClr val="548DD4"/>
                      </a:solidFill>
                      <a:prstDash val="solid"/>
                      <a:round/>
                      <a:headEnd type="none" w="med" len="med"/>
                      <a:tailEnd type="none" w="med" len="med"/>
                    </a:lnL>
                    <a:lnR w="12700" cap="flat" cmpd="sng" algn="ctr">
                      <a:solidFill>
                        <a:srgbClr val="548DD4"/>
                      </a:solidFill>
                      <a:prstDash val="solid"/>
                      <a:round/>
                      <a:headEnd type="none" w="med" len="med"/>
                      <a:tailEnd type="none" w="med" len="med"/>
                    </a:lnR>
                    <a:lnT w="12700" cap="flat" cmpd="sng" algn="ctr">
                      <a:solidFill>
                        <a:srgbClr val="548DD4"/>
                      </a:solidFill>
                      <a:prstDash val="solid"/>
                      <a:round/>
                      <a:headEnd type="none" w="med" len="med"/>
                      <a:tailEnd type="none" w="med" len="med"/>
                    </a:lnT>
                    <a:lnB w="12700" cap="flat" cmpd="sng" algn="ctr">
                      <a:solidFill>
                        <a:srgbClr val="548DD4"/>
                      </a:solidFill>
                      <a:prstDash val="solid"/>
                      <a:round/>
                      <a:headEnd type="none" w="med" len="med"/>
                      <a:tailEnd type="none" w="med" len="med"/>
                    </a:lnB>
                    <a:solidFill>
                      <a:srgbClr val="C6D9F1"/>
                    </a:solidFill>
                  </a:tcPr>
                </a:tc>
                <a:tc hMerge="1">
                  <a:txBody>
                    <a:bodyPr/>
                    <a:lstStyle/>
                    <a:p>
                      <a:endParaRPr lang="en-GB"/>
                    </a:p>
                  </a:txBody>
                  <a:tcPr/>
                </a:tc>
                <a:extLst>
                  <a:ext uri="{0D108BD9-81ED-4DB2-BD59-A6C34878D82A}">
                    <a16:rowId xmlns:a16="http://schemas.microsoft.com/office/drawing/2014/main" val="58514208"/>
                  </a:ext>
                </a:extLst>
              </a:tr>
              <a:tr h="2988012">
                <a:tc>
                  <a:txBody>
                    <a:bodyPr/>
                    <a:lstStyle/>
                    <a:p>
                      <a:pPr algn="just">
                        <a:lnSpc>
                          <a:spcPct val="115000"/>
                        </a:lnSpc>
                      </a:pPr>
                      <a:r>
                        <a:rPr lang="en-GB" sz="800" b="1">
                          <a:effectLst/>
                          <a:latin typeface="Minion Pro"/>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algn="just">
                        <a:lnSpc>
                          <a:spcPct val="150000"/>
                        </a:lnSpc>
                      </a:pPr>
                      <a:r>
                        <a:rPr lang="en-GB" sz="1800" b="1">
                          <a:effectLst/>
                          <a:latin typeface="+mn-lt"/>
                          <a:ea typeface="Calibri" panose="020F0502020204030204" pitchFamily="34" charset="0"/>
                          <a:cs typeface="Calibri" panose="020F0502020204030204" pitchFamily="34" charset="0"/>
                        </a:rPr>
                        <a:t>Objectifs : </a:t>
                      </a:r>
                      <a:r>
                        <a:rPr lang="en-GB" sz="1800" kern="1200">
                          <a:solidFill>
                            <a:schemeClr val="tx1"/>
                          </a:solidFill>
                          <a:effectLst/>
                          <a:latin typeface="+mn-lt"/>
                          <a:ea typeface="+mn-ea"/>
                          <a:cs typeface="+mn-cs"/>
                        </a:rPr>
                        <a:t>Apprendre les procédures que l'enquêteur d'AV doit suivre pour la conduite des entretiens d'AV. Les participants doivent comprendre comment les enquêteurs d'AV obtiennent la liste des cas d'AV, comment ils entrent en contact avec les proches du défunt, répondent à leurs préoccupations concernant l'AV et expliquent les principes du consentement éclairé afin d'obtenir leur accord pour être interrogés, comment ils planifient un entretien d'AV et comment ils gèrent les problèmes potentiels.</a:t>
                      </a:r>
                    </a:p>
                    <a:p>
                      <a:pPr algn="just">
                        <a:lnSpc>
                          <a:spcPct val="150000"/>
                        </a:lnSpc>
                      </a:pPr>
                      <a:r>
                        <a:rPr lang="en-GB" sz="1800">
                          <a:effectLst/>
                          <a:latin typeface="+mn-lt"/>
                          <a:ea typeface="Calibri" panose="020F0502020204030204" pitchFamily="34" charset="0"/>
                          <a:cs typeface="Calibri" panose="020F0502020204030204" pitchFamily="34" charset="0"/>
                        </a:rPr>
                        <a:t> </a:t>
                      </a:r>
                    </a:p>
                    <a:p>
                      <a:pPr algn="just">
                        <a:lnSpc>
                          <a:spcPct val="150000"/>
                        </a:lnSpc>
                        <a:spcAft>
                          <a:spcPts val="1200"/>
                        </a:spcAft>
                      </a:pPr>
                      <a:r>
                        <a:rPr lang="en-GB" sz="1800" b="1">
                          <a:effectLst/>
                          <a:latin typeface="+mn-lt"/>
                          <a:ea typeface="Calibri" panose="020F0502020204030204" pitchFamily="34" charset="0"/>
                          <a:cs typeface="Calibri" panose="020F0502020204030204" pitchFamily="34" charset="0"/>
                        </a:rPr>
                        <a:t>Matériel : </a:t>
                      </a:r>
                      <a:r>
                        <a:rPr lang="en-GB" sz="1800" kern="1200">
                          <a:solidFill>
                            <a:schemeClr val="tx1"/>
                          </a:solidFill>
                          <a:effectLst/>
                          <a:latin typeface="+mn-lt"/>
                          <a:ea typeface="+mn-ea"/>
                          <a:cs typeface="+mn-cs"/>
                        </a:rPr>
                        <a:t>Tableau à feuilles mobiles/ tableau.</a:t>
                      </a:r>
                      <a:endParaRPr lang="en-GB" sz="1800">
                        <a:effectLst/>
                        <a:latin typeface="+mn-lt"/>
                        <a:ea typeface="Calibri" panose="020F0502020204030204" pitchFamily="34" charset="0"/>
                        <a:cs typeface="Calibri" panose="020F0502020204030204" pitchFamily="34" charset="0"/>
                      </a:endParaRPr>
                    </a:p>
                  </a:txBody>
                  <a:tcPr marL="73025" marR="73025" marT="0" marB="0">
                    <a:lnL w="12700" cap="flat" cmpd="sng" algn="ctr">
                      <a:solidFill>
                        <a:srgbClr val="548DD4"/>
                      </a:solidFill>
                      <a:prstDash val="solid"/>
                      <a:round/>
                      <a:headEnd type="none" w="med" len="med"/>
                      <a:tailEnd type="none" w="med" len="med"/>
                    </a:lnL>
                    <a:lnR w="12700" cap="flat" cmpd="sng" algn="ctr">
                      <a:solidFill>
                        <a:srgbClr val="548DD4"/>
                      </a:solidFill>
                      <a:prstDash val="solid"/>
                      <a:round/>
                      <a:headEnd type="none" w="med" len="med"/>
                      <a:tailEnd type="none" w="med" len="med"/>
                    </a:lnR>
                    <a:lnT w="12700" cap="flat" cmpd="sng" algn="ctr">
                      <a:solidFill>
                        <a:srgbClr val="548DD4"/>
                      </a:solidFill>
                      <a:prstDash val="solid"/>
                      <a:round/>
                      <a:headEnd type="none" w="med" len="med"/>
                      <a:tailEnd type="none" w="med" len="med"/>
                    </a:lnT>
                    <a:lnB w="12700" cap="flat" cmpd="sng" algn="ctr">
                      <a:solidFill>
                        <a:srgbClr val="548DD4"/>
                      </a:solidFill>
                      <a:prstDash val="solid"/>
                      <a:round/>
                      <a:headEnd type="none" w="med" len="med"/>
                      <a:tailEnd type="none" w="med" len="med"/>
                    </a:lnB>
                  </a:tcPr>
                </a:tc>
                <a:tc>
                  <a:txBody>
                    <a:bodyPr/>
                    <a:lstStyle/>
                    <a:p>
                      <a:pPr algn="just">
                        <a:lnSpc>
                          <a:spcPct val="115000"/>
                        </a:lnSpc>
                        <a:spcAft>
                          <a:spcPts val="1200"/>
                        </a:spcAft>
                      </a:pPr>
                      <a:endParaRPr lang="en-GB" sz="1200">
                        <a:effectLst/>
                        <a:latin typeface="Minion Pro"/>
                        <a:ea typeface="Calibri" panose="020F0502020204030204" pitchFamily="34" charset="0"/>
                        <a:cs typeface="Calibri" panose="020F0502020204030204" pitchFamily="34" charset="0"/>
                      </a:endParaRPr>
                    </a:p>
                    <a:p>
                      <a:pPr algn="l"/>
                      <a:r>
                        <a:rPr lang="en-GB" sz="1200">
                          <a:effectLst/>
                          <a:latin typeface="Minion Pro"/>
                          <a:ea typeface="Calibri" panose="020F0502020204030204" pitchFamily="34" charset="0"/>
                          <a:cs typeface="Calibri" panose="020F0502020204030204" pitchFamily="34" charset="0"/>
                        </a:rPr>
                        <a:t> </a:t>
                      </a:r>
                    </a:p>
                    <a:p>
                      <a:pPr algn="l"/>
                      <a:r>
                        <a:rPr lang="en-GB" sz="1200">
                          <a:effectLst/>
                          <a:latin typeface="Minion Pro"/>
                          <a:ea typeface="Calibri" panose="020F0502020204030204" pitchFamily="34" charset="0"/>
                          <a:cs typeface="Calibri" panose="020F0502020204030204" pitchFamily="34" charset="0"/>
                        </a:rPr>
                        <a:t> </a:t>
                      </a:r>
                    </a:p>
                  </a:txBody>
                  <a:tcPr marL="73025" marR="73025" marT="0" marB="0">
                    <a:lnL w="12700" cap="flat" cmpd="sng" algn="ctr">
                      <a:solidFill>
                        <a:srgbClr val="548DD4"/>
                      </a:solidFill>
                      <a:prstDash val="solid"/>
                      <a:round/>
                      <a:headEnd type="none" w="med" len="med"/>
                      <a:tailEnd type="none" w="med" len="med"/>
                    </a:lnL>
                    <a:lnR w="12700" cap="flat" cmpd="sng" algn="ctr">
                      <a:solidFill>
                        <a:srgbClr val="548DD4"/>
                      </a:solidFill>
                      <a:prstDash val="solid"/>
                      <a:round/>
                      <a:headEnd type="none" w="med" len="med"/>
                      <a:tailEnd type="none" w="med" len="med"/>
                    </a:lnR>
                    <a:lnT w="12700" cap="flat" cmpd="sng" algn="ctr">
                      <a:solidFill>
                        <a:srgbClr val="548DD4"/>
                      </a:solidFill>
                      <a:prstDash val="solid"/>
                      <a:round/>
                      <a:headEnd type="none" w="med" len="med"/>
                      <a:tailEnd type="none" w="med" len="med"/>
                    </a:lnT>
                    <a:lnB w="12700" cap="flat" cmpd="sng" algn="ctr">
                      <a:solidFill>
                        <a:srgbClr val="548DD4"/>
                      </a:solidFill>
                      <a:prstDash val="solid"/>
                      <a:round/>
                      <a:headEnd type="none" w="med" len="med"/>
                      <a:tailEnd type="none" w="med" len="med"/>
                    </a:lnB>
                  </a:tcPr>
                </a:tc>
                <a:extLst>
                  <a:ext uri="{0D108BD9-81ED-4DB2-BD59-A6C34878D82A}">
                    <a16:rowId xmlns:a16="http://schemas.microsoft.com/office/drawing/2014/main" val="2464483719"/>
                  </a:ext>
                </a:extLst>
              </a:tr>
            </a:tbl>
          </a:graphicData>
        </a:graphic>
      </p:graphicFrame>
      <p:grpSp>
        <p:nvGrpSpPr>
          <p:cNvPr id="13" name="Group 12">
            <a:extLst>
              <a:ext uri="{FF2B5EF4-FFF2-40B4-BE49-F238E27FC236}">
                <a16:creationId xmlns:a16="http://schemas.microsoft.com/office/drawing/2014/main" id="{2A3722F2-136D-E2FF-C0DA-D5ABCB148CFB}"/>
              </a:ext>
            </a:extLst>
          </p:cNvPr>
          <p:cNvGrpSpPr/>
          <p:nvPr/>
        </p:nvGrpSpPr>
        <p:grpSpPr>
          <a:xfrm>
            <a:off x="10048030" y="4138551"/>
            <a:ext cx="1203840" cy="1183821"/>
            <a:chOff x="5022150" y="3466628"/>
            <a:chExt cx="647700" cy="626745"/>
          </a:xfrm>
        </p:grpSpPr>
        <p:grpSp>
          <p:nvGrpSpPr>
            <p:cNvPr id="14" name="Group 13">
              <a:extLst>
                <a:ext uri="{FF2B5EF4-FFF2-40B4-BE49-F238E27FC236}">
                  <a16:creationId xmlns:a16="http://schemas.microsoft.com/office/drawing/2014/main" id="{B8280EBC-6636-ECD8-C4E9-566B0FEA18B9}"/>
                </a:ext>
              </a:extLst>
            </p:cNvPr>
            <p:cNvGrpSpPr/>
            <p:nvPr/>
          </p:nvGrpSpPr>
          <p:grpSpPr>
            <a:xfrm>
              <a:off x="5022150" y="3466628"/>
              <a:ext cx="647700" cy="626745"/>
              <a:chOff x="5022150" y="3466628"/>
              <a:chExt cx="647700" cy="626745"/>
            </a:xfrm>
          </p:grpSpPr>
          <p:sp>
            <p:nvSpPr>
              <p:cNvPr id="15" name="Rectangle 14">
                <a:extLst>
                  <a:ext uri="{FF2B5EF4-FFF2-40B4-BE49-F238E27FC236}">
                    <a16:creationId xmlns:a16="http://schemas.microsoft.com/office/drawing/2014/main" id="{168BCC26-542C-0BB0-38F3-C045F462279F}"/>
                  </a:ext>
                </a:extLst>
              </p:cNvPr>
              <p:cNvSpPr/>
              <p:nvPr/>
            </p:nvSpPr>
            <p:spPr>
              <a:xfrm>
                <a:off x="5022150" y="3466628"/>
                <a:ext cx="647700" cy="626725"/>
              </a:xfrm>
              <a:prstGeom prst="rect">
                <a:avLst/>
              </a:prstGeom>
              <a:noFill/>
              <a:ln>
                <a:noFill/>
              </a:ln>
            </p:spPr>
            <p:txBody>
              <a:bodyPr spcFirstLastPara="1" wrap="square" lIns="91425" tIns="91425" rIns="91425" bIns="91425" anchor="ctr" anchorCtr="0">
                <a:noAutofit/>
              </a:bodyPr>
              <a:lstStyle/>
              <a:p>
                <a:pPr algn="l"/>
                <a:r>
                  <a:rPr lang="en-GB" sz="1200">
                    <a:effectLst/>
                    <a:latin typeface="Minion Pro"/>
                    <a:ea typeface="Calibri" panose="020F0502020204030204" pitchFamily="34" charset="0"/>
                    <a:cs typeface="Calibri" panose="020F0502020204030204" pitchFamily="34" charset="0"/>
                  </a:rPr>
                  <a:t> </a:t>
                </a:r>
              </a:p>
            </p:txBody>
          </p:sp>
          <p:grpSp>
            <p:nvGrpSpPr>
              <p:cNvPr id="16" name="Group 15">
                <a:extLst>
                  <a:ext uri="{FF2B5EF4-FFF2-40B4-BE49-F238E27FC236}">
                    <a16:creationId xmlns:a16="http://schemas.microsoft.com/office/drawing/2014/main" id="{501CC859-6893-C0BB-9003-7CB42366D34F}"/>
                  </a:ext>
                </a:extLst>
              </p:cNvPr>
              <p:cNvGrpSpPr/>
              <p:nvPr/>
            </p:nvGrpSpPr>
            <p:grpSpPr>
              <a:xfrm>
                <a:off x="5022150" y="3466628"/>
                <a:ext cx="647700" cy="626745"/>
                <a:chOff x="4763" y="0"/>
                <a:chExt cx="647700" cy="626745"/>
              </a:xfrm>
            </p:grpSpPr>
            <p:sp>
              <p:nvSpPr>
                <p:cNvPr id="17" name="Rectangle 16">
                  <a:extLst>
                    <a:ext uri="{FF2B5EF4-FFF2-40B4-BE49-F238E27FC236}">
                      <a16:creationId xmlns:a16="http://schemas.microsoft.com/office/drawing/2014/main" id="{11D2E4A5-4B83-30E0-F53B-A38489076049}"/>
                    </a:ext>
                  </a:extLst>
                </p:cNvPr>
                <p:cNvSpPr/>
                <p:nvPr/>
              </p:nvSpPr>
              <p:spPr>
                <a:xfrm>
                  <a:off x="4763" y="0"/>
                  <a:ext cx="647700" cy="626725"/>
                </a:xfrm>
                <a:prstGeom prst="rect">
                  <a:avLst/>
                </a:prstGeom>
                <a:noFill/>
                <a:ln>
                  <a:noFill/>
                </a:ln>
              </p:spPr>
              <p:txBody>
                <a:bodyPr spcFirstLastPara="1" wrap="square" lIns="91425" tIns="91425" rIns="91425" bIns="91425" anchor="ctr" anchorCtr="0">
                  <a:noAutofit/>
                </a:bodyPr>
                <a:lstStyle/>
                <a:p>
                  <a:pPr algn="l"/>
                  <a:r>
                    <a:rPr lang="en-GB" sz="1200">
                      <a:effectLst/>
                      <a:latin typeface="Minion Pro"/>
                      <a:ea typeface="Calibri" panose="020F0502020204030204" pitchFamily="34" charset="0"/>
                      <a:cs typeface="Calibri" panose="020F0502020204030204" pitchFamily="34" charset="0"/>
                    </a:rPr>
                    <a:t> </a:t>
                  </a:r>
                </a:p>
              </p:txBody>
            </p:sp>
            <p:pic>
              <p:nvPicPr>
                <p:cNvPr id="18" name="Shape 12">
                  <a:extLst>
                    <a:ext uri="{FF2B5EF4-FFF2-40B4-BE49-F238E27FC236}">
                      <a16:creationId xmlns:a16="http://schemas.microsoft.com/office/drawing/2014/main" id="{A086BB06-2663-1A05-C6AE-CFFC23A3CA47}"/>
                    </a:ext>
                  </a:extLst>
                </p:cNvPr>
                <p:cNvPicPr preferRelativeResize="0"/>
                <p:nvPr/>
              </p:nvPicPr>
              <p:blipFill rotWithShape="1">
                <a:blip>
                  <a:alphaModFix/>
                </a:blip>
                <a:srcRect/>
                <a:stretch/>
              </p:blipFill>
              <p:spPr>
                <a:xfrm>
                  <a:off x="90487" y="0"/>
                  <a:ext cx="373380" cy="373380"/>
                </a:xfrm>
                <a:prstGeom prst="rect">
                  <a:avLst/>
                </a:prstGeom>
                <a:noFill/>
                <a:ln>
                  <a:noFill/>
                </a:ln>
              </p:spPr>
            </p:pic>
            <p:sp>
              <p:nvSpPr>
                <p:cNvPr id="19" name="Rectangle 18">
                  <a:extLst>
                    <a:ext uri="{FF2B5EF4-FFF2-40B4-BE49-F238E27FC236}">
                      <a16:creationId xmlns:a16="http://schemas.microsoft.com/office/drawing/2014/main" id="{87791D68-96A9-BE8A-5B2E-C97CC8179C70}"/>
                    </a:ext>
                  </a:extLst>
                </p:cNvPr>
                <p:cNvSpPr/>
                <p:nvPr/>
              </p:nvSpPr>
              <p:spPr>
                <a:xfrm>
                  <a:off x="4763" y="371475"/>
                  <a:ext cx="647700" cy="255270"/>
                </a:xfrm>
                <a:prstGeom prst="rect">
                  <a:avLst/>
                </a:prstGeom>
                <a:noFill/>
                <a:ln>
                  <a:noFill/>
                </a:ln>
              </p:spPr>
              <p:txBody>
                <a:bodyPr spcFirstLastPara="1" wrap="square" lIns="91425" tIns="45700" rIns="91425" bIns="45700" anchor="t" anchorCtr="0">
                  <a:noAutofit/>
                </a:bodyPr>
                <a:lstStyle/>
                <a:p>
                  <a:pPr algn="just"/>
                  <a:r>
                    <a:rPr lang="en-GB">
                      <a:solidFill>
                        <a:srgbClr val="000000"/>
                      </a:solidFill>
                      <a:latin typeface="Minion Pro"/>
                      <a:ea typeface="Calibri" panose="020F0502020204030204" pitchFamily="34" charset="0"/>
                      <a:cs typeface="Calibri" panose="020F0502020204030204" pitchFamily="34" charset="0"/>
                    </a:rPr>
                    <a:t>   90 </a:t>
                  </a:r>
                  <a:r>
                    <a:rPr lang="en-GB">
                      <a:solidFill>
                        <a:srgbClr val="000000"/>
                      </a:solidFill>
                      <a:effectLst/>
                      <a:latin typeface="Minion Pro"/>
                      <a:ea typeface="Calibri" panose="020F0502020204030204" pitchFamily="34" charset="0"/>
                      <a:cs typeface="Calibri" panose="020F0502020204030204" pitchFamily="34" charset="0"/>
                    </a:rPr>
                    <a:t>minutes</a:t>
                  </a:r>
                  <a:endParaRPr lang="en-GB">
                    <a:effectLst/>
                    <a:latin typeface="Minion Pro"/>
                    <a:ea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20479786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BAEE94AB-241B-A3C9-BD40-F954B7A5BE02}"/>
              </a:ext>
            </a:extLst>
          </p:cNvPr>
          <p:cNvGraphicFramePr/>
          <p:nvPr/>
        </p:nvGraphicFramePr>
        <p:xfrm>
          <a:off x="54678" y="94232"/>
          <a:ext cx="12082644" cy="67637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Graphic 7" descr="Smart Phone with solid fill">
            <a:extLst>
              <a:ext uri="{FF2B5EF4-FFF2-40B4-BE49-F238E27FC236}">
                <a16:creationId xmlns:a16="http://schemas.microsoft.com/office/drawing/2014/main" id="{B7F5409C-6CD6-DDAB-53DC-6EA22DE980FA}"/>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rot="10800000">
            <a:off x="10816800" y="1946338"/>
            <a:ext cx="781949" cy="781949"/>
          </a:xfrm>
          <a:prstGeom prst="rect">
            <a:avLst/>
          </a:prstGeom>
        </p:spPr>
      </p:pic>
      <p:pic>
        <p:nvPicPr>
          <p:cNvPr id="10" name="Graphic 9" descr="Clipboard with solid fill">
            <a:extLst>
              <a:ext uri="{FF2B5EF4-FFF2-40B4-BE49-F238E27FC236}">
                <a16:creationId xmlns:a16="http://schemas.microsoft.com/office/drawing/2014/main" id="{6D4B5951-A4F4-515B-9B95-70D349C5CE88}"/>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11344735" y="1816923"/>
            <a:ext cx="946567" cy="946567"/>
          </a:xfrm>
          <a:prstGeom prst="rect">
            <a:avLst/>
          </a:prstGeom>
        </p:spPr>
      </p:pic>
    </p:spTree>
    <p:extLst>
      <p:ext uri="{BB962C8B-B14F-4D97-AF65-F5344CB8AC3E}">
        <p14:creationId xmlns:p14="http://schemas.microsoft.com/office/powerpoint/2010/main" val="23160710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BAEE94AB-241B-A3C9-BD40-F954B7A5BE02}"/>
              </a:ext>
            </a:extLst>
          </p:cNvPr>
          <p:cNvGraphicFramePr/>
          <p:nvPr/>
        </p:nvGraphicFramePr>
        <p:xfrm>
          <a:off x="159432" y="128526"/>
          <a:ext cx="11873137" cy="6600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2654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8824597-763B-7B74-32B7-A21411811D55}"/>
              </a:ext>
            </a:extLst>
          </p:cNvPr>
          <p:cNvGraphicFramePr>
            <a:graphicFrameLocks noGrp="1"/>
          </p:cNvGraphicFramePr>
          <p:nvPr>
            <p:ph sz="quarter" idx="10"/>
            <p:extLst>
              <p:ext uri="{D42A27DB-BD31-4B8C-83A1-F6EECF244321}">
                <p14:modId xmlns:p14="http://schemas.microsoft.com/office/powerpoint/2010/main" val="1686425972"/>
              </p:ext>
            </p:extLst>
          </p:nvPr>
        </p:nvGraphicFramePr>
        <p:xfrm>
          <a:off x="471488" y="1595438"/>
          <a:ext cx="11258550" cy="4808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p:txBody>
          <a:bodyPr/>
          <a:lstStyle/>
          <a:p>
            <a:r>
              <a:rPr lang="en-US"/>
              <a:t>Personnel et organigramme de la recherche</a:t>
            </a:r>
          </a:p>
        </p:txBody>
      </p:sp>
    </p:spTree>
    <p:extLst>
      <p:ext uri="{BB962C8B-B14F-4D97-AF65-F5344CB8AC3E}">
        <p14:creationId xmlns:p14="http://schemas.microsoft.com/office/powerpoint/2010/main" val="306353984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100526" y="92813"/>
            <a:ext cx="12006443" cy="6649415"/>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marL="457200" indent="-457200" algn="just">
              <a:lnSpc>
                <a:spcPct val="150000"/>
              </a:lnSpc>
              <a:spcBef>
                <a:spcPts val="1800"/>
              </a:spcBef>
              <a:spcAft>
                <a:spcPts val="1200"/>
              </a:spcAft>
            </a:pPr>
            <a:r>
              <a:rPr lang="en-US"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rPr>
              <a:t>Activité 5.1</a:t>
            </a:r>
            <a:endParaRPr lang="en-GB"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endParaRPr>
          </a:p>
          <a:p>
            <a:pPr marR="7620" algn="just">
              <a:lnSpc>
                <a:spcPct val="150000"/>
              </a:lnSpc>
              <a:spcAft>
                <a:spcPts val="1200"/>
              </a:spcAft>
            </a:pPr>
            <a:r>
              <a:rPr lang="en-US" sz="2000" b="1">
                <a:solidFill>
                  <a:schemeClr val="tx2"/>
                </a:solidFill>
                <a:effectLst/>
                <a:latin typeface="+mj-lt"/>
                <a:ea typeface="Calibri" panose="020F0502020204030204" pitchFamily="34" charset="0"/>
                <a:cs typeface="Calibri" panose="020F0502020204030204" pitchFamily="34" charset="0"/>
              </a:rPr>
              <a:t>Directions</a:t>
            </a:r>
            <a:endParaRPr lang="en-GB" sz="2000">
              <a:solidFill>
                <a:schemeClr val="tx2"/>
              </a:solidFill>
              <a:effectLst/>
              <a:latin typeface="+mj-lt"/>
              <a:ea typeface="Calibri" panose="020F0502020204030204" pitchFamily="34" charset="0"/>
              <a:cs typeface="Calibri" panose="020F0502020204030204" pitchFamily="34" charset="0"/>
            </a:endParaRPr>
          </a:p>
          <a:p>
            <a:pPr marL="342900" lvl="0" indent="-342900" algn="just">
              <a:lnSpc>
                <a:spcPct val="150000"/>
              </a:lnSpc>
              <a:spcAft>
                <a:spcPts val="500"/>
              </a:spcAft>
              <a:buClr>
                <a:schemeClr val="accent1"/>
              </a:buClr>
              <a:buSzPct val="90000"/>
              <a:buFont typeface="+mj-lt"/>
              <a:buAutoNum type="arabicPeriod"/>
            </a:pPr>
            <a:r>
              <a:rPr lang="en-US">
                <a:effectLst/>
                <a:ea typeface="Calibri" panose="020F0502020204030204" pitchFamily="34" charset="0"/>
                <a:cs typeface="Times" panose="02020603050405020304" pitchFamily="18" charset="0"/>
              </a:rPr>
              <a:t>Les participants se mettent par deux et s'entraînent ensemble aux étapes que l'enquêteur doit suivre pour préparer l'entretien de VA (</a:t>
            </a:r>
            <a:r>
              <a:rPr lang="en-US" b="1">
                <a:effectLst/>
                <a:ea typeface="Calibri" panose="020F0502020204030204" pitchFamily="34" charset="0"/>
                <a:cs typeface="Times" panose="02020603050405020304" pitchFamily="18" charset="0"/>
              </a:rPr>
              <a:t>étape 1 - étape 7)</a:t>
            </a:r>
            <a:r>
              <a:rPr lang="en-US">
                <a:effectLst/>
                <a:ea typeface="Calibri" panose="020F0502020204030204" pitchFamily="34" charset="0"/>
                <a:cs typeface="Times" panose="02020603050405020304" pitchFamily="18" charset="0"/>
              </a:rPr>
              <a:t>.</a:t>
            </a:r>
            <a:endParaRPr lang="en-GB">
              <a:effectLst/>
              <a:ea typeface="Calibri" panose="020F0502020204030204" pitchFamily="34" charset="0"/>
              <a:cs typeface="Times" panose="02020603050405020304" pitchFamily="18" charset="0"/>
            </a:endParaRPr>
          </a:p>
          <a:p>
            <a:pPr marL="342900" lvl="0" indent="-342900" algn="just">
              <a:lnSpc>
                <a:spcPct val="150000"/>
              </a:lnSpc>
              <a:spcAft>
                <a:spcPts val="500"/>
              </a:spcAft>
              <a:buClr>
                <a:schemeClr val="accent1"/>
              </a:buClr>
              <a:buSzPct val="90000"/>
              <a:buFont typeface="+mj-lt"/>
              <a:buAutoNum type="arabicPeriod"/>
            </a:pPr>
            <a:r>
              <a:rPr lang="en-US">
                <a:effectLst/>
                <a:ea typeface="Calibri" panose="020F0502020204030204" pitchFamily="34" charset="0"/>
                <a:cs typeface="Times" panose="02020603050405020304" pitchFamily="18" charset="0"/>
              </a:rPr>
              <a:t>Chaque paire s'entraîne deux fois - de sorte que chaque participant joue le rôle de l'enquêteur et du répondant. </a:t>
            </a:r>
            <a:endParaRPr lang="en-GB">
              <a:effectLst/>
              <a:ea typeface="Calibri" panose="020F0502020204030204" pitchFamily="34" charset="0"/>
              <a:cs typeface="Times" panose="02020603050405020304" pitchFamily="18" charset="0"/>
            </a:endParaRPr>
          </a:p>
          <a:p>
            <a:pPr marL="342900" lvl="0" indent="-342900" algn="just">
              <a:lnSpc>
                <a:spcPct val="150000"/>
              </a:lnSpc>
              <a:spcAft>
                <a:spcPts val="500"/>
              </a:spcAft>
              <a:buClr>
                <a:schemeClr val="accent1"/>
              </a:buClr>
              <a:buSzPct val="90000"/>
              <a:buFont typeface="+mj-lt"/>
              <a:buAutoNum type="arabicPeriod"/>
            </a:pPr>
            <a:r>
              <a:rPr lang="en-US">
                <a:effectLst/>
                <a:ea typeface="Calibri" panose="020F0502020204030204" pitchFamily="34" charset="0"/>
                <a:cs typeface="Times" panose="02020603050405020304" pitchFamily="18" charset="0"/>
              </a:rPr>
              <a:t>L'un des binômes fait une démonstration du jeu de rôle pour l'ensemble de la classe.</a:t>
            </a:r>
            <a:endParaRPr lang="en-GB">
              <a:effectLst/>
              <a:ea typeface="Calibri" panose="020F0502020204030204" pitchFamily="34" charset="0"/>
              <a:cs typeface="Times" panose="02020603050405020304" pitchFamily="18" charset="0"/>
            </a:endParaRPr>
          </a:p>
          <a:p>
            <a:pPr marL="342900" lvl="0" indent="-342900" algn="just">
              <a:lnSpc>
                <a:spcPct val="150000"/>
              </a:lnSpc>
              <a:spcAft>
                <a:spcPts val="500"/>
              </a:spcAft>
              <a:buClr>
                <a:schemeClr val="accent1"/>
              </a:buClr>
              <a:buSzPct val="90000"/>
              <a:buFont typeface="+mj-lt"/>
              <a:buAutoNum type="arabicPeriod"/>
            </a:pPr>
            <a:r>
              <a:rPr lang="en-US">
                <a:effectLst/>
                <a:ea typeface="Calibri" panose="020F0502020204030204" pitchFamily="34" charset="0"/>
                <a:cs typeface="Times" panose="02020603050405020304" pitchFamily="18" charset="0"/>
              </a:rPr>
              <a:t>Discutez en séance plénière de la manière dont l'enquêteur a suivi les étapes menant à la conduite de l'entretien VA. </a:t>
            </a:r>
            <a:endParaRPr lang="en-GB">
              <a:effectLst/>
              <a:ea typeface="Calibri" panose="020F0502020204030204" pitchFamily="34" charset="0"/>
              <a:cs typeface="Times" panose="02020603050405020304" pitchFamily="18" charset="0"/>
            </a:endParaRPr>
          </a:p>
          <a:p>
            <a:pPr marL="742950" lvl="1" indent="-285750" algn="just">
              <a:lnSpc>
                <a:spcPct val="150000"/>
              </a:lnSpc>
              <a:spcAft>
                <a:spcPts val="500"/>
              </a:spcAft>
              <a:buClr>
                <a:schemeClr val="accent1"/>
              </a:buClr>
              <a:buSzPct val="90000"/>
              <a:buFont typeface="Arial" panose="020B0604020202020204" pitchFamily="34" charset="0"/>
              <a:buChar char="•"/>
            </a:pPr>
            <a:r>
              <a:rPr lang="en-US">
                <a:effectLst/>
                <a:ea typeface="Calibri" panose="020F0502020204030204" pitchFamily="34" charset="0"/>
                <a:cs typeface="Calibri" panose="020F0502020204030204" pitchFamily="34" charset="0"/>
              </a:rPr>
              <a:t>Discutez de ce qui a été fait correctement, de ce qui a été mal fait et de ce qui aurait pu être fait mieux ou différemment. </a:t>
            </a:r>
            <a:endParaRPr lang="en-GB">
              <a:effectLst/>
              <a:ea typeface="Calibri" panose="020F0502020204030204" pitchFamily="34" charset="0"/>
              <a:cs typeface="Calibri" panose="020F0502020204030204" pitchFamily="34" charset="0"/>
            </a:endParaRPr>
          </a:p>
          <a:p>
            <a:pPr marL="742950" lvl="1" indent="-285750" algn="just">
              <a:lnSpc>
                <a:spcPct val="150000"/>
              </a:lnSpc>
              <a:spcAft>
                <a:spcPts val="500"/>
              </a:spcAft>
              <a:buClr>
                <a:schemeClr val="accent1"/>
              </a:buClr>
              <a:buSzPct val="90000"/>
              <a:buFont typeface="Arial" panose="020B0604020202020204" pitchFamily="34" charset="0"/>
              <a:buChar char="•"/>
            </a:pPr>
            <a:r>
              <a:rPr lang="en-US">
                <a:effectLst/>
                <a:ea typeface="Calibri" panose="020F0502020204030204" pitchFamily="34" charset="0"/>
                <a:cs typeface="Calibri" panose="020F0502020204030204" pitchFamily="34" charset="0"/>
              </a:rPr>
              <a:t>Les participants décrivent ce qu'ils ont ressenti en tant qu'enquêteur et en tant que répondant.</a:t>
            </a:r>
            <a:endParaRPr lang="en-GB">
              <a:effectLst/>
              <a:ea typeface="Calibri" panose="020F0502020204030204" pitchFamily="34" charset="0"/>
              <a:cs typeface="Calibri" panose="020F0502020204030204" pitchFamily="34" charset="0"/>
            </a:endParaRPr>
          </a:p>
          <a:p>
            <a:pPr marL="228600" marR="7620" algn="just">
              <a:lnSpc>
                <a:spcPct val="150000"/>
              </a:lnSpc>
              <a:spcAft>
                <a:spcPts val="500"/>
              </a:spcAft>
            </a:pPr>
            <a:r>
              <a:rPr lang="en-US">
                <a:effectLst/>
                <a:highlight>
                  <a:srgbClr val="FFFF00"/>
                </a:highlight>
                <a:ea typeface="Calibri" panose="020F0502020204030204" pitchFamily="34" charset="0"/>
                <a:cs typeface="Calibri" panose="020F0502020204030204" pitchFamily="34" charset="0"/>
              </a:rPr>
              <a:t> </a:t>
            </a:r>
            <a:endParaRPr lang="en-GB">
              <a:effectLst/>
              <a:ea typeface="Calibri" panose="020F0502020204030204" pitchFamily="34" charset="0"/>
              <a:cs typeface="Calibri" panose="020F0502020204030204" pitchFamily="34" charset="0"/>
            </a:endParaRPr>
          </a:p>
          <a:p>
            <a:pPr marR="7620" algn="just">
              <a:lnSpc>
                <a:spcPct val="150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50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229662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100526" y="92813"/>
            <a:ext cx="12006443" cy="6649415"/>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marL="457200" indent="-457200" algn="just">
              <a:lnSpc>
                <a:spcPct val="150000"/>
              </a:lnSpc>
              <a:spcBef>
                <a:spcPts val="1800"/>
              </a:spcBef>
              <a:spcAft>
                <a:spcPts val="1200"/>
              </a:spcAft>
            </a:pPr>
            <a:r>
              <a:rPr lang="en-US"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rPr>
              <a:t>Activité 5.2</a:t>
            </a:r>
            <a:endParaRPr lang="en-GB"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endParaRPr>
          </a:p>
          <a:p>
            <a:pPr marR="7620" algn="just">
              <a:lnSpc>
                <a:spcPct val="150000"/>
              </a:lnSpc>
              <a:spcAft>
                <a:spcPts val="1200"/>
              </a:spcAft>
            </a:pPr>
            <a:r>
              <a:rPr lang="en-US" sz="2000" b="1">
                <a:solidFill>
                  <a:schemeClr val="tx2"/>
                </a:solidFill>
                <a:effectLst/>
                <a:latin typeface="+mj-lt"/>
                <a:ea typeface="Calibri" panose="020F0502020204030204" pitchFamily="34" charset="0"/>
                <a:cs typeface="Calibri" panose="020F0502020204030204" pitchFamily="34" charset="0"/>
              </a:rPr>
              <a:t>Directions</a:t>
            </a:r>
            <a:endParaRPr lang="en-GB" sz="2000">
              <a:solidFill>
                <a:schemeClr val="tx2"/>
              </a:solidFill>
              <a:effectLst/>
              <a:latin typeface="+mj-lt"/>
              <a:ea typeface="Calibri" panose="020F0502020204030204" pitchFamily="34" charset="0"/>
              <a:cs typeface="Calibri" panose="020F0502020204030204" pitchFamily="34" charset="0"/>
            </a:endParaRPr>
          </a:p>
          <a:p>
            <a:pPr marL="342900" lvl="0" indent="-342900" algn="just">
              <a:lnSpc>
                <a:spcPct val="150000"/>
              </a:lnSpc>
              <a:buClr>
                <a:schemeClr val="accent1"/>
              </a:buClr>
              <a:buSzPct val="90000"/>
              <a:buFont typeface="+mj-lt"/>
              <a:buAutoNum type="arabicPeriod"/>
            </a:pPr>
            <a:r>
              <a:rPr lang="en-US" sz="1800">
                <a:effectLst/>
                <a:latin typeface="Calibri" panose="020F0502020204030204" pitchFamily="34" charset="0"/>
                <a:ea typeface="Calibri" panose="020F0502020204030204" pitchFamily="34" charset="0"/>
                <a:cs typeface="Times" panose="02020603050405020304" pitchFamily="18" charset="0"/>
              </a:rPr>
              <a:t>Les manières d'exprimer les condoléances varient d'un endroit à l'autre, d'une communauté à l'autre. Discutez en plénière des pratiques socioculturelles locales appropriées pour transmettre les condoléances aux familles endeuillées dans le contexte de la VA.</a:t>
            </a:r>
          </a:p>
          <a:p>
            <a:pPr lvl="0" algn="just">
              <a:lnSpc>
                <a:spcPct val="150000"/>
              </a:lnSpc>
              <a:buSzPts val="1200"/>
            </a:pPr>
            <a:endParaRPr lang="en-GB" sz="1800">
              <a:effectLst/>
              <a:latin typeface="Minion Pro"/>
              <a:ea typeface="Calibri" panose="020F0502020204030204" pitchFamily="34" charset="0"/>
              <a:cs typeface="Times" panose="02020603050405020304" pitchFamily="18" charset="0"/>
            </a:endParaRPr>
          </a:p>
          <a:p>
            <a:pPr marR="7620" algn="just">
              <a:lnSpc>
                <a:spcPct val="150000"/>
              </a:lnSpc>
              <a:spcAft>
                <a:spcPts val="1200"/>
              </a:spcAft>
            </a:pPr>
            <a:r>
              <a:rPr lang="en-US" sz="2000" b="1">
                <a:solidFill>
                  <a:schemeClr val="tx2"/>
                </a:solidFill>
                <a:effectLst/>
                <a:latin typeface="+mj-lt"/>
                <a:ea typeface="Calibri" panose="020F0502020204030204" pitchFamily="34" charset="0"/>
                <a:cs typeface="Calibri" panose="020F0502020204030204" pitchFamily="34" charset="0"/>
              </a:rPr>
              <a:t>Questions pour la classe</a:t>
            </a:r>
            <a:endParaRPr lang="en-GB" sz="2000">
              <a:solidFill>
                <a:schemeClr val="tx2"/>
              </a:solidFill>
              <a:effectLst/>
              <a:latin typeface="+mj-lt"/>
              <a:ea typeface="Calibri" panose="020F0502020204030204" pitchFamily="34" charset="0"/>
              <a:cs typeface="Calibri" panose="020F0502020204030204" pitchFamily="34" charset="0"/>
            </a:endParaRPr>
          </a:p>
          <a:p>
            <a:pPr marL="342900" lvl="0" indent="-342900" algn="just">
              <a:lnSpc>
                <a:spcPct val="150000"/>
              </a:lnSpc>
              <a:spcAft>
                <a:spcPts val="500"/>
              </a:spcAft>
              <a:buClr>
                <a:schemeClr val="accent1"/>
              </a:buClr>
              <a:buSzPct val="90000"/>
              <a:buFont typeface="Arial" panose="020B0604020202020204" pitchFamily="34" charset="0"/>
              <a:buChar char="•"/>
            </a:pPr>
            <a:r>
              <a:rPr lang="en-US" sz="1800" i="1">
                <a:effectLst/>
                <a:latin typeface="Calibri" panose="020F0502020204030204" pitchFamily="34" charset="0"/>
                <a:ea typeface="Calibri" panose="020F0502020204030204" pitchFamily="34" charset="0"/>
                <a:cs typeface="Calibri" panose="020F0502020204030204" pitchFamily="34" charset="0"/>
              </a:rPr>
              <a:t>"Quelles sont les façons recommandées d'exprimer les condoléances dans votre communauté ?"</a:t>
            </a:r>
            <a:endParaRPr lang="en-GB" sz="1800">
              <a:effectLst/>
              <a:latin typeface="Minion Pro"/>
              <a:ea typeface="Calibri" panose="020F0502020204030204" pitchFamily="34" charset="0"/>
              <a:cs typeface="Calibri" panose="020F0502020204030204" pitchFamily="34" charset="0"/>
            </a:endParaRPr>
          </a:p>
          <a:p>
            <a:pPr marL="342900" lvl="0" indent="-342900" algn="just">
              <a:lnSpc>
                <a:spcPct val="150000"/>
              </a:lnSpc>
              <a:spcAft>
                <a:spcPts val="500"/>
              </a:spcAft>
              <a:buClr>
                <a:schemeClr val="accent1"/>
              </a:buClr>
              <a:buSzPct val="90000"/>
              <a:buFont typeface="Arial" panose="020B0604020202020204" pitchFamily="34" charset="0"/>
              <a:buChar char="•"/>
            </a:pPr>
            <a:r>
              <a:rPr lang="en-US" sz="1800" i="1">
                <a:effectLst/>
                <a:latin typeface="Calibri" panose="020F0502020204030204" pitchFamily="34" charset="0"/>
                <a:ea typeface="Calibri" panose="020F0502020204030204" pitchFamily="34" charset="0"/>
                <a:cs typeface="Calibri" panose="020F0502020204030204" pitchFamily="34" charset="0"/>
              </a:rPr>
              <a:t>"Quelles sont les choses à éviter lorsque vous présentez des condoléances dans votre communauté ?"</a:t>
            </a:r>
            <a:endParaRPr lang="en-GB" sz="1800">
              <a:effectLst/>
              <a:latin typeface="Minion Pro"/>
              <a:ea typeface="Calibri" panose="020F0502020204030204" pitchFamily="34" charset="0"/>
              <a:cs typeface="Calibri" panose="020F0502020204030204" pitchFamily="34" charset="0"/>
            </a:endParaRPr>
          </a:p>
          <a:p>
            <a:pPr marL="342900" lvl="0" indent="-342900" algn="just">
              <a:lnSpc>
                <a:spcPct val="150000"/>
              </a:lnSpc>
              <a:spcAft>
                <a:spcPts val="500"/>
              </a:spcAft>
              <a:buClr>
                <a:schemeClr val="accent1"/>
              </a:buClr>
              <a:buSzPct val="90000"/>
              <a:buFont typeface="Arial" panose="020B0604020202020204" pitchFamily="34" charset="0"/>
              <a:buChar char="•"/>
            </a:pPr>
            <a:r>
              <a:rPr lang="en-US" sz="1800" i="1">
                <a:effectLst/>
                <a:latin typeface="Calibri" panose="020F0502020204030204" pitchFamily="34" charset="0"/>
                <a:ea typeface="Calibri" panose="020F0502020204030204" pitchFamily="34" charset="0"/>
                <a:cs typeface="Calibri" panose="020F0502020204030204" pitchFamily="34" charset="0"/>
              </a:rPr>
              <a:t>"Quels aspects ont en commun toutes les formes discutées d'expression des condoléances ?".</a:t>
            </a:r>
            <a:endParaRPr lang="en-GB" sz="1800">
              <a:effectLst/>
              <a:latin typeface="Minion Pro"/>
              <a:ea typeface="Calibri" panose="020F0502020204030204" pitchFamily="34" charset="0"/>
              <a:cs typeface="Calibri" panose="020F0502020204030204" pitchFamily="34" charset="0"/>
            </a:endParaRPr>
          </a:p>
          <a:p>
            <a:pPr marL="228600" marR="7620" algn="just">
              <a:lnSpc>
                <a:spcPct val="150000"/>
              </a:lnSpc>
            </a:pPr>
            <a:r>
              <a:rPr lang="en-US" sz="1200">
                <a:effectLst/>
                <a:highlight>
                  <a:srgbClr val="FFFF00"/>
                </a:highligh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50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50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8816473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100526" y="92813"/>
            <a:ext cx="12006443" cy="6649415"/>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marL="457200" indent="-457200" algn="just">
              <a:lnSpc>
                <a:spcPct val="115000"/>
              </a:lnSpc>
              <a:spcBef>
                <a:spcPts val="1800"/>
              </a:spcBef>
              <a:spcAft>
                <a:spcPts val="1200"/>
              </a:spcAft>
            </a:pPr>
            <a:r>
              <a:rPr lang="en-US"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rPr>
              <a:t>Activité 5.3</a:t>
            </a:r>
            <a:endParaRPr lang="en-GB"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endParaRPr>
          </a:p>
          <a:p>
            <a:pPr marR="7620" algn="just">
              <a:lnSpc>
                <a:spcPct val="115000"/>
              </a:lnSpc>
              <a:spcAft>
                <a:spcPts val="1200"/>
              </a:spcAft>
            </a:pPr>
            <a:r>
              <a:rPr lang="en-US" sz="2000" b="1">
                <a:solidFill>
                  <a:schemeClr val="tx2"/>
                </a:solidFill>
                <a:effectLst/>
                <a:latin typeface="+mj-lt"/>
                <a:ea typeface="Calibri" panose="020F0502020204030204" pitchFamily="34" charset="0"/>
                <a:cs typeface="Calibri" panose="020F0502020204030204" pitchFamily="34" charset="0"/>
              </a:rPr>
              <a:t>Directions</a:t>
            </a:r>
            <a:endParaRPr lang="en-GB" sz="2000">
              <a:solidFill>
                <a:schemeClr val="tx2"/>
              </a:solidFill>
              <a:effectLst/>
              <a:latin typeface="+mj-lt"/>
              <a:ea typeface="Calibri" panose="020F0502020204030204" pitchFamily="34" charset="0"/>
              <a:cs typeface="Calibri" panose="020F0502020204030204" pitchFamily="34" charset="0"/>
            </a:endParaRPr>
          </a:p>
          <a:p>
            <a:pPr marL="342900" marR="7620" lvl="0" indent="-342900" algn="just">
              <a:lnSpc>
                <a:spcPct val="115000"/>
              </a:lnSpc>
              <a:spcAft>
                <a:spcPts val="1200"/>
              </a:spcAft>
              <a:buClr>
                <a:schemeClr val="accent1"/>
              </a:buClr>
              <a:buSzPct val="90000"/>
              <a:buFont typeface="+mj-lt"/>
              <a:buAutoNum type="arabicPeriod"/>
            </a:pPr>
            <a:r>
              <a:rPr lang="en-US">
                <a:ea typeface="Calibri" panose="020F0502020204030204" pitchFamily="34" charset="0"/>
                <a:cs typeface="Times" panose="02020603050405020304" pitchFamily="18" charset="0"/>
              </a:rPr>
              <a:t>La classe doit être divisée en groupes selon les trois catégories énumérées ci-dessous (c'est-à-dire les "catégories pour la classe").</a:t>
            </a:r>
          </a:p>
          <a:p>
            <a:pPr marL="342900" marR="7620" lvl="0" indent="-342900" algn="just">
              <a:lnSpc>
                <a:spcPct val="115000"/>
              </a:lnSpc>
              <a:spcAft>
                <a:spcPts val="1200"/>
              </a:spcAft>
              <a:buClr>
                <a:schemeClr val="accent1"/>
              </a:buClr>
              <a:buSzPct val="90000"/>
              <a:buFont typeface="+mj-lt"/>
              <a:buAutoNum type="arabicPeriod"/>
            </a:pPr>
            <a:r>
              <a:rPr lang="en-US">
                <a:effectLst/>
                <a:ea typeface="Calibri" panose="020F0502020204030204" pitchFamily="34" charset="0"/>
                <a:cs typeface="Times" panose="02020603050405020304" pitchFamily="18" charset="0"/>
              </a:rPr>
              <a:t>Au sein de chaque groupe, les participants répondent aux questions énumérées ci-dessous (c'est-à-dire les "questions pour la classe") et inscrivent leurs réponses au tableau/au tableau à feuilles mobiles, sous chaque catégorie.</a:t>
            </a:r>
          </a:p>
          <a:p>
            <a:pPr marL="342900" marR="7620" lvl="0" indent="-342900" algn="just">
              <a:lnSpc>
                <a:spcPct val="115000"/>
              </a:lnSpc>
              <a:spcAft>
                <a:spcPts val="1200"/>
              </a:spcAft>
              <a:buClr>
                <a:schemeClr val="accent1"/>
              </a:buClr>
              <a:buSzPct val="90000"/>
              <a:buFont typeface="+mj-lt"/>
              <a:buAutoNum type="arabicPeriod"/>
            </a:pPr>
            <a:r>
              <a:rPr lang="en-US">
                <a:ea typeface="Calibri" panose="020F0502020204030204" pitchFamily="34" charset="0"/>
                <a:cs typeface="Times" panose="02020603050405020304" pitchFamily="18" charset="0"/>
              </a:rPr>
              <a:t>Discutez en plénière de la manière de respecter les 7 étapes préparatoires à la conduite des entretiens de VA.</a:t>
            </a:r>
            <a:endParaRPr lang="en-GB">
              <a:effectLst/>
              <a:ea typeface="Calibri" panose="020F0502020204030204" pitchFamily="34" charset="0"/>
              <a:cs typeface="Times" panose="02020603050405020304" pitchFamily="18" charset="0"/>
            </a:endParaRPr>
          </a:p>
          <a:p>
            <a:pPr marR="7620" algn="just">
              <a:lnSpc>
                <a:spcPct val="115000"/>
              </a:lnSpc>
              <a:spcAft>
                <a:spcPts val="1200"/>
              </a:spcAft>
            </a:pPr>
            <a:r>
              <a:rPr lang="en-US" sz="2000" b="1">
                <a:solidFill>
                  <a:schemeClr val="tx2"/>
                </a:solidFill>
                <a:effectLst/>
                <a:latin typeface="+mj-lt"/>
                <a:ea typeface="Calibri" panose="020F0502020204030204" pitchFamily="34" charset="0"/>
                <a:cs typeface="Calibri" panose="020F0502020204030204" pitchFamily="34" charset="0"/>
              </a:rPr>
              <a:t>Catégories de la classe</a:t>
            </a:r>
            <a:endParaRPr lang="en-GB" sz="2000">
              <a:solidFill>
                <a:schemeClr val="tx2"/>
              </a:solidFill>
              <a:effectLst/>
              <a:latin typeface="+mj-lt"/>
              <a:ea typeface="Calibri" panose="020F0502020204030204" pitchFamily="34" charset="0"/>
              <a:cs typeface="Calibri" panose="020F0502020204030204" pitchFamily="34" charset="0"/>
            </a:endParaRPr>
          </a:p>
          <a:p>
            <a:pPr marL="342900" lvl="0" indent="-342900" algn="l">
              <a:lnSpc>
                <a:spcPct val="115000"/>
              </a:lnSpc>
              <a:buClr>
                <a:schemeClr val="accent1"/>
              </a:buClr>
              <a:buSzPct val="90000"/>
              <a:buFont typeface="Arial" panose="020B0604020202020204" pitchFamily="34" charset="0"/>
              <a:buChar char="•"/>
            </a:pPr>
            <a:r>
              <a:rPr lang="en-GB"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Caractéristiques de l'enquêté/du milieu ; </a:t>
            </a:r>
            <a:endParaRPr lang="en-GB" sz="1800">
              <a:effectLst/>
              <a:latin typeface="Minion Pro"/>
              <a:ea typeface="Calibri" panose="020F0502020204030204" pitchFamily="34" charset="0"/>
              <a:cs typeface="Calibri" panose="020F0502020204030204" pitchFamily="34" charset="0"/>
            </a:endParaRPr>
          </a:p>
          <a:p>
            <a:pPr marL="342900" lvl="0" indent="-342900" algn="l">
              <a:lnSpc>
                <a:spcPct val="115000"/>
              </a:lnSpc>
              <a:buClr>
                <a:schemeClr val="accent1"/>
              </a:buClr>
              <a:buSzPct val="90000"/>
              <a:buFont typeface="Arial" panose="020B0604020202020204" pitchFamily="34" charset="0"/>
              <a:buChar char="•"/>
            </a:pPr>
            <a:r>
              <a:rPr lang="en-GB"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La conduite de l'enquêteur pendant un entretien VA ;</a:t>
            </a:r>
            <a:endParaRPr lang="en-GB" sz="1800">
              <a:effectLst/>
              <a:latin typeface="Minion Pro"/>
              <a:ea typeface="Calibri" panose="020F0502020204030204" pitchFamily="34" charset="0"/>
              <a:cs typeface="Calibri" panose="020F0502020204030204" pitchFamily="34" charset="0"/>
            </a:endParaRPr>
          </a:p>
          <a:p>
            <a:pPr marL="342900" lvl="0" indent="-342900" algn="l">
              <a:lnSpc>
                <a:spcPct val="115000"/>
              </a:lnSpc>
              <a:spcAft>
                <a:spcPts val="1000"/>
              </a:spcAft>
              <a:buClr>
                <a:schemeClr val="accent1"/>
              </a:buClr>
              <a:buSzPct val="90000"/>
              <a:buFont typeface="Arial" panose="020B0604020202020204" pitchFamily="34" charset="0"/>
              <a:buChar char="•"/>
            </a:pPr>
            <a:r>
              <a:rPr lang="en-GB" sz="1800" i="1">
                <a:solidFill>
                  <a:srgbClr val="000000"/>
                </a:solidFill>
                <a:effectLst/>
                <a:latin typeface="Calibri" panose="020F0502020204030204" pitchFamily="34" charset="0"/>
                <a:ea typeface="Calibri" panose="020F0502020204030204" pitchFamily="34" charset="0"/>
                <a:cs typeface="Calibri" panose="020F0502020204030204" pitchFamily="34" charset="0"/>
              </a:rPr>
              <a:t>Comportement de l'enquêteur après un entretien VA.</a:t>
            </a:r>
          </a:p>
          <a:p>
            <a:pPr>
              <a:lnSpc>
                <a:spcPct val="115000"/>
              </a:lnSpc>
              <a:spcAft>
                <a:spcPts val="1000"/>
              </a:spcAft>
            </a:pPr>
            <a:r>
              <a:rPr lang="en-US" sz="2000" b="1">
                <a:solidFill>
                  <a:schemeClr val="tx2"/>
                </a:solidFill>
                <a:latin typeface="+mj-lt"/>
                <a:cs typeface="Calibri" panose="020F0502020204030204" pitchFamily="34" charset="0"/>
              </a:rPr>
              <a:t>Questions pour la classe</a:t>
            </a:r>
          </a:p>
          <a:p>
            <a:pPr marL="342900" indent="-342900">
              <a:lnSpc>
                <a:spcPct val="115000"/>
              </a:lnSpc>
              <a:buClr>
                <a:schemeClr val="accent1"/>
              </a:buClr>
              <a:buSzPct val="90000"/>
              <a:buFont typeface="Arial" panose="020B0604020202020204" pitchFamily="34" charset="0"/>
              <a:buChar char="•"/>
            </a:pPr>
            <a:r>
              <a:rPr lang="en-GB" i="1">
                <a:solidFill>
                  <a:srgbClr val="000000"/>
                </a:solidFill>
                <a:latin typeface="Calibri" panose="020F0502020204030204" pitchFamily="34" charset="0"/>
                <a:cs typeface="Calibri" panose="020F0502020204030204" pitchFamily="34" charset="0"/>
              </a:rPr>
              <a:t>"Quels types de problèmes/défis peuvent découler de ces catégories ? Donnez des exemples spécifiques pour chacune d'entre elles." </a:t>
            </a:r>
          </a:p>
          <a:p>
            <a:pPr marL="342900" indent="-342900">
              <a:lnSpc>
                <a:spcPct val="115000"/>
              </a:lnSpc>
              <a:buClr>
                <a:schemeClr val="accent1"/>
              </a:buClr>
              <a:buSzPct val="90000"/>
              <a:buFont typeface="Arial" panose="020B0604020202020204" pitchFamily="34" charset="0"/>
              <a:buChar char="•"/>
            </a:pPr>
            <a:r>
              <a:rPr lang="en-GB" i="1">
                <a:solidFill>
                  <a:srgbClr val="000000"/>
                </a:solidFill>
                <a:latin typeface="Calibri" panose="020F0502020204030204" pitchFamily="34" charset="0"/>
                <a:cs typeface="Calibri" panose="020F0502020204030204" pitchFamily="34" charset="0"/>
              </a:rPr>
              <a:t>"A quelles étapes se rapportent-elles ? Quelles pourraient être les conséquences de ces problèmes ?"</a:t>
            </a:r>
          </a:p>
          <a:p>
            <a:pPr marL="342900" indent="-342900">
              <a:lnSpc>
                <a:spcPct val="115000"/>
              </a:lnSpc>
              <a:buClr>
                <a:schemeClr val="accent1"/>
              </a:buClr>
              <a:buSzPct val="90000"/>
              <a:buFont typeface="Arial" panose="020B0604020202020204" pitchFamily="34" charset="0"/>
              <a:buChar char="•"/>
            </a:pPr>
            <a:r>
              <a:rPr lang="en-GB" i="1">
                <a:solidFill>
                  <a:srgbClr val="000000"/>
                </a:solidFill>
                <a:latin typeface="Calibri" panose="020F0502020204030204" pitchFamily="34" charset="0"/>
                <a:cs typeface="Calibri" panose="020F0502020204030204" pitchFamily="34" charset="0"/>
              </a:rPr>
              <a:t>"Comment peut-on prévenir ces problèmes ?"</a:t>
            </a:r>
          </a:p>
          <a:p>
            <a:pPr>
              <a:lnSpc>
                <a:spcPct val="115000"/>
              </a:lnSpc>
              <a:spcAft>
                <a:spcPts val="1200"/>
              </a:spcAft>
            </a:pPr>
            <a:endParaRPr lang="en-GB" sz="1800">
              <a:solidFill>
                <a:schemeClr val="tx2"/>
              </a:solidFill>
              <a:effectLst/>
              <a:latin typeface="+mj-lt"/>
              <a:ea typeface="Calibri" panose="020F0502020204030204" pitchFamily="34" charset="0"/>
              <a:cs typeface="Calibri" panose="020F0502020204030204" pitchFamily="34" charset="0"/>
            </a:endParaRPr>
          </a:p>
          <a:p>
            <a:pPr lvl="0" algn="l">
              <a:lnSpc>
                <a:spcPct val="115000"/>
              </a:lnSpc>
              <a:spcAft>
                <a:spcPts val="1200"/>
              </a:spcAft>
            </a:pPr>
            <a:endParaRPr lang="en-GB" sz="1800">
              <a:effectLst/>
              <a:latin typeface="Minion Pro"/>
              <a:ea typeface="Calibri" panose="020F0502020204030204" pitchFamily="34" charset="0"/>
              <a:cs typeface="Calibri" panose="020F0502020204030204" pitchFamily="34" charset="0"/>
            </a:endParaRPr>
          </a:p>
          <a:p>
            <a:pPr marL="228600" marR="7620" algn="just">
              <a:lnSpc>
                <a:spcPct val="115000"/>
              </a:lnSpc>
            </a:pPr>
            <a:r>
              <a:rPr lang="en-US" sz="1200">
                <a:effectLst/>
                <a:highlight>
                  <a:srgbClr val="FFFF00"/>
                </a:highligh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15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15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141296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100526" y="92813"/>
            <a:ext cx="12006443" cy="6649415"/>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marL="457200" indent="-457200" algn="just">
              <a:lnSpc>
                <a:spcPct val="115000"/>
              </a:lnSpc>
              <a:spcBef>
                <a:spcPts val="1800"/>
              </a:spcBef>
              <a:spcAft>
                <a:spcPts val="1200"/>
              </a:spcAft>
            </a:pPr>
            <a:r>
              <a:rPr lang="en-US"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rPr>
              <a:t>Activité 5.4</a:t>
            </a:r>
            <a:endParaRPr lang="en-GB"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endParaRPr>
          </a:p>
          <a:p>
            <a:pPr marR="7620" algn="just">
              <a:lnSpc>
                <a:spcPct val="115000"/>
              </a:lnSpc>
              <a:spcAft>
                <a:spcPts val="1200"/>
              </a:spcAft>
            </a:pPr>
            <a:r>
              <a:rPr lang="en-US" sz="2000" b="1">
                <a:solidFill>
                  <a:schemeClr val="tx2"/>
                </a:solidFill>
                <a:effectLst/>
                <a:latin typeface="+mj-lt"/>
                <a:ea typeface="Calibri" panose="020F0502020204030204" pitchFamily="34" charset="0"/>
                <a:cs typeface="Calibri" panose="020F0502020204030204" pitchFamily="34" charset="0"/>
              </a:rPr>
              <a:t>Directions</a:t>
            </a:r>
            <a:endParaRPr lang="en-GB" sz="2000">
              <a:solidFill>
                <a:schemeClr val="tx2"/>
              </a:solidFill>
              <a:effectLst/>
              <a:latin typeface="+mj-lt"/>
              <a:ea typeface="Calibri" panose="020F0502020204030204" pitchFamily="34" charset="0"/>
              <a:cs typeface="Calibri" panose="020F0502020204030204" pitchFamily="34" charset="0"/>
            </a:endParaRPr>
          </a:p>
          <a:p>
            <a:pPr marL="342900" marR="7620" indent="-342900" algn="just">
              <a:lnSpc>
                <a:spcPct val="115000"/>
              </a:lnSpc>
              <a:spcAft>
                <a:spcPts val="1200"/>
              </a:spcAft>
              <a:buClr>
                <a:schemeClr val="accent1"/>
              </a:buClr>
              <a:buSzPct val="90000"/>
              <a:buFont typeface="+mj-lt"/>
              <a:buAutoNum type="arabicPeriod"/>
            </a:pPr>
            <a:r>
              <a:rPr lang="en-US" sz="1800">
                <a:solidFill>
                  <a:srgbClr val="000000"/>
                </a:solidFill>
                <a:effectLst/>
                <a:ea typeface="Calibri" panose="020F0502020204030204" pitchFamily="34" charset="0"/>
                <a:cs typeface="Calibri" panose="020F0502020204030204" pitchFamily="34" charset="0"/>
              </a:rPr>
              <a:t>La classe doit être divisée en petits groupes (cinq personnes maximum par groupe). </a:t>
            </a:r>
            <a:endParaRPr kumimoji="0" lang="en-US" sz="1800" b="0" i="0" u="none" strike="noStrike" kern="1200" cap="none" spc="0" normalizeH="0" baseline="0" noProof="0">
              <a:ln>
                <a:noFill/>
              </a:ln>
              <a:solidFill>
                <a:prstClr val="black"/>
              </a:solidFill>
              <a:effectLst/>
              <a:uLnTx/>
              <a:uFillTx/>
              <a:ea typeface="Calibri" panose="020F0502020204030204" pitchFamily="34" charset="0"/>
              <a:cs typeface="Times" panose="02020603050405020304" pitchFamily="18" charset="0"/>
            </a:endParaRPr>
          </a:p>
          <a:p>
            <a:pPr marL="342900" lvl="0" indent="-342900" algn="just">
              <a:lnSpc>
                <a:spcPct val="115000"/>
              </a:lnSpc>
              <a:spcAft>
                <a:spcPts val="1200"/>
              </a:spcAft>
              <a:buClr>
                <a:schemeClr val="accent1"/>
              </a:buClr>
              <a:buSzPct val="90000"/>
              <a:buFont typeface="+mj-lt"/>
              <a:buAutoNum type="arabicPeriod"/>
            </a:pPr>
            <a:r>
              <a:rPr lang="en-GB"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Chaque groupe répond à l'une des questions/problèmes énumérés ci-dessous.</a:t>
            </a:r>
            <a:endParaRPr lang="en-GB" sz="1800">
              <a:effectLst/>
              <a:latin typeface="Minion Pro"/>
              <a:ea typeface="Calibri" panose="020F0502020204030204" pitchFamily="34" charset="0"/>
              <a:cs typeface="Calibri" panose="020F0502020204030204" pitchFamily="34" charset="0"/>
            </a:endParaRPr>
          </a:p>
          <a:p>
            <a:pPr marL="342900" lvl="0" indent="-342900" algn="just">
              <a:lnSpc>
                <a:spcPct val="115000"/>
              </a:lnSpc>
              <a:spcAft>
                <a:spcPts val="1200"/>
              </a:spcAft>
              <a:buClr>
                <a:schemeClr val="accent1"/>
              </a:buClr>
              <a:buSzPct val="90000"/>
              <a:buFont typeface="+mj-lt"/>
              <a:buAutoNum type="arabicPeriod"/>
            </a:pPr>
            <a:r>
              <a:rPr lang="en-GB"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Après la réponse de chaque groupe, discutez en plénière de la réponse et des autres réponses possibles.</a:t>
            </a:r>
            <a:endParaRPr lang="en-GB" sz="1800">
              <a:effectLst/>
              <a:latin typeface="Minion Pro"/>
              <a:ea typeface="Calibri" panose="020F0502020204030204" pitchFamily="34" charset="0"/>
              <a:cs typeface="Calibri" panose="020F0502020204030204" pitchFamily="34" charset="0"/>
            </a:endParaRPr>
          </a:p>
          <a:p>
            <a:pPr marR="7620" algn="just">
              <a:lnSpc>
                <a:spcPct val="115000"/>
              </a:lnSpc>
              <a:spcAft>
                <a:spcPts val="1200"/>
              </a:spcAft>
            </a:pPr>
            <a:r>
              <a:rPr lang="en-GB" sz="2000" b="1">
                <a:solidFill>
                  <a:schemeClr val="tx2"/>
                </a:solidFill>
                <a:latin typeface="+mj-lt"/>
                <a:cs typeface="Calibri" panose="020F0502020204030204" pitchFamily="34" charset="0"/>
              </a:rPr>
              <a:t>Les objections potentielles à la participation à l'AV qui pourraient être exprimées par les répondants </a:t>
            </a:r>
          </a:p>
          <a:p>
            <a:pPr marL="342900" lvl="0" indent="-342900" algn="just">
              <a:lnSpc>
                <a:spcPct val="115000"/>
              </a:lnSpc>
              <a:spcAft>
                <a:spcPts val="500"/>
              </a:spcAft>
              <a:buClr>
                <a:schemeClr val="accent1"/>
              </a:buClr>
              <a:buSzPct val="90000"/>
              <a:buFont typeface="Arial" panose="020B0604020202020204" pitchFamily="34" charset="0"/>
              <a:buChar char="•"/>
            </a:pPr>
            <a:r>
              <a:rPr lang="en-GB" sz="1800" i="1">
                <a:effectLst/>
                <a:latin typeface="Calibri" panose="020F0502020204030204" pitchFamily="34" charset="0"/>
                <a:ea typeface="Calibri" panose="020F0502020204030204" pitchFamily="34" charset="0"/>
                <a:cs typeface="Calibri" panose="020F0502020204030204" pitchFamily="34" charset="0"/>
              </a:rPr>
              <a:t>"Pourquoi le gouvernement met-il en place ce système de VA ?" </a:t>
            </a:r>
            <a:endParaRPr lang="en-GB" sz="1800">
              <a:effectLst/>
              <a:latin typeface="Minion Pro"/>
              <a:ea typeface="Calibri" panose="020F0502020204030204" pitchFamily="34" charset="0"/>
              <a:cs typeface="Calibri" panose="020F0502020204030204" pitchFamily="34" charset="0"/>
            </a:endParaRPr>
          </a:p>
          <a:p>
            <a:pPr marL="342900" lvl="0" indent="-342900" algn="just">
              <a:lnSpc>
                <a:spcPct val="115000"/>
              </a:lnSpc>
              <a:spcAft>
                <a:spcPts val="500"/>
              </a:spcAft>
              <a:buClr>
                <a:schemeClr val="accent1"/>
              </a:buClr>
              <a:buSzPct val="90000"/>
              <a:buFont typeface="Arial" panose="020B0604020202020204" pitchFamily="34" charset="0"/>
              <a:buChar char="•"/>
            </a:pPr>
            <a:r>
              <a:rPr lang="en-GB" sz="1800" i="1">
                <a:effectLst/>
                <a:latin typeface="Calibri" panose="020F0502020204030204" pitchFamily="34" charset="0"/>
                <a:ea typeface="Calibri" panose="020F0502020204030204" pitchFamily="34" charset="0"/>
                <a:cs typeface="Calibri" panose="020F0502020204030204" pitchFamily="34" charset="0"/>
              </a:rPr>
              <a:t>"Qui bénéficiera de l'AV ? Est-ce que moi ou ma famille recevra un avantage monétaire </a:t>
            </a:r>
            <a:r>
              <a:rPr lang="en-GB" sz="1800" i="1">
                <a:effectLst/>
                <a:latin typeface="Calibri" panose="020F0502020204030204" pitchFamily="34" charset="0"/>
                <a:ea typeface="MS Mincho" panose="02020609040205080304" pitchFamily="49" charset="-128"/>
                <a:cs typeface="Calibri" panose="020F0502020204030204" pitchFamily="34" charset="0"/>
              </a:rPr>
              <a:t>?" </a:t>
            </a:r>
            <a:endParaRPr lang="en-GB" sz="1800">
              <a:effectLst/>
              <a:latin typeface="Minion Pro"/>
              <a:ea typeface="Calibri" panose="020F0502020204030204" pitchFamily="34" charset="0"/>
              <a:cs typeface="Calibri" panose="020F0502020204030204" pitchFamily="34" charset="0"/>
            </a:endParaRPr>
          </a:p>
          <a:p>
            <a:pPr marL="342900" lvl="0" indent="-342900" algn="just">
              <a:lnSpc>
                <a:spcPct val="115000"/>
              </a:lnSpc>
              <a:spcAft>
                <a:spcPts val="500"/>
              </a:spcAft>
              <a:buClr>
                <a:schemeClr val="accent1"/>
              </a:buClr>
              <a:buSzPct val="90000"/>
              <a:buFont typeface="Arial" panose="020B0604020202020204" pitchFamily="34" charset="0"/>
              <a:buChar char="•"/>
            </a:pPr>
            <a:r>
              <a:rPr lang="en-GB" sz="1800" i="1">
                <a:effectLst/>
                <a:latin typeface="Calibri" panose="020F0502020204030204" pitchFamily="34" charset="0"/>
                <a:ea typeface="Calibri" panose="020F0502020204030204" pitchFamily="34" charset="0"/>
                <a:cs typeface="Calibri" panose="020F0502020204030204" pitchFamily="34" charset="0"/>
              </a:rPr>
              <a:t>"Est-ce vraiment une bonne utilisation de l'argent du gouvernement ? Ne serait-il pas préférable d'utiliser cet argent pour acheter des médicaments pour le dispensaire local ?"</a:t>
            </a:r>
            <a:endParaRPr lang="en-GB" sz="1800">
              <a:effectLst/>
              <a:latin typeface="Minion Pro"/>
              <a:ea typeface="Calibri" panose="020F0502020204030204" pitchFamily="34" charset="0"/>
              <a:cs typeface="Calibri" panose="020F0502020204030204" pitchFamily="34" charset="0"/>
            </a:endParaRPr>
          </a:p>
          <a:p>
            <a:pPr marL="342900" lvl="0" indent="-342900" algn="just">
              <a:lnSpc>
                <a:spcPct val="115000"/>
              </a:lnSpc>
              <a:spcAft>
                <a:spcPts val="500"/>
              </a:spcAft>
              <a:buClr>
                <a:schemeClr val="accent1"/>
              </a:buClr>
              <a:buSzPct val="90000"/>
              <a:buFont typeface="Arial" panose="020B0604020202020204" pitchFamily="34" charset="0"/>
              <a:buChar char="•"/>
            </a:pPr>
            <a:r>
              <a:rPr lang="en-GB" sz="1800" i="1">
                <a:effectLst/>
                <a:latin typeface="Calibri" panose="020F0502020204030204" pitchFamily="34" charset="0"/>
                <a:ea typeface="Calibri" panose="020F0502020204030204" pitchFamily="34" charset="0"/>
                <a:cs typeface="Calibri" panose="020F0502020204030204" pitchFamily="34" charset="0"/>
              </a:rPr>
              <a:t>"Pourquoi avez-vous besoin de poser autant de questions et de prendre autant de mon temps ?"</a:t>
            </a:r>
            <a:endParaRPr lang="en-GB" sz="1800">
              <a:effectLst/>
              <a:latin typeface="Minion Pro"/>
              <a:ea typeface="Calibri" panose="020F0502020204030204" pitchFamily="34" charset="0"/>
              <a:cs typeface="Calibri" panose="020F0502020204030204" pitchFamily="34" charset="0"/>
            </a:endParaRPr>
          </a:p>
          <a:p>
            <a:pPr marL="342900" lvl="0" indent="-342900" algn="just">
              <a:lnSpc>
                <a:spcPct val="115000"/>
              </a:lnSpc>
              <a:spcAft>
                <a:spcPts val="500"/>
              </a:spcAft>
              <a:buClr>
                <a:schemeClr val="accent1"/>
              </a:buClr>
              <a:buSzPct val="90000"/>
              <a:buFont typeface="Arial" panose="020B0604020202020204" pitchFamily="34" charset="0"/>
              <a:buChar char="•"/>
            </a:pPr>
            <a:r>
              <a:rPr lang="en-GB" sz="1800" i="1">
                <a:effectLst/>
                <a:latin typeface="Calibri" panose="020F0502020204030204" pitchFamily="34" charset="0"/>
                <a:ea typeface="Calibri" panose="020F0502020204030204" pitchFamily="34" charset="0"/>
                <a:cs typeface="Calibri" panose="020F0502020204030204" pitchFamily="34" charset="0"/>
              </a:rPr>
              <a:t>"Comment puis-je savoir que les informations que je donne resteront confidentielles ?"</a:t>
            </a:r>
            <a:endParaRPr lang="en-GB" sz="1800">
              <a:effectLst/>
              <a:latin typeface="Minion Pro"/>
              <a:ea typeface="Calibri" panose="020F0502020204030204" pitchFamily="34" charset="0"/>
              <a:cs typeface="Calibri" panose="020F0502020204030204" pitchFamily="34" charset="0"/>
            </a:endParaRPr>
          </a:p>
          <a:p>
            <a:pPr marL="228600" marR="7620" algn="just">
              <a:lnSpc>
                <a:spcPct val="115000"/>
              </a:lnSpc>
            </a:pPr>
            <a:r>
              <a:rPr lang="en-US" sz="1200">
                <a:effectLst/>
                <a:highlight>
                  <a:srgbClr val="FFFF00"/>
                </a:highligh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15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15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81850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AB89-A1D3-FD9E-535F-2F1DAE92ED92}"/>
              </a:ext>
            </a:extLst>
          </p:cNvPr>
          <p:cNvSpPr>
            <a:spLocks noGrp="1"/>
          </p:cNvSpPr>
          <p:nvPr>
            <p:ph type="ctrTitle"/>
          </p:nvPr>
        </p:nvSpPr>
        <p:spPr>
          <a:xfrm>
            <a:off x="432746" y="235468"/>
            <a:ext cx="11412887" cy="1421716"/>
          </a:xfrm>
        </p:spPr>
        <p:txBody>
          <a:bodyPr>
            <a:normAutofit/>
          </a:bodyPr>
          <a:lstStyle/>
          <a:p>
            <a:r>
              <a:rPr lang="pt-PT" sz="4400">
                <a:solidFill>
                  <a:schemeClr val="accent3">
                    <a:lumMod val="50000"/>
                  </a:schemeClr>
                </a:solidFill>
              </a:rPr>
              <a:t>Formation des enquêteurs pour l'instrument d'autopsie verbale (VA) de l'OMS 2022</a:t>
            </a:r>
            <a:endParaRPr lang="en-GB" sz="4400">
              <a:solidFill>
                <a:schemeClr val="accent3">
                  <a:lumMod val="50000"/>
                </a:schemeClr>
              </a:solidFill>
            </a:endParaRPr>
          </a:p>
        </p:txBody>
      </p:sp>
      <p:graphicFrame>
        <p:nvGraphicFramePr>
          <p:cNvPr id="12" name="Table 11">
            <a:extLst>
              <a:ext uri="{FF2B5EF4-FFF2-40B4-BE49-F238E27FC236}">
                <a16:creationId xmlns:a16="http://schemas.microsoft.com/office/drawing/2014/main" id="{2E47E1AF-1F5F-2456-2097-73EB34AB066B}"/>
              </a:ext>
            </a:extLst>
          </p:cNvPr>
          <p:cNvGraphicFramePr>
            <a:graphicFrameLocks noGrp="1"/>
          </p:cNvGraphicFramePr>
          <p:nvPr/>
        </p:nvGraphicFramePr>
        <p:xfrm>
          <a:off x="432746" y="2163866"/>
          <a:ext cx="11412887" cy="3949369"/>
        </p:xfrm>
        <a:graphic>
          <a:graphicData uri="http://schemas.openxmlformats.org/drawingml/2006/table">
            <a:tbl>
              <a:tblPr bandRow="1"/>
              <a:tblGrid>
                <a:gridCol w="9082124">
                  <a:extLst>
                    <a:ext uri="{9D8B030D-6E8A-4147-A177-3AD203B41FA5}">
                      <a16:colId xmlns:a16="http://schemas.microsoft.com/office/drawing/2014/main" val="1375828215"/>
                    </a:ext>
                  </a:extLst>
                </a:gridCol>
                <a:gridCol w="2330763">
                  <a:extLst>
                    <a:ext uri="{9D8B030D-6E8A-4147-A177-3AD203B41FA5}">
                      <a16:colId xmlns:a16="http://schemas.microsoft.com/office/drawing/2014/main" val="3774162955"/>
                    </a:ext>
                  </a:extLst>
                </a:gridCol>
              </a:tblGrid>
              <a:tr h="961357">
                <a:tc gridSpan="2">
                  <a:txBody>
                    <a:bodyPr/>
                    <a:lstStyle/>
                    <a:p>
                      <a:pPr algn="just">
                        <a:lnSpc>
                          <a:spcPct val="115000"/>
                        </a:lnSpc>
                        <a:spcBef>
                          <a:spcPts val="2400"/>
                        </a:spcBef>
                        <a:spcAft>
                          <a:spcPts val="1200"/>
                        </a:spcAft>
                      </a:pPr>
                      <a:r>
                        <a:rPr lang="en-GB" sz="2800" b="1" kern="0">
                          <a:solidFill>
                            <a:schemeClr val="tx2"/>
                          </a:solidFill>
                          <a:effectLst/>
                          <a:latin typeface="Calibri" panose="020F0502020204030204" pitchFamily="34" charset="0"/>
                        </a:rPr>
                        <a:t>Session 6 </a:t>
                      </a:r>
                      <a:r>
                        <a:rPr lang="en-GB" sz="2800" b="1" kern="0">
                          <a:solidFill>
                            <a:schemeClr val="tx2"/>
                          </a:solidFill>
                          <a:effectLst/>
                          <a:latin typeface="Calibri" panose="020F0502020204030204" pitchFamily="34" charset="0"/>
                          <a:ea typeface="+mn-ea"/>
                          <a:cs typeface="+mn-cs"/>
                        </a:rPr>
                        <a:t>: Principes pour la conduite d'entretiens VA réussis et éthiques </a:t>
                      </a:r>
                    </a:p>
                  </a:txBody>
                  <a:tcPr marL="73025" marR="73025" marT="0" marB="0">
                    <a:lnL w="12700" cap="flat" cmpd="sng" algn="ctr">
                      <a:solidFill>
                        <a:srgbClr val="548DD4"/>
                      </a:solidFill>
                      <a:prstDash val="solid"/>
                      <a:round/>
                      <a:headEnd type="none" w="med" len="med"/>
                      <a:tailEnd type="none" w="med" len="med"/>
                    </a:lnL>
                    <a:lnR w="12700" cap="flat" cmpd="sng" algn="ctr">
                      <a:solidFill>
                        <a:srgbClr val="548DD4"/>
                      </a:solidFill>
                      <a:prstDash val="solid"/>
                      <a:round/>
                      <a:headEnd type="none" w="med" len="med"/>
                      <a:tailEnd type="none" w="med" len="med"/>
                    </a:lnR>
                    <a:lnT w="12700" cap="flat" cmpd="sng" algn="ctr">
                      <a:solidFill>
                        <a:srgbClr val="548DD4"/>
                      </a:solidFill>
                      <a:prstDash val="solid"/>
                      <a:round/>
                      <a:headEnd type="none" w="med" len="med"/>
                      <a:tailEnd type="none" w="med" len="med"/>
                    </a:lnT>
                    <a:lnB w="12700" cap="flat" cmpd="sng" algn="ctr">
                      <a:solidFill>
                        <a:srgbClr val="548DD4"/>
                      </a:solidFill>
                      <a:prstDash val="solid"/>
                      <a:round/>
                      <a:headEnd type="none" w="med" len="med"/>
                      <a:tailEnd type="none" w="med" len="med"/>
                    </a:lnB>
                    <a:solidFill>
                      <a:srgbClr val="C6D9F1"/>
                    </a:solidFill>
                  </a:tcPr>
                </a:tc>
                <a:tc hMerge="1">
                  <a:txBody>
                    <a:bodyPr/>
                    <a:lstStyle/>
                    <a:p>
                      <a:endParaRPr lang="en-GB"/>
                    </a:p>
                  </a:txBody>
                  <a:tcPr/>
                </a:tc>
                <a:extLst>
                  <a:ext uri="{0D108BD9-81ED-4DB2-BD59-A6C34878D82A}">
                    <a16:rowId xmlns:a16="http://schemas.microsoft.com/office/drawing/2014/main" val="58514208"/>
                  </a:ext>
                </a:extLst>
              </a:tr>
              <a:tr h="2988012">
                <a:tc>
                  <a:txBody>
                    <a:bodyPr/>
                    <a:lstStyle/>
                    <a:p>
                      <a:pPr algn="just">
                        <a:lnSpc>
                          <a:spcPct val="115000"/>
                        </a:lnSpc>
                      </a:pPr>
                      <a:r>
                        <a:rPr lang="en-GB" sz="800" b="1">
                          <a:effectLst/>
                          <a:latin typeface="Minion Pro"/>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algn="just">
                        <a:lnSpc>
                          <a:spcPct val="150000"/>
                        </a:lnSpc>
                      </a:pPr>
                      <a:r>
                        <a:rPr lang="en-GB" sz="1800" b="1">
                          <a:effectLst/>
                          <a:latin typeface="+mn-lt"/>
                          <a:ea typeface="Calibri" panose="020F0502020204030204" pitchFamily="34" charset="0"/>
                          <a:cs typeface="Calibri" panose="020F0502020204030204" pitchFamily="34" charset="0"/>
                        </a:rPr>
                        <a:t>Objectifs : </a:t>
                      </a:r>
                      <a:r>
                        <a:rPr lang="en-GB" sz="1800" kern="1200">
                          <a:solidFill>
                            <a:schemeClr val="tx1"/>
                          </a:solidFill>
                          <a:effectLst/>
                          <a:latin typeface="+mn-lt"/>
                          <a:ea typeface="+mn-ea"/>
                          <a:cs typeface="+mn-cs"/>
                        </a:rPr>
                        <a:t>Apprendre les principes éthiques et les techniques de communication pour aider à administrer le questionnaire VA d'une manière sensible et réussie. </a:t>
                      </a:r>
                    </a:p>
                    <a:p>
                      <a:pPr algn="just">
                        <a:lnSpc>
                          <a:spcPct val="150000"/>
                        </a:lnSpc>
                      </a:pPr>
                      <a:r>
                        <a:rPr lang="en-GB" sz="1800">
                          <a:effectLst/>
                          <a:latin typeface="+mn-lt"/>
                          <a:ea typeface="Calibri" panose="020F0502020204030204" pitchFamily="34" charset="0"/>
                          <a:cs typeface="Calibri" panose="020F0502020204030204" pitchFamily="34" charset="0"/>
                        </a:rPr>
                        <a:t> </a:t>
                      </a:r>
                    </a:p>
                    <a:p>
                      <a:pPr algn="just">
                        <a:lnSpc>
                          <a:spcPct val="150000"/>
                        </a:lnSpc>
                        <a:spcAft>
                          <a:spcPts val="1200"/>
                        </a:spcAft>
                      </a:pPr>
                      <a:r>
                        <a:rPr lang="en-GB" sz="1800" b="1">
                          <a:effectLst/>
                          <a:latin typeface="+mn-lt"/>
                          <a:ea typeface="Calibri" panose="020F0502020204030204" pitchFamily="34" charset="0"/>
                          <a:cs typeface="Calibri" panose="020F0502020204030204" pitchFamily="34" charset="0"/>
                        </a:rPr>
                        <a:t>Matériel : </a:t>
                      </a:r>
                      <a:r>
                        <a:rPr lang="en-GB" sz="1800" kern="1200">
                          <a:solidFill>
                            <a:schemeClr val="tx1"/>
                          </a:solidFill>
                          <a:effectLst/>
                          <a:latin typeface="+mn-lt"/>
                          <a:ea typeface="+mn-ea"/>
                          <a:cs typeface="+mn-cs"/>
                        </a:rPr>
                        <a:t>Tableau à feuilles mobiles/ tableau.</a:t>
                      </a:r>
                      <a:endParaRPr lang="en-GB" sz="1800">
                        <a:effectLst/>
                        <a:latin typeface="+mn-lt"/>
                        <a:ea typeface="Calibri" panose="020F0502020204030204" pitchFamily="34" charset="0"/>
                        <a:cs typeface="Calibri" panose="020F0502020204030204" pitchFamily="34" charset="0"/>
                      </a:endParaRPr>
                    </a:p>
                  </a:txBody>
                  <a:tcPr marL="73025" marR="73025" marT="0" marB="0">
                    <a:lnL w="12700" cap="flat" cmpd="sng" algn="ctr">
                      <a:solidFill>
                        <a:srgbClr val="548DD4"/>
                      </a:solidFill>
                      <a:prstDash val="solid"/>
                      <a:round/>
                      <a:headEnd type="none" w="med" len="med"/>
                      <a:tailEnd type="none" w="med" len="med"/>
                    </a:lnL>
                    <a:lnR w="12700" cap="flat" cmpd="sng" algn="ctr">
                      <a:solidFill>
                        <a:srgbClr val="548DD4"/>
                      </a:solidFill>
                      <a:prstDash val="solid"/>
                      <a:round/>
                      <a:headEnd type="none" w="med" len="med"/>
                      <a:tailEnd type="none" w="med" len="med"/>
                    </a:lnR>
                    <a:lnT w="12700" cap="flat" cmpd="sng" algn="ctr">
                      <a:solidFill>
                        <a:srgbClr val="548DD4"/>
                      </a:solidFill>
                      <a:prstDash val="solid"/>
                      <a:round/>
                      <a:headEnd type="none" w="med" len="med"/>
                      <a:tailEnd type="none" w="med" len="med"/>
                    </a:lnT>
                    <a:lnB w="12700" cap="flat" cmpd="sng" algn="ctr">
                      <a:solidFill>
                        <a:srgbClr val="548DD4"/>
                      </a:solidFill>
                      <a:prstDash val="solid"/>
                      <a:round/>
                      <a:headEnd type="none" w="med" len="med"/>
                      <a:tailEnd type="none" w="med" len="med"/>
                    </a:lnB>
                  </a:tcPr>
                </a:tc>
                <a:tc>
                  <a:txBody>
                    <a:bodyPr/>
                    <a:lstStyle/>
                    <a:p>
                      <a:pPr algn="just">
                        <a:lnSpc>
                          <a:spcPct val="115000"/>
                        </a:lnSpc>
                        <a:spcAft>
                          <a:spcPts val="1200"/>
                        </a:spcAft>
                      </a:pPr>
                      <a:endParaRPr lang="en-GB" sz="1200">
                        <a:effectLst/>
                        <a:latin typeface="Minion Pro"/>
                        <a:ea typeface="Calibri" panose="020F0502020204030204" pitchFamily="34" charset="0"/>
                        <a:cs typeface="Calibri" panose="020F0502020204030204" pitchFamily="34" charset="0"/>
                      </a:endParaRPr>
                    </a:p>
                    <a:p>
                      <a:pPr algn="l"/>
                      <a:r>
                        <a:rPr lang="en-GB" sz="1200">
                          <a:effectLst/>
                          <a:latin typeface="Minion Pro"/>
                          <a:ea typeface="Calibri" panose="020F0502020204030204" pitchFamily="34" charset="0"/>
                          <a:cs typeface="Calibri" panose="020F0502020204030204" pitchFamily="34" charset="0"/>
                        </a:rPr>
                        <a:t> </a:t>
                      </a:r>
                    </a:p>
                    <a:p>
                      <a:pPr algn="l"/>
                      <a:r>
                        <a:rPr lang="en-GB" sz="1200">
                          <a:effectLst/>
                          <a:latin typeface="Minion Pro"/>
                          <a:ea typeface="Calibri" panose="020F0502020204030204" pitchFamily="34" charset="0"/>
                          <a:cs typeface="Calibri" panose="020F0502020204030204" pitchFamily="34" charset="0"/>
                        </a:rPr>
                        <a:t> </a:t>
                      </a:r>
                    </a:p>
                  </a:txBody>
                  <a:tcPr marL="73025" marR="73025" marT="0" marB="0">
                    <a:lnL w="12700" cap="flat" cmpd="sng" algn="ctr">
                      <a:solidFill>
                        <a:srgbClr val="548DD4"/>
                      </a:solidFill>
                      <a:prstDash val="solid"/>
                      <a:round/>
                      <a:headEnd type="none" w="med" len="med"/>
                      <a:tailEnd type="none" w="med" len="med"/>
                    </a:lnL>
                    <a:lnR w="12700" cap="flat" cmpd="sng" algn="ctr">
                      <a:solidFill>
                        <a:srgbClr val="548DD4"/>
                      </a:solidFill>
                      <a:prstDash val="solid"/>
                      <a:round/>
                      <a:headEnd type="none" w="med" len="med"/>
                      <a:tailEnd type="none" w="med" len="med"/>
                    </a:lnR>
                    <a:lnT w="12700" cap="flat" cmpd="sng" algn="ctr">
                      <a:solidFill>
                        <a:srgbClr val="548DD4"/>
                      </a:solidFill>
                      <a:prstDash val="solid"/>
                      <a:round/>
                      <a:headEnd type="none" w="med" len="med"/>
                      <a:tailEnd type="none" w="med" len="med"/>
                    </a:lnT>
                    <a:lnB w="12700" cap="flat" cmpd="sng" algn="ctr">
                      <a:solidFill>
                        <a:srgbClr val="548DD4"/>
                      </a:solidFill>
                      <a:prstDash val="solid"/>
                      <a:round/>
                      <a:headEnd type="none" w="med" len="med"/>
                      <a:tailEnd type="none" w="med" len="med"/>
                    </a:lnB>
                  </a:tcPr>
                </a:tc>
                <a:extLst>
                  <a:ext uri="{0D108BD9-81ED-4DB2-BD59-A6C34878D82A}">
                    <a16:rowId xmlns:a16="http://schemas.microsoft.com/office/drawing/2014/main" val="2464483719"/>
                  </a:ext>
                </a:extLst>
              </a:tr>
            </a:tbl>
          </a:graphicData>
        </a:graphic>
      </p:graphicFrame>
      <p:grpSp>
        <p:nvGrpSpPr>
          <p:cNvPr id="13" name="Group 12">
            <a:extLst>
              <a:ext uri="{FF2B5EF4-FFF2-40B4-BE49-F238E27FC236}">
                <a16:creationId xmlns:a16="http://schemas.microsoft.com/office/drawing/2014/main" id="{2A3722F2-136D-E2FF-C0DA-D5ABCB148CFB}"/>
              </a:ext>
            </a:extLst>
          </p:cNvPr>
          <p:cNvGrpSpPr/>
          <p:nvPr/>
        </p:nvGrpSpPr>
        <p:grpSpPr>
          <a:xfrm>
            <a:off x="10048030" y="4138551"/>
            <a:ext cx="1203840" cy="1183821"/>
            <a:chOff x="5022150" y="3466628"/>
            <a:chExt cx="647700" cy="626745"/>
          </a:xfrm>
        </p:grpSpPr>
        <p:grpSp>
          <p:nvGrpSpPr>
            <p:cNvPr id="14" name="Group 13">
              <a:extLst>
                <a:ext uri="{FF2B5EF4-FFF2-40B4-BE49-F238E27FC236}">
                  <a16:creationId xmlns:a16="http://schemas.microsoft.com/office/drawing/2014/main" id="{B8280EBC-6636-ECD8-C4E9-566B0FEA18B9}"/>
                </a:ext>
              </a:extLst>
            </p:cNvPr>
            <p:cNvGrpSpPr/>
            <p:nvPr/>
          </p:nvGrpSpPr>
          <p:grpSpPr>
            <a:xfrm>
              <a:off x="5022150" y="3466628"/>
              <a:ext cx="647700" cy="626745"/>
              <a:chOff x="5022150" y="3466628"/>
              <a:chExt cx="647700" cy="626745"/>
            </a:xfrm>
          </p:grpSpPr>
          <p:sp>
            <p:nvSpPr>
              <p:cNvPr id="15" name="Rectangle 14">
                <a:extLst>
                  <a:ext uri="{FF2B5EF4-FFF2-40B4-BE49-F238E27FC236}">
                    <a16:creationId xmlns:a16="http://schemas.microsoft.com/office/drawing/2014/main" id="{168BCC26-542C-0BB0-38F3-C045F462279F}"/>
                  </a:ext>
                </a:extLst>
              </p:cNvPr>
              <p:cNvSpPr/>
              <p:nvPr/>
            </p:nvSpPr>
            <p:spPr>
              <a:xfrm>
                <a:off x="5022150" y="3466628"/>
                <a:ext cx="647700" cy="626725"/>
              </a:xfrm>
              <a:prstGeom prst="rect">
                <a:avLst/>
              </a:prstGeom>
              <a:noFill/>
              <a:ln>
                <a:noFill/>
              </a:ln>
            </p:spPr>
            <p:txBody>
              <a:bodyPr spcFirstLastPara="1" wrap="square" lIns="91425" tIns="91425" rIns="91425" bIns="91425" anchor="ctr" anchorCtr="0">
                <a:noAutofit/>
              </a:bodyPr>
              <a:lstStyle/>
              <a:p>
                <a:pPr algn="l"/>
                <a:r>
                  <a:rPr lang="en-GB" sz="1200">
                    <a:effectLst/>
                    <a:latin typeface="Minion Pro"/>
                    <a:ea typeface="Calibri" panose="020F0502020204030204" pitchFamily="34" charset="0"/>
                    <a:cs typeface="Calibri" panose="020F0502020204030204" pitchFamily="34" charset="0"/>
                  </a:rPr>
                  <a:t> </a:t>
                </a:r>
              </a:p>
            </p:txBody>
          </p:sp>
          <p:grpSp>
            <p:nvGrpSpPr>
              <p:cNvPr id="16" name="Group 15">
                <a:extLst>
                  <a:ext uri="{FF2B5EF4-FFF2-40B4-BE49-F238E27FC236}">
                    <a16:creationId xmlns:a16="http://schemas.microsoft.com/office/drawing/2014/main" id="{501CC859-6893-C0BB-9003-7CB42366D34F}"/>
                  </a:ext>
                </a:extLst>
              </p:cNvPr>
              <p:cNvGrpSpPr/>
              <p:nvPr/>
            </p:nvGrpSpPr>
            <p:grpSpPr>
              <a:xfrm>
                <a:off x="5022150" y="3466628"/>
                <a:ext cx="647700" cy="626745"/>
                <a:chOff x="4763" y="0"/>
                <a:chExt cx="647700" cy="626745"/>
              </a:xfrm>
            </p:grpSpPr>
            <p:sp>
              <p:nvSpPr>
                <p:cNvPr id="17" name="Rectangle 16">
                  <a:extLst>
                    <a:ext uri="{FF2B5EF4-FFF2-40B4-BE49-F238E27FC236}">
                      <a16:creationId xmlns:a16="http://schemas.microsoft.com/office/drawing/2014/main" id="{11D2E4A5-4B83-30E0-F53B-A38489076049}"/>
                    </a:ext>
                  </a:extLst>
                </p:cNvPr>
                <p:cNvSpPr/>
                <p:nvPr/>
              </p:nvSpPr>
              <p:spPr>
                <a:xfrm>
                  <a:off x="4763" y="0"/>
                  <a:ext cx="647700" cy="626725"/>
                </a:xfrm>
                <a:prstGeom prst="rect">
                  <a:avLst/>
                </a:prstGeom>
                <a:noFill/>
                <a:ln>
                  <a:noFill/>
                </a:ln>
              </p:spPr>
              <p:txBody>
                <a:bodyPr spcFirstLastPara="1" wrap="square" lIns="91425" tIns="91425" rIns="91425" bIns="91425" anchor="ctr" anchorCtr="0">
                  <a:noAutofit/>
                </a:bodyPr>
                <a:lstStyle/>
                <a:p>
                  <a:pPr algn="l"/>
                  <a:r>
                    <a:rPr lang="en-GB" sz="1200">
                      <a:effectLst/>
                      <a:latin typeface="Minion Pro"/>
                      <a:ea typeface="Calibri" panose="020F0502020204030204" pitchFamily="34" charset="0"/>
                      <a:cs typeface="Calibri" panose="020F0502020204030204" pitchFamily="34" charset="0"/>
                    </a:rPr>
                    <a:t> </a:t>
                  </a:r>
                </a:p>
              </p:txBody>
            </p:sp>
            <p:pic>
              <p:nvPicPr>
                <p:cNvPr id="18" name="Shape 12">
                  <a:extLst>
                    <a:ext uri="{FF2B5EF4-FFF2-40B4-BE49-F238E27FC236}">
                      <a16:creationId xmlns:a16="http://schemas.microsoft.com/office/drawing/2014/main" id="{A086BB06-2663-1A05-C6AE-CFFC23A3CA47}"/>
                    </a:ext>
                  </a:extLst>
                </p:cNvPr>
                <p:cNvPicPr preferRelativeResize="0"/>
                <p:nvPr/>
              </p:nvPicPr>
              <p:blipFill rotWithShape="1">
                <a:blip>
                  <a:alphaModFix/>
                </a:blip>
                <a:srcRect/>
                <a:stretch/>
              </p:blipFill>
              <p:spPr>
                <a:xfrm>
                  <a:off x="90487" y="0"/>
                  <a:ext cx="373380" cy="373380"/>
                </a:xfrm>
                <a:prstGeom prst="rect">
                  <a:avLst/>
                </a:prstGeom>
                <a:noFill/>
                <a:ln>
                  <a:noFill/>
                </a:ln>
              </p:spPr>
            </p:pic>
            <p:sp>
              <p:nvSpPr>
                <p:cNvPr id="19" name="Rectangle 18">
                  <a:extLst>
                    <a:ext uri="{FF2B5EF4-FFF2-40B4-BE49-F238E27FC236}">
                      <a16:creationId xmlns:a16="http://schemas.microsoft.com/office/drawing/2014/main" id="{87791D68-96A9-BE8A-5B2E-C97CC8179C70}"/>
                    </a:ext>
                  </a:extLst>
                </p:cNvPr>
                <p:cNvSpPr/>
                <p:nvPr/>
              </p:nvSpPr>
              <p:spPr>
                <a:xfrm>
                  <a:off x="4763" y="371475"/>
                  <a:ext cx="647700" cy="255270"/>
                </a:xfrm>
                <a:prstGeom prst="rect">
                  <a:avLst/>
                </a:prstGeom>
                <a:noFill/>
                <a:ln>
                  <a:noFill/>
                </a:ln>
              </p:spPr>
              <p:txBody>
                <a:bodyPr spcFirstLastPara="1" wrap="square" lIns="91425" tIns="45700" rIns="91425" bIns="45700" anchor="t" anchorCtr="0">
                  <a:noAutofit/>
                </a:bodyPr>
                <a:lstStyle/>
                <a:p>
                  <a:pPr algn="just"/>
                  <a:r>
                    <a:rPr lang="en-GB">
                      <a:solidFill>
                        <a:srgbClr val="000000"/>
                      </a:solidFill>
                      <a:latin typeface="Minion Pro"/>
                      <a:ea typeface="Calibri" panose="020F0502020204030204" pitchFamily="34" charset="0"/>
                      <a:cs typeface="Calibri" panose="020F0502020204030204" pitchFamily="34" charset="0"/>
                    </a:rPr>
                    <a:t>   90 </a:t>
                  </a:r>
                  <a:r>
                    <a:rPr lang="en-GB">
                      <a:solidFill>
                        <a:srgbClr val="000000"/>
                      </a:solidFill>
                      <a:effectLst/>
                      <a:latin typeface="Minion Pro"/>
                      <a:ea typeface="Calibri" panose="020F0502020204030204" pitchFamily="34" charset="0"/>
                      <a:cs typeface="Calibri" panose="020F0502020204030204" pitchFamily="34" charset="0"/>
                    </a:rPr>
                    <a:t>minutes</a:t>
                  </a:r>
                  <a:endParaRPr lang="en-GB">
                    <a:effectLst/>
                    <a:latin typeface="Minion Pro"/>
                    <a:ea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25694954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319295-DB59-FDA2-00D1-82C348505C60}"/>
              </a:ext>
            </a:extLst>
          </p:cNvPr>
          <p:cNvSpPr/>
          <p:nvPr/>
        </p:nvSpPr>
        <p:spPr>
          <a:xfrm>
            <a:off x="392446" y="412069"/>
            <a:ext cx="3453528" cy="388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PT" sz="3800" b="1">
                <a:latin typeface="+mj-lt"/>
              </a:rPr>
              <a:t>Principes éthiques de l'autopsie verbale</a:t>
            </a:r>
            <a:endParaRPr lang="en-GB" sz="3800" b="1">
              <a:latin typeface="+mj-lt"/>
            </a:endParaRPr>
          </a:p>
        </p:txBody>
      </p:sp>
      <p:sp>
        <p:nvSpPr>
          <p:cNvPr id="9" name="Rectangle 8">
            <a:extLst>
              <a:ext uri="{FF2B5EF4-FFF2-40B4-BE49-F238E27FC236}">
                <a16:creationId xmlns:a16="http://schemas.microsoft.com/office/drawing/2014/main" id="{539C707A-8BAF-E5E9-7F55-F2432563ECA4}"/>
              </a:ext>
            </a:extLst>
          </p:cNvPr>
          <p:cNvSpPr/>
          <p:nvPr/>
        </p:nvSpPr>
        <p:spPr>
          <a:xfrm>
            <a:off x="392446" y="4485662"/>
            <a:ext cx="3453528" cy="196026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800" b="1">
                <a:latin typeface="+mj-lt"/>
              </a:rPr>
              <a:t>Protection de la vie privée et de la confidentialité</a:t>
            </a:r>
            <a:endParaRPr lang="en-GB" sz="2800" b="1">
              <a:latin typeface="+mj-lt"/>
            </a:endParaRPr>
          </a:p>
        </p:txBody>
      </p:sp>
      <p:sp>
        <p:nvSpPr>
          <p:cNvPr id="10" name="Rectangle 9">
            <a:extLst>
              <a:ext uri="{FF2B5EF4-FFF2-40B4-BE49-F238E27FC236}">
                <a16:creationId xmlns:a16="http://schemas.microsoft.com/office/drawing/2014/main" id="{27EF75ED-4A9F-955B-0639-746C7D07147F}"/>
              </a:ext>
            </a:extLst>
          </p:cNvPr>
          <p:cNvSpPr/>
          <p:nvPr/>
        </p:nvSpPr>
        <p:spPr>
          <a:xfrm>
            <a:off x="3999028" y="412069"/>
            <a:ext cx="7680175" cy="606525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defTabSz="457200">
              <a:lnSpc>
                <a:spcPct val="150000"/>
              </a:lnSpc>
              <a:spcAft>
                <a:spcPts val="1000"/>
              </a:spcAft>
              <a:buClr>
                <a:schemeClr val="accent1"/>
              </a:buClr>
              <a:buSzPct val="90000"/>
              <a:buFont typeface="Arial" panose="020B0604020202020204" pitchFamily="34" charset="0"/>
              <a:buChar char="•"/>
            </a:pPr>
            <a:r>
              <a:rPr lang="en-GB" sz="1800">
                <a:solidFill>
                  <a:schemeClr val="tx1"/>
                </a:solidFill>
                <a:cs typeface="Calibri" panose="020F0502020204030204" pitchFamily="34" charset="0"/>
              </a:rPr>
              <a:t>Les informations obtenues lors des entretiens VA doivent rester strictement CONFIDENTIELLES. </a:t>
            </a:r>
          </a:p>
          <a:p>
            <a:pPr marL="285750" indent="-285750" algn="just" defTabSz="457200">
              <a:lnSpc>
                <a:spcPct val="150000"/>
              </a:lnSpc>
              <a:spcAft>
                <a:spcPts val="1000"/>
              </a:spcAft>
              <a:buClr>
                <a:schemeClr val="accent1"/>
              </a:buClr>
              <a:buSzPct val="90000"/>
              <a:buFont typeface="Arial" panose="020B0604020202020204" pitchFamily="34" charset="0"/>
              <a:buChar char="•"/>
            </a:pPr>
            <a:r>
              <a:rPr lang="en-GB" sz="1800">
                <a:solidFill>
                  <a:schemeClr val="tx1"/>
                </a:solidFill>
                <a:cs typeface="Calibri" panose="020F0502020204030204" pitchFamily="34" charset="0"/>
              </a:rPr>
              <a:t>Les informations obtenues lors des entretiens ne seront pas utilisées à des fins légales, et les parties identifiables personnellement des informations obtenues seront gardées confidentielles et ne seront utilisées que pour compiler des statistiques.</a:t>
            </a:r>
          </a:p>
          <a:p>
            <a:pPr marL="285750" indent="-285750" algn="just" defTabSz="457200">
              <a:lnSpc>
                <a:spcPct val="150000"/>
              </a:lnSpc>
              <a:spcAft>
                <a:spcPts val="1000"/>
              </a:spcAft>
              <a:buClr>
                <a:schemeClr val="accent1"/>
              </a:buClr>
              <a:buSzPct val="90000"/>
              <a:buFont typeface="Arial" panose="020B0604020202020204" pitchFamily="34" charset="0"/>
              <a:buChar char="•"/>
            </a:pPr>
            <a:r>
              <a:rPr lang="en-GB" sz="1800">
                <a:solidFill>
                  <a:schemeClr val="tx1"/>
                </a:solidFill>
                <a:cs typeface="Calibri" panose="020F0502020204030204" pitchFamily="34" charset="0"/>
              </a:rPr>
              <a:t>Les enquêteurs ne sont pas autorisés à discuter, bavarder ou montrer leurs dossiers ou les questionnaires VA remplis à toute personne qui n'est pas un agent autorisé du système VA. </a:t>
            </a:r>
          </a:p>
          <a:p>
            <a:pPr algn="ctr"/>
            <a:endParaRPr lang="en-GB"/>
          </a:p>
        </p:txBody>
      </p:sp>
    </p:spTree>
    <p:extLst>
      <p:ext uri="{BB962C8B-B14F-4D97-AF65-F5344CB8AC3E}">
        <p14:creationId xmlns:p14="http://schemas.microsoft.com/office/powerpoint/2010/main" val="5892692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319295-DB59-FDA2-00D1-82C348505C60}"/>
              </a:ext>
            </a:extLst>
          </p:cNvPr>
          <p:cNvSpPr/>
          <p:nvPr/>
        </p:nvSpPr>
        <p:spPr>
          <a:xfrm>
            <a:off x="392446" y="412069"/>
            <a:ext cx="3453528" cy="388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PT" sz="3800" b="1">
                <a:latin typeface="+mj-lt"/>
              </a:rPr>
              <a:t>Principes éthiques de l'autopsie verbale</a:t>
            </a:r>
            <a:endParaRPr lang="en-GB" sz="3800" b="1">
              <a:latin typeface="+mj-lt"/>
            </a:endParaRPr>
          </a:p>
        </p:txBody>
      </p:sp>
      <p:sp>
        <p:nvSpPr>
          <p:cNvPr id="9" name="Rectangle 8">
            <a:extLst>
              <a:ext uri="{FF2B5EF4-FFF2-40B4-BE49-F238E27FC236}">
                <a16:creationId xmlns:a16="http://schemas.microsoft.com/office/drawing/2014/main" id="{539C707A-8BAF-E5E9-7F55-F2432563ECA4}"/>
              </a:ext>
            </a:extLst>
          </p:cNvPr>
          <p:cNvSpPr/>
          <p:nvPr/>
        </p:nvSpPr>
        <p:spPr>
          <a:xfrm>
            <a:off x="392446" y="4485662"/>
            <a:ext cx="3453528" cy="196026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800" b="1">
                <a:latin typeface="+mj-lt"/>
              </a:rPr>
              <a:t>Honnêteté et bonne conduite dans le travail</a:t>
            </a:r>
          </a:p>
        </p:txBody>
      </p:sp>
      <p:sp>
        <p:nvSpPr>
          <p:cNvPr id="10" name="Rectangle 9">
            <a:extLst>
              <a:ext uri="{FF2B5EF4-FFF2-40B4-BE49-F238E27FC236}">
                <a16:creationId xmlns:a16="http://schemas.microsoft.com/office/drawing/2014/main" id="{27EF75ED-4A9F-955B-0639-746C7D07147F}"/>
              </a:ext>
            </a:extLst>
          </p:cNvPr>
          <p:cNvSpPr/>
          <p:nvPr/>
        </p:nvSpPr>
        <p:spPr>
          <a:xfrm>
            <a:off x="3999028" y="412069"/>
            <a:ext cx="7680175" cy="606525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spcBef>
                <a:spcPts val="1000"/>
              </a:spcBef>
              <a:spcAft>
                <a:spcPts val="1000"/>
              </a:spcAft>
              <a:buClr>
                <a:schemeClr val="accent1"/>
              </a:buClr>
              <a:buSzPct val="90000"/>
              <a:buFont typeface="Arial" panose="020B0604020202020204" pitchFamily="34" charset="0"/>
              <a:buChar char="•"/>
            </a:pPr>
            <a:r>
              <a:rPr lang="en-GB" sz="1800">
                <a:solidFill>
                  <a:schemeClr val="tx1"/>
                </a:solidFill>
                <a:effectLst/>
                <a:ea typeface="Calibri" panose="020F0502020204030204" pitchFamily="34" charset="0"/>
                <a:cs typeface="Calibri" panose="020F0502020204030204" pitchFamily="34" charset="0"/>
              </a:rPr>
              <a:t>L'enquêteur ne doit en aucun cas prendre de "raccourcis" dans la conduite des entretiens VA ou soumettre un travail falsifié. </a:t>
            </a:r>
          </a:p>
          <a:p>
            <a:pPr marL="285750" indent="-285750" algn="just">
              <a:lnSpc>
                <a:spcPct val="150000"/>
              </a:lnSpc>
              <a:spcBef>
                <a:spcPts val="1000"/>
              </a:spcBef>
              <a:spcAft>
                <a:spcPts val="1000"/>
              </a:spcAft>
              <a:buClr>
                <a:schemeClr val="accent1"/>
              </a:buClr>
              <a:buSzPct val="90000"/>
              <a:buFont typeface="Arial" panose="020B0604020202020204" pitchFamily="34" charset="0"/>
              <a:buChar char="•"/>
            </a:pPr>
            <a:r>
              <a:rPr lang="en-GB" sz="1800">
                <a:solidFill>
                  <a:schemeClr val="tx1"/>
                </a:solidFill>
                <a:effectLst/>
                <a:ea typeface="Calibri" panose="020F0502020204030204" pitchFamily="34" charset="0"/>
                <a:cs typeface="Calibri" panose="020F0502020204030204" pitchFamily="34" charset="0"/>
              </a:rPr>
              <a:t>Comme les données de l'AV sont utilisées à un niveau agrégé, en collectant des données falsifiées, un enquêteur affaiblit les données collectées par d'autres. </a:t>
            </a:r>
          </a:p>
          <a:p>
            <a:pPr algn="ctr"/>
            <a:endParaRPr lang="en-GB"/>
          </a:p>
        </p:txBody>
      </p:sp>
    </p:spTree>
    <p:extLst>
      <p:ext uri="{BB962C8B-B14F-4D97-AF65-F5344CB8AC3E}">
        <p14:creationId xmlns:p14="http://schemas.microsoft.com/office/powerpoint/2010/main" val="6234761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319295-DB59-FDA2-00D1-82C348505C60}"/>
              </a:ext>
            </a:extLst>
          </p:cNvPr>
          <p:cNvSpPr/>
          <p:nvPr/>
        </p:nvSpPr>
        <p:spPr>
          <a:xfrm>
            <a:off x="392446" y="412069"/>
            <a:ext cx="3453528" cy="388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PT" sz="3800" b="1">
                <a:latin typeface="+mj-lt"/>
              </a:rPr>
              <a:t>Principes éthiques de l'autopsie verbale</a:t>
            </a:r>
            <a:endParaRPr lang="en-GB" sz="3800" b="1">
              <a:latin typeface="+mj-lt"/>
            </a:endParaRPr>
          </a:p>
        </p:txBody>
      </p:sp>
      <p:sp>
        <p:nvSpPr>
          <p:cNvPr id="9" name="Rectangle 8">
            <a:extLst>
              <a:ext uri="{FF2B5EF4-FFF2-40B4-BE49-F238E27FC236}">
                <a16:creationId xmlns:a16="http://schemas.microsoft.com/office/drawing/2014/main" id="{539C707A-8BAF-E5E9-7F55-F2432563ECA4}"/>
              </a:ext>
            </a:extLst>
          </p:cNvPr>
          <p:cNvSpPr/>
          <p:nvPr/>
        </p:nvSpPr>
        <p:spPr>
          <a:xfrm>
            <a:off x="392446" y="4485662"/>
            <a:ext cx="3453528" cy="19602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15000"/>
              </a:lnSpc>
              <a:spcAft>
                <a:spcPts val="1200"/>
              </a:spcAft>
              <a:buClr>
                <a:srgbClr val="000000"/>
              </a:buClr>
              <a:buSzPts val="1200"/>
            </a:pPr>
            <a:r>
              <a:rPr lang="en-GB" sz="2800" b="1">
                <a:effectLst/>
                <a:latin typeface="+mj-lt"/>
                <a:ea typeface="Calibri" panose="020F0502020204030204" pitchFamily="34" charset="0"/>
                <a:cs typeface="Calibri" panose="020F0502020204030204" pitchFamily="34" charset="0"/>
              </a:rPr>
              <a:t>Prévenir la détresse émotionnelle des </a:t>
            </a:r>
            <a:r>
              <a:rPr lang="en-GB" sz="2800" b="1">
                <a:latin typeface="+mj-lt"/>
                <a:ea typeface="Calibri" panose="020F0502020204030204" pitchFamily="34" charset="0"/>
                <a:cs typeface="Calibri" panose="020F0502020204030204" pitchFamily="34" charset="0"/>
              </a:rPr>
              <a:t>répondants</a:t>
            </a:r>
            <a:endParaRPr lang="en-GB" sz="2800" b="1">
              <a:effectLst/>
              <a:latin typeface="+mj-lt"/>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27EF75ED-4A9F-955B-0639-746C7D07147F}"/>
              </a:ext>
            </a:extLst>
          </p:cNvPr>
          <p:cNvSpPr/>
          <p:nvPr/>
        </p:nvSpPr>
        <p:spPr>
          <a:xfrm>
            <a:off x="3999028" y="412069"/>
            <a:ext cx="7680175" cy="606525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a:lnSpc>
                <a:spcPct val="115000"/>
              </a:lnSpc>
              <a:spcAft>
                <a:spcPts val="1000"/>
              </a:spcAft>
              <a:buClr>
                <a:schemeClr val="accent1"/>
              </a:buClr>
              <a:buSzPct val="90000"/>
              <a:buFont typeface="Arial" panose="020B0604020202020204" pitchFamily="34" charset="0"/>
              <a:buChar char="•"/>
            </a:pPr>
            <a:r>
              <a:rPr lang="en-GB">
                <a:solidFill>
                  <a:schemeClr val="tx1"/>
                </a:solidFill>
                <a:effectLst/>
                <a:ea typeface="Calibri" panose="020F0502020204030204" pitchFamily="34" charset="0"/>
                <a:cs typeface="Calibri" panose="020F0502020204030204" pitchFamily="34" charset="0"/>
              </a:rPr>
              <a:t>Le rappel des circonstances qui ont conduit au décès d'un membre de la famille proche ou d'un ami - peut provoquer une détresse émotionnelle chez les personnes interrogées au cours d'un entretien VA.</a:t>
            </a:r>
          </a:p>
          <a:p>
            <a:pPr marL="285750" lvl="0" indent="-285750" algn="just">
              <a:lnSpc>
                <a:spcPct val="115000"/>
              </a:lnSpc>
              <a:spcAft>
                <a:spcPts val="1000"/>
              </a:spcAft>
              <a:buClr>
                <a:schemeClr val="accent1"/>
              </a:buClr>
              <a:buSzPct val="90000"/>
              <a:buFont typeface="Arial" panose="020B0604020202020204" pitchFamily="34" charset="0"/>
              <a:buChar char="•"/>
            </a:pPr>
            <a:r>
              <a:rPr lang="en-GB">
                <a:solidFill>
                  <a:schemeClr val="tx1"/>
                </a:solidFill>
                <a:cs typeface="Calibri" panose="020F0502020204030204" pitchFamily="34" charset="0"/>
              </a:rPr>
              <a:t>La détresse émotionnelle pendant l'AV a été associée au chagrin, à l'impuissance, à la culpabilité, à la frustration, à l'anxiété et à la colère. </a:t>
            </a:r>
          </a:p>
          <a:p>
            <a:pPr marL="285750" indent="-285750" algn="just">
              <a:lnSpc>
                <a:spcPct val="115000"/>
              </a:lnSpc>
              <a:spcAft>
                <a:spcPts val="1000"/>
              </a:spcAft>
              <a:buClr>
                <a:schemeClr val="accent1"/>
              </a:buClr>
              <a:buSzPct val="90000"/>
              <a:buFont typeface="Arial" panose="020B0604020202020204" pitchFamily="34" charset="0"/>
              <a:buChar char="•"/>
            </a:pPr>
            <a:r>
              <a:rPr lang="en-GB">
                <a:solidFill>
                  <a:schemeClr val="tx1"/>
                </a:solidFill>
                <a:cs typeface="Calibri" panose="020F0502020204030204" pitchFamily="34" charset="0"/>
              </a:rPr>
              <a:t>L'étendue de la détresse dépend de facteurs tels que :</a:t>
            </a:r>
          </a:p>
          <a:p>
            <a:pPr marL="742950" lvl="1" indent="-285750" algn="just">
              <a:lnSpc>
                <a:spcPct val="115000"/>
              </a:lnSpc>
              <a:spcAft>
                <a:spcPts val="500"/>
              </a:spcAft>
              <a:buClr>
                <a:schemeClr val="accent1"/>
              </a:buClr>
              <a:buSzPct val="90000"/>
              <a:buFont typeface="Arial" panose="020B0604020202020204" pitchFamily="34" charset="0"/>
              <a:buChar char="•"/>
            </a:pPr>
            <a:r>
              <a:rPr lang="en-GB">
                <a:solidFill>
                  <a:schemeClr val="tx1"/>
                </a:solidFill>
                <a:cs typeface="Calibri" panose="020F0502020204030204" pitchFamily="34" charset="0"/>
              </a:rPr>
              <a:t>Circonstance de la mort.</a:t>
            </a:r>
          </a:p>
          <a:p>
            <a:pPr marL="742950" lvl="1" indent="-285750" algn="just">
              <a:lnSpc>
                <a:spcPct val="115000"/>
              </a:lnSpc>
              <a:spcAft>
                <a:spcPts val="500"/>
              </a:spcAft>
              <a:buClr>
                <a:schemeClr val="accent1"/>
              </a:buClr>
              <a:buSzPct val="90000"/>
              <a:buFont typeface="Arial" panose="020B0604020202020204" pitchFamily="34" charset="0"/>
              <a:buChar char="•"/>
            </a:pPr>
            <a:r>
              <a:rPr lang="en-GB">
                <a:solidFill>
                  <a:schemeClr val="tx1"/>
                </a:solidFill>
                <a:cs typeface="Calibri" panose="020F0502020204030204" pitchFamily="34" charset="0"/>
              </a:rPr>
              <a:t>Moment de l'entretien depuis le décès.</a:t>
            </a:r>
          </a:p>
          <a:p>
            <a:pPr marL="742950" lvl="1" indent="-285750" algn="just">
              <a:lnSpc>
                <a:spcPct val="115000"/>
              </a:lnSpc>
              <a:spcAft>
                <a:spcPts val="500"/>
              </a:spcAft>
              <a:buClr>
                <a:schemeClr val="accent1"/>
              </a:buClr>
              <a:buSzPct val="90000"/>
              <a:buFont typeface="Arial" panose="020B0604020202020204" pitchFamily="34" charset="0"/>
              <a:buChar char="•"/>
            </a:pPr>
            <a:r>
              <a:rPr lang="en-GB">
                <a:solidFill>
                  <a:schemeClr val="tx1"/>
                </a:solidFill>
                <a:cs typeface="Calibri" panose="020F0502020204030204" pitchFamily="34" charset="0"/>
              </a:rPr>
              <a:t>Caractéristiques de la personne décédée et du répondant (par exemple, l'âge et le lien avec le répondant).</a:t>
            </a:r>
          </a:p>
          <a:p>
            <a:pPr marL="742950" lvl="1" indent="-285750" algn="just">
              <a:lnSpc>
                <a:spcPct val="115000"/>
              </a:lnSpc>
              <a:spcAft>
                <a:spcPts val="500"/>
              </a:spcAft>
              <a:buClr>
                <a:schemeClr val="accent1"/>
              </a:buClr>
              <a:buSzPct val="90000"/>
              <a:buFont typeface="Arial" panose="020B0604020202020204" pitchFamily="34" charset="0"/>
              <a:buChar char="•"/>
            </a:pPr>
            <a:r>
              <a:rPr lang="en-GB">
                <a:solidFill>
                  <a:schemeClr val="tx1"/>
                </a:solidFill>
                <a:cs typeface="Calibri" panose="020F0502020204030204" pitchFamily="34" charset="0"/>
              </a:rPr>
              <a:t>Culture du deuil.</a:t>
            </a:r>
          </a:p>
          <a:p>
            <a:pPr marL="742950" lvl="1" indent="-285750" algn="just">
              <a:lnSpc>
                <a:spcPct val="115000"/>
              </a:lnSpc>
              <a:spcAft>
                <a:spcPts val="500"/>
              </a:spcAft>
              <a:buClr>
                <a:schemeClr val="accent1"/>
              </a:buClr>
              <a:buSzPct val="90000"/>
              <a:buFont typeface="Arial" panose="020B0604020202020204" pitchFamily="34" charset="0"/>
              <a:buChar char="•"/>
            </a:pPr>
            <a:r>
              <a:rPr lang="en-GB">
                <a:solidFill>
                  <a:schemeClr val="tx1"/>
                </a:solidFill>
                <a:cs typeface="Calibri" panose="020F0502020204030204" pitchFamily="34" charset="0"/>
              </a:rPr>
              <a:t>Compétences de l'enquêteur en matière d'entretien et de conseil.</a:t>
            </a:r>
          </a:p>
        </p:txBody>
      </p:sp>
    </p:spTree>
    <p:extLst>
      <p:ext uri="{BB962C8B-B14F-4D97-AF65-F5344CB8AC3E}">
        <p14:creationId xmlns:p14="http://schemas.microsoft.com/office/powerpoint/2010/main" val="416227242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319295-DB59-FDA2-00D1-82C348505C60}"/>
              </a:ext>
            </a:extLst>
          </p:cNvPr>
          <p:cNvSpPr/>
          <p:nvPr/>
        </p:nvSpPr>
        <p:spPr>
          <a:xfrm>
            <a:off x="392446" y="412069"/>
            <a:ext cx="3453528" cy="388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PT" sz="3800" b="1">
                <a:latin typeface="+mj-lt"/>
              </a:rPr>
              <a:t>Principes éthiques de l'autopsie verbale</a:t>
            </a:r>
            <a:endParaRPr lang="en-GB" sz="3800" b="1">
              <a:latin typeface="+mj-lt"/>
            </a:endParaRPr>
          </a:p>
        </p:txBody>
      </p:sp>
      <p:sp>
        <p:nvSpPr>
          <p:cNvPr id="9" name="Rectangle 8">
            <a:extLst>
              <a:ext uri="{FF2B5EF4-FFF2-40B4-BE49-F238E27FC236}">
                <a16:creationId xmlns:a16="http://schemas.microsoft.com/office/drawing/2014/main" id="{539C707A-8BAF-E5E9-7F55-F2432563ECA4}"/>
              </a:ext>
            </a:extLst>
          </p:cNvPr>
          <p:cNvSpPr/>
          <p:nvPr/>
        </p:nvSpPr>
        <p:spPr>
          <a:xfrm>
            <a:off x="392446" y="4485662"/>
            <a:ext cx="3453528" cy="19602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15000"/>
              </a:lnSpc>
              <a:spcAft>
                <a:spcPts val="1200"/>
              </a:spcAft>
              <a:buClr>
                <a:srgbClr val="000000"/>
              </a:buClr>
              <a:buSzPts val="1200"/>
            </a:pPr>
            <a:r>
              <a:rPr lang="en-GB" sz="2800" b="1">
                <a:effectLst/>
                <a:latin typeface="+mj-lt"/>
                <a:ea typeface="Calibri" panose="020F0502020204030204" pitchFamily="34" charset="0"/>
                <a:cs typeface="Calibri" panose="020F0502020204030204" pitchFamily="34" charset="0"/>
              </a:rPr>
              <a:t>Prévenir la détresse émotionnelle des </a:t>
            </a:r>
            <a:r>
              <a:rPr lang="en-GB" sz="2800" b="1">
                <a:latin typeface="+mj-lt"/>
                <a:ea typeface="Calibri" panose="020F0502020204030204" pitchFamily="34" charset="0"/>
                <a:cs typeface="Calibri" panose="020F0502020204030204" pitchFamily="34" charset="0"/>
              </a:rPr>
              <a:t>répondants</a:t>
            </a:r>
            <a:endParaRPr lang="en-GB" sz="2800" b="1">
              <a:effectLst/>
              <a:latin typeface="+mj-lt"/>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27EF75ED-4A9F-955B-0639-746C7D07147F}"/>
              </a:ext>
            </a:extLst>
          </p:cNvPr>
          <p:cNvSpPr/>
          <p:nvPr/>
        </p:nvSpPr>
        <p:spPr>
          <a:xfrm>
            <a:off x="3999028" y="412069"/>
            <a:ext cx="7680175" cy="606525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15000"/>
              </a:lnSpc>
              <a:spcAft>
                <a:spcPts val="1000"/>
              </a:spcAft>
              <a:buClr>
                <a:srgbClr val="000000"/>
              </a:buClr>
              <a:buSzPts val="1200"/>
            </a:pPr>
            <a:r>
              <a:rPr lang="en-GB" b="1">
                <a:solidFill>
                  <a:schemeClr val="tx1"/>
                </a:solidFill>
                <a:cs typeface="Calibri" panose="020F0502020204030204" pitchFamily="34" charset="0"/>
              </a:rPr>
              <a:t>Recommandations pour prévenir et minimiser la détresse émotionnelle</a:t>
            </a:r>
          </a:p>
          <a:p>
            <a:pPr marL="285750" indent="-285750" algn="just">
              <a:lnSpc>
                <a:spcPct val="115000"/>
              </a:lnSpc>
              <a:spcAft>
                <a:spcPts val="1000"/>
              </a:spcAft>
              <a:buClr>
                <a:schemeClr val="accent1"/>
              </a:buClr>
              <a:buSzPct val="90000"/>
              <a:buFont typeface="Arial" panose="020B0604020202020204" pitchFamily="34" charset="0"/>
              <a:buChar char="•"/>
            </a:pPr>
            <a:r>
              <a:rPr lang="en-GB">
                <a:solidFill>
                  <a:schemeClr val="tx1"/>
                </a:solidFill>
                <a:effectLst/>
                <a:ea typeface="Calibri" panose="020F0502020204030204" pitchFamily="34" charset="0"/>
                <a:cs typeface="Calibri" panose="020F0502020204030204" pitchFamily="34" charset="0"/>
              </a:rPr>
              <a:t>L'AV doit être mené en coordination et en collaboration avec la communauté locale et doit viser l'autonomisation des communautés. </a:t>
            </a:r>
          </a:p>
          <a:p>
            <a:pPr marL="742950" lvl="2" indent="-285750" algn="just">
              <a:lnSpc>
                <a:spcPct val="115000"/>
              </a:lnSpc>
              <a:buClr>
                <a:schemeClr val="accent1"/>
              </a:buClr>
              <a:buSzPct val="90000"/>
              <a:buFont typeface="Arial" panose="020B0604020202020204" pitchFamily="34" charset="0"/>
              <a:buChar char="•"/>
            </a:pPr>
            <a:r>
              <a:rPr lang="en-GB">
                <a:solidFill>
                  <a:schemeClr val="tx1"/>
                </a:solidFill>
                <a:cs typeface="Calibri" panose="020F0502020204030204" pitchFamily="34" charset="0"/>
              </a:rPr>
              <a:t>Dès la conception de l'AV et tout au long du processus de collecte des données.</a:t>
            </a:r>
          </a:p>
          <a:p>
            <a:pPr marL="742950" lvl="2" indent="-285750" algn="just">
              <a:lnSpc>
                <a:spcPct val="115000"/>
              </a:lnSpc>
              <a:spcAft>
                <a:spcPts val="1000"/>
              </a:spcAft>
              <a:buClr>
                <a:schemeClr val="accent1"/>
              </a:buClr>
              <a:buSzPct val="90000"/>
              <a:buFont typeface="Arial" panose="020B0604020202020204" pitchFamily="34" charset="0"/>
              <a:buChar char="•"/>
            </a:pPr>
            <a:r>
              <a:rPr lang="en-GB">
                <a:solidFill>
                  <a:schemeClr val="tx1"/>
                </a:solidFill>
                <a:cs typeface="Calibri" panose="020F0502020204030204" pitchFamily="34" charset="0"/>
              </a:rPr>
              <a:t>Le processus d'engagement communautaire doit s'efforcer de respecter les coutumes locales, telles que les rituels de funérailles et de deuil. </a:t>
            </a:r>
          </a:p>
          <a:p>
            <a:pPr marL="285750" lvl="1" indent="-285750" algn="just">
              <a:lnSpc>
                <a:spcPct val="115000"/>
              </a:lnSpc>
              <a:spcAft>
                <a:spcPts val="1000"/>
              </a:spcAft>
              <a:buClr>
                <a:schemeClr val="accent1"/>
              </a:buClr>
              <a:buSzPct val="90000"/>
              <a:buFont typeface="Arial" panose="020B0604020202020204" pitchFamily="34" charset="0"/>
              <a:buChar char="•"/>
            </a:pPr>
            <a:r>
              <a:rPr lang="en-GB">
                <a:solidFill>
                  <a:schemeClr val="tx1"/>
                </a:solidFill>
                <a:cs typeface="Calibri" panose="020F0502020204030204" pitchFamily="34" charset="0"/>
              </a:rPr>
              <a:t>Introduction minutieuse au processus VA et utilisation de techniques de communication compatissantes pour les entretiens sensibles. </a:t>
            </a:r>
          </a:p>
          <a:p>
            <a:pPr marL="285750" lvl="1" indent="-285750" algn="just">
              <a:lnSpc>
                <a:spcPct val="115000"/>
              </a:lnSpc>
              <a:spcAft>
                <a:spcPts val="1000"/>
              </a:spcAft>
              <a:buClr>
                <a:schemeClr val="accent1"/>
              </a:buClr>
              <a:buSzPct val="90000"/>
              <a:buFont typeface="Arial" panose="020B0604020202020204" pitchFamily="34" charset="0"/>
              <a:buChar char="•"/>
            </a:pPr>
            <a:r>
              <a:rPr lang="en-GB">
                <a:solidFill>
                  <a:schemeClr val="tx1"/>
                </a:solidFill>
                <a:cs typeface="Calibri" panose="020F0502020204030204" pitchFamily="34" charset="0"/>
              </a:rPr>
              <a:t>Disposer d'un mécanisme permettant d'orienter les personnes interrogées en détresse vers des services de conseil appropriés.</a:t>
            </a:r>
          </a:p>
          <a:p>
            <a:pPr marL="742950" lvl="2" indent="-285750" algn="just">
              <a:lnSpc>
                <a:spcPct val="115000"/>
              </a:lnSpc>
              <a:buClr>
                <a:schemeClr val="accent1"/>
              </a:buClr>
              <a:buSzPct val="90000"/>
              <a:buFont typeface="Arial" panose="020B0604020202020204" pitchFamily="34" charset="0"/>
              <a:buChar char="•"/>
            </a:pPr>
            <a:r>
              <a:rPr lang="en-GB">
                <a:solidFill>
                  <a:schemeClr val="tx1"/>
                </a:solidFill>
                <a:cs typeface="Calibri" panose="020F0502020204030204" pitchFamily="34" charset="0"/>
              </a:rPr>
              <a:t>La liste des contacts des services professionnels locaux de santé et d'aide sociale disponibles pour les répondants et leurs familles peut être incluse dans une lettre de consentement éclairé de VA.</a:t>
            </a:r>
          </a:p>
          <a:p>
            <a:pPr marL="742950" lvl="2" indent="-285750" algn="just">
              <a:lnSpc>
                <a:spcPct val="115000"/>
              </a:lnSpc>
              <a:buClr>
                <a:schemeClr val="accent1"/>
              </a:buClr>
              <a:buSzPct val="90000"/>
              <a:buFont typeface="Arial" panose="020B0604020202020204" pitchFamily="34" charset="0"/>
              <a:buChar char="•"/>
            </a:pPr>
            <a:r>
              <a:rPr lang="en-GB">
                <a:solidFill>
                  <a:schemeClr val="tx1"/>
                </a:solidFill>
                <a:cs typeface="Calibri" panose="020F0502020204030204" pitchFamily="34" charset="0"/>
              </a:rPr>
              <a:t>Les données de VA au niveau de la population devraient être partagées et utilisées dans l'intérêt de la santé publique des communautés locales où la collecte des données a lieu. </a:t>
            </a:r>
          </a:p>
        </p:txBody>
      </p:sp>
    </p:spTree>
    <p:extLst>
      <p:ext uri="{BB962C8B-B14F-4D97-AF65-F5344CB8AC3E}">
        <p14:creationId xmlns:p14="http://schemas.microsoft.com/office/powerpoint/2010/main" val="249091951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319295-DB59-FDA2-00D1-82C348505C60}"/>
              </a:ext>
            </a:extLst>
          </p:cNvPr>
          <p:cNvSpPr/>
          <p:nvPr/>
        </p:nvSpPr>
        <p:spPr>
          <a:xfrm>
            <a:off x="392446" y="412069"/>
            <a:ext cx="3453528" cy="3881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PT" sz="3800" b="1">
                <a:latin typeface="+mj-lt"/>
              </a:rPr>
              <a:t>Principes éthiques de l'autopsie verbale</a:t>
            </a:r>
            <a:endParaRPr lang="en-GB" sz="3800" b="1">
              <a:latin typeface="+mj-lt"/>
            </a:endParaRPr>
          </a:p>
        </p:txBody>
      </p:sp>
      <p:sp>
        <p:nvSpPr>
          <p:cNvPr id="9" name="Rectangle 8">
            <a:extLst>
              <a:ext uri="{FF2B5EF4-FFF2-40B4-BE49-F238E27FC236}">
                <a16:creationId xmlns:a16="http://schemas.microsoft.com/office/drawing/2014/main" id="{539C707A-8BAF-E5E9-7F55-F2432563ECA4}"/>
              </a:ext>
            </a:extLst>
          </p:cNvPr>
          <p:cNvSpPr/>
          <p:nvPr/>
        </p:nvSpPr>
        <p:spPr>
          <a:xfrm>
            <a:off x="392446" y="4485662"/>
            <a:ext cx="3453528" cy="196026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15000"/>
              </a:lnSpc>
              <a:spcAft>
                <a:spcPts val="1200"/>
              </a:spcAft>
              <a:buClr>
                <a:srgbClr val="000000"/>
              </a:buClr>
              <a:buSzPts val="1200"/>
            </a:pPr>
            <a:r>
              <a:rPr lang="en-GB" sz="2800" b="1">
                <a:effectLst/>
                <a:latin typeface="+mj-lt"/>
                <a:ea typeface="Calibri" panose="020F0502020204030204" pitchFamily="34" charset="0"/>
                <a:cs typeface="Calibri" panose="020F0502020204030204" pitchFamily="34" charset="0"/>
              </a:rPr>
              <a:t>Prévenir la détresse émotionnelle et morale des </a:t>
            </a:r>
            <a:r>
              <a:rPr lang="en-GB" sz="2800" b="1">
                <a:latin typeface="+mj-lt"/>
                <a:ea typeface="Calibri" panose="020F0502020204030204" pitchFamily="34" charset="0"/>
                <a:cs typeface="Calibri" panose="020F0502020204030204" pitchFamily="34" charset="0"/>
              </a:rPr>
              <a:t>enquêteurs</a:t>
            </a:r>
            <a:endParaRPr lang="en-GB" sz="2800" b="1">
              <a:effectLst/>
              <a:latin typeface="+mj-lt"/>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27EF75ED-4A9F-955B-0639-746C7D07147F}"/>
              </a:ext>
            </a:extLst>
          </p:cNvPr>
          <p:cNvSpPr/>
          <p:nvPr/>
        </p:nvSpPr>
        <p:spPr>
          <a:xfrm>
            <a:off x="3999028" y="412069"/>
            <a:ext cx="7680175" cy="606525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a:lnSpc>
                <a:spcPct val="115000"/>
              </a:lnSpc>
              <a:spcAft>
                <a:spcPts val="1000"/>
              </a:spcAft>
              <a:buClr>
                <a:schemeClr val="accent1"/>
              </a:buClr>
              <a:buSzPct val="90000"/>
              <a:buFont typeface="Arial" panose="020B0604020202020204" pitchFamily="34" charset="0"/>
              <a:buChar char="•"/>
            </a:pPr>
            <a:r>
              <a:rPr lang="en-GB" sz="1600">
                <a:solidFill>
                  <a:schemeClr val="tx1"/>
                </a:solidFill>
                <a:effectLst/>
                <a:ea typeface="Calibri" panose="020F0502020204030204" pitchFamily="34" charset="0"/>
                <a:cs typeface="Calibri" panose="020F0502020204030204" pitchFamily="34" charset="0"/>
              </a:rPr>
              <a:t>La détresse morale et émotionnelle des enquêteurs de VA a été associée à des sentiments de tristesse, de culpabilité, d'impuissance et d'anxiété. </a:t>
            </a:r>
          </a:p>
          <a:p>
            <a:pPr marL="742950" lvl="1" indent="-285750" algn="just">
              <a:lnSpc>
                <a:spcPct val="115000"/>
              </a:lnSpc>
              <a:spcAft>
                <a:spcPts val="1000"/>
              </a:spcAft>
              <a:buClr>
                <a:schemeClr val="accent1"/>
              </a:buClr>
              <a:buSzPct val="90000"/>
              <a:buFont typeface="Arial" panose="020B0604020202020204" pitchFamily="34" charset="0"/>
              <a:buChar char="•"/>
            </a:pPr>
            <a:r>
              <a:rPr lang="en-GB" sz="1600">
                <a:solidFill>
                  <a:schemeClr val="tx1"/>
                </a:solidFill>
                <a:effectLst/>
                <a:ea typeface="Calibri" panose="020F0502020204030204" pitchFamily="34" charset="0"/>
                <a:cs typeface="Calibri" panose="020F0502020204030204" pitchFamily="34" charset="0"/>
              </a:rPr>
              <a:t>Lié au fait d'être témoin et de se sentir responsable de la détresse des répondants et de voir les défis socio-économiques des familles en deuil.</a:t>
            </a:r>
          </a:p>
          <a:p>
            <a:pPr marL="285750" lvl="0" indent="-285750" algn="just">
              <a:lnSpc>
                <a:spcPct val="115000"/>
              </a:lnSpc>
              <a:spcAft>
                <a:spcPts val="1000"/>
              </a:spcAft>
              <a:buClr>
                <a:schemeClr val="accent1"/>
              </a:buClr>
              <a:buSzPct val="90000"/>
              <a:buFont typeface="Arial" panose="020B0604020202020204" pitchFamily="34" charset="0"/>
              <a:buChar char="•"/>
            </a:pPr>
            <a:r>
              <a:rPr lang="en-GB" sz="1600">
                <a:solidFill>
                  <a:schemeClr val="tx1"/>
                </a:solidFill>
                <a:effectLst/>
                <a:ea typeface="Calibri" panose="020F0502020204030204" pitchFamily="34" charset="0"/>
                <a:cs typeface="Calibri" panose="020F0502020204030204" pitchFamily="34" charset="0"/>
              </a:rPr>
              <a:t>Les répercussions de niveaux élevés de détresse émotionnelle et morale peuvent entraîner une forte rotation du personnel, un épuisement professionnel et une fatigue compassionnelle.</a:t>
            </a:r>
          </a:p>
          <a:p>
            <a:pPr algn="just">
              <a:lnSpc>
                <a:spcPct val="115000"/>
              </a:lnSpc>
              <a:spcAft>
                <a:spcPts val="1000"/>
              </a:spcAft>
              <a:buClr>
                <a:schemeClr val="tx2"/>
              </a:buClr>
              <a:buSzPct val="90000"/>
            </a:pPr>
            <a:r>
              <a:rPr lang="en-GB" sz="1600" b="1">
                <a:solidFill>
                  <a:schemeClr val="tx1"/>
                </a:solidFill>
                <a:cs typeface="Calibri" panose="020F0502020204030204" pitchFamily="34" charset="0"/>
              </a:rPr>
              <a:t>Recommandations pour prévenir et minimiser la détresse émotionnelle et morale</a:t>
            </a:r>
          </a:p>
          <a:p>
            <a:pPr marL="285750" indent="-285750" algn="just">
              <a:lnSpc>
                <a:spcPct val="115000"/>
              </a:lnSpc>
              <a:spcAft>
                <a:spcPts val="1000"/>
              </a:spcAft>
              <a:buClr>
                <a:schemeClr val="accent1"/>
              </a:buClr>
              <a:buSzPct val="90000"/>
              <a:buFont typeface="Arial" panose="020B0604020202020204" pitchFamily="34" charset="0"/>
              <a:buChar char="•"/>
            </a:pPr>
            <a:r>
              <a:rPr lang="en-GB" sz="1600">
                <a:solidFill>
                  <a:schemeClr val="tx1"/>
                </a:solidFill>
                <a:effectLst/>
                <a:ea typeface="Calibri" panose="020F0502020204030204" pitchFamily="34" charset="0"/>
                <a:cs typeface="Calibri" panose="020F0502020204030204" pitchFamily="34" charset="0"/>
              </a:rPr>
              <a:t>Des débriefings programmés entre le superviseur et l'enquêteur pour la prise en charge de soi et le traitement de la détresse.</a:t>
            </a:r>
          </a:p>
          <a:p>
            <a:pPr marL="285750" indent="-285750" algn="just">
              <a:lnSpc>
                <a:spcPct val="115000"/>
              </a:lnSpc>
              <a:spcAft>
                <a:spcPts val="1000"/>
              </a:spcAft>
              <a:buClr>
                <a:schemeClr val="accent1"/>
              </a:buClr>
              <a:buSzPct val="90000"/>
              <a:buFont typeface="Arial" panose="020B0604020202020204" pitchFamily="34" charset="0"/>
              <a:buChar char="•"/>
            </a:pPr>
            <a:r>
              <a:rPr lang="en-GB" sz="1600">
                <a:solidFill>
                  <a:schemeClr val="tx1"/>
                </a:solidFill>
                <a:effectLst/>
                <a:ea typeface="Calibri" panose="020F0502020204030204" pitchFamily="34" charset="0"/>
                <a:cs typeface="Calibri" panose="020F0502020204030204" pitchFamily="34" charset="0"/>
              </a:rPr>
              <a:t>Des séances de rapprochement entre les enquêteurs pour partager leurs expériences, discuter des défis éthiques et se soutenir mutuellement.</a:t>
            </a:r>
          </a:p>
          <a:p>
            <a:pPr marL="285750" indent="-285750" algn="just">
              <a:lnSpc>
                <a:spcPct val="115000"/>
              </a:lnSpc>
              <a:spcAft>
                <a:spcPts val="1000"/>
              </a:spcAft>
              <a:buClr>
                <a:schemeClr val="accent1"/>
              </a:buClr>
              <a:buSzPct val="90000"/>
              <a:buFont typeface="Arial" panose="020B0604020202020204" pitchFamily="34" charset="0"/>
              <a:buChar char="•"/>
            </a:pPr>
            <a:r>
              <a:rPr lang="en-GB" sz="1600">
                <a:solidFill>
                  <a:schemeClr val="tx1"/>
                </a:solidFill>
                <a:effectLst/>
                <a:ea typeface="Calibri" panose="020F0502020204030204" pitchFamily="34" charset="0"/>
                <a:cs typeface="Calibri" panose="020F0502020204030204" pitchFamily="34" charset="0"/>
              </a:rPr>
              <a:t>Une formation spécialisée et certifiée sur l'accompagnement du deuil peut être utile pour doter les enquêteurs et/ou les superviseurs de compétences leur permettant de faire face efficacement aux défis physiques, sociaux et émotionnels qu'ils peuvent rencontrer régulièrement</a:t>
            </a:r>
            <a:r>
              <a:rPr lang="en-GB" sz="1600" b="1">
                <a:solidFill>
                  <a:schemeClr val="tx1"/>
                </a:solidFill>
                <a:effectLst/>
                <a:ea typeface="Calibri" panose="020F0502020204030204" pitchFamily="34" charset="0"/>
                <a:cs typeface="Calibri" panose="020F0502020204030204" pitchFamily="34" charset="0"/>
              </a:rPr>
              <a:t>.</a:t>
            </a:r>
            <a:endParaRPr lang="en-GB" sz="1600" b="1">
              <a:solidFill>
                <a:schemeClr val="tx1"/>
              </a:solidFill>
              <a:cs typeface="Calibri" panose="020F0502020204030204" pitchFamily="34" charset="0"/>
            </a:endParaRPr>
          </a:p>
          <a:p>
            <a:pPr lvl="0" algn="just">
              <a:lnSpc>
                <a:spcPct val="115000"/>
              </a:lnSpc>
              <a:spcAft>
                <a:spcPts val="1000"/>
              </a:spcAft>
              <a:buClr>
                <a:schemeClr val="tx2"/>
              </a:buClr>
              <a:buSzPct val="90000"/>
            </a:pPr>
            <a:endParaRPr lang="en-GB" sz="1200">
              <a:solidFill>
                <a:schemeClr val="tx1"/>
              </a:solidFill>
            </a:endParaRPr>
          </a:p>
        </p:txBody>
      </p:sp>
    </p:spTree>
    <p:extLst>
      <p:ext uri="{BB962C8B-B14F-4D97-AF65-F5344CB8AC3E}">
        <p14:creationId xmlns:p14="http://schemas.microsoft.com/office/powerpoint/2010/main" val="2915818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C50912BC-7D95-7E17-A651-776BBFF82F48}"/>
              </a:ext>
            </a:extLst>
          </p:cNvPr>
          <p:cNvGraphicFramePr>
            <a:graphicFrameLocks noGrp="1"/>
          </p:cNvGraphicFramePr>
          <p:nvPr>
            <p:ph sz="quarter" idx="10"/>
            <p:extLst>
              <p:ext uri="{D42A27DB-BD31-4B8C-83A1-F6EECF244321}">
                <p14:modId xmlns:p14="http://schemas.microsoft.com/office/powerpoint/2010/main" val="1738131580"/>
              </p:ext>
            </p:extLst>
          </p:nvPr>
        </p:nvGraphicFramePr>
        <p:xfrm>
          <a:off x="502445" y="1281113"/>
          <a:ext cx="11187110" cy="4582160"/>
        </p:xfrm>
        <a:graphic>
          <a:graphicData uri="http://schemas.openxmlformats.org/drawingml/2006/table">
            <a:tbl>
              <a:tblPr firstRow="1" bandRow="1">
                <a:tableStyleId>{5C22544A-7EE6-4342-B048-85BDC9FD1C3A}</a:tableStyleId>
              </a:tblPr>
              <a:tblGrid>
                <a:gridCol w="2237422">
                  <a:extLst>
                    <a:ext uri="{9D8B030D-6E8A-4147-A177-3AD203B41FA5}">
                      <a16:colId xmlns:a16="http://schemas.microsoft.com/office/drawing/2014/main" val="161270627"/>
                    </a:ext>
                  </a:extLst>
                </a:gridCol>
                <a:gridCol w="2237422">
                  <a:extLst>
                    <a:ext uri="{9D8B030D-6E8A-4147-A177-3AD203B41FA5}">
                      <a16:colId xmlns:a16="http://schemas.microsoft.com/office/drawing/2014/main" val="3554768658"/>
                    </a:ext>
                  </a:extLst>
                </a:gridCol>
                <a:gridCol w="2237422">
                  <a:extLst>
                    <a:ext uri="{9D8B030D-6E8A-4147-A177-3AD203B41FA5}">
                      <a16:colId xmlns:a16="http://schemas.microsoft.com/office/drawing/2014/main" val="1574599836"/>
                    </a:ext>
                  </a:extLst>
                </a:gridCol>
                <a:gridCol w="2237422">
                  <a:extLst>
                    <a:ext uri="{9D8B030D-6E8A-4147-A177-3AD203B41FA5}">
                      <a16:colId xmlns:a16="http://schemas.microsoft.com/office/drawing/2014/main" val="3577928536"/>
                    </a:ext>
                  </a:extLst>
                </a:gridCol>
                <a:gridCol w="2237422">
                  <a:extLst>
                    <a:ext uri="{9D8B030D-6E8A-4147-A177-3AD203B41FA5}">
                      <a16:colId xmlns:a16="http://schemas.microsoft.com/office/drawing/2014/main" val="1685900944"/>
                    </a:ext>
                  </a:extLst>
                </a:gridCol>
              </a:tblGrid>
              <a:tr h="370840">
                <a:tc>
                  <a:txBody>
                    <a:bodyPr/>
                    <a:lstStyle/>
                    <a:p>
                      <a:r>
                        <a:rPr lang="en-US"/>
                        <a:t>Tâche</a:t>
                      </a:r>
                    </a:p>
                  </a:txBody>
                  <a:tcPr/>
                </a:tc>
                <a:tc>
                  <a:txBody>
                    <a:bodyPr/>
                    <a:lstStyle/>
                    <a:p>
                      <a:r>
                        <a:rPr lang="en-US"/>
                        <a:t>Responsable</a:t>
                      </a:r>
                    </a:p>
                  </a:txBody>
                  <a:tcPr/>
                </a:tc>
                <a:tc>
                  <a:txBody>
                    <a:bodyPr/>
                    <a:lstStyle/>
                    <a:p>
                      <a:r>
                        <a:rPr lang="en-US" err="1"/>
                        <a:t>Comptable</a:t>
                      </a:r>
                      <a:endParaRPr lang="en-US"/>
                    </a:p>
                  </a:txBody>
                  <a:tcPr/>
                </a:tc>
                <a:tc>
                  <a:txBody>
                    <a:bodyPr/>
                    <a:lstStyle/>
                    <a:p>
                      <a:r>
                        <a:rPr lang="en-US"/>
                        <a:t>Consultés</a:t>
                      </a:r>
                    </a:p>
                  </a:txBody>
                  <a:tcPr/>
                </a:tc>
                <a:tc>
                  <a:txBody>
                    <a:bodyPr/>
                    <a:lstStyle/>
                    <a:p>
                      <a:r>
                        <a:rPr lang="en-US"/>
                        <a:t>Informé</a:t>
                      </a:r>
                    </a:p>
                  </a:txBody>
                  <a:tcPr/>
                </a:tc>
                <a:extLst>
                  <a:ext uri="{0D108BD9-81ED-4DB2-BD59-A6C34878D82A}">
                    <a16:rowId xmlns:a16="http://schemas.microsoft.com/office/drawing/2014/main" val="4021650952"/>
                  </a:ext>
                </a:extLst>
              </a:tr>
              <a:tr h="370840">
                <a:tc>
                  <a:txBody>
                    <a:bodyPr/>
                    <a:lstStyle/>
                    <a:p>
                      <a:pPr algn="ctr"/>
                      <a:r>
                        <a:rPr lang="en-US" sz="1400"/>
                        <a:t>Conception de la recherche</a:t>
                      </a:r>
                    </a:p>
                  </a:txBody>
                  <a:tcPr anchor="ctr"/>
                </a:tc>
                <a:tc>
                  <a:txBody>
                    <a:bodyPr/>
                    <a:lstStyle/>
                    <a:p>
                      <a:pPr algn="ctr"/>
                      <a:r>
                        <a:rPr lang="en-US" sz="1400"/>
                        <a:t>Saeed Rahman, Casey Breen, Dr. Polonsky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Saeed Rahman, Casey Breen, Dr. Polonsky</a:t>
                      </a:r>
                    </a:p>
                  </a:txBody>
                  <a:tcPr anchor="ctr"/>
                </a:tc>
                <a:tc>
                  <a:txBody>
                    <a:bodyPr/>
                    <a:lstStyle/>
                    <a:p>
                      <a:pPr algn="ctr"/>
                      <a:r>
                        <a:rPr lang="en-US" sz="1400"/>
                        <a:t>Département de la recherche du siège</a:t>
                      </a:r>
                    </a:p>
                  </a:txBody>
                  <a:tcPr anchor="ctr"/>
                </a:tc>
                <a:tc>
                  <a:txBody>
                    <a:bodyPr/>
                    <a:lstStyle/>
                    <a:p>
                      <a:pPr algn="ctr"/>
                      <a:r>
                        <a:rPr lang="en-US" sz="1400"/>
                        <a:t>Priorité aux urgences du QG, PHU du QG, IMPACT CC de la RDC</a:t>
                      </a:r>
                    </a:p>
                  </a:txBody>
                  <a:tcPr anchor="ctr"/>
                </a:tc>
                <a:extLst>
                  <a:ext uri="{0D108BD9-81ED-4DB2-BD59-A6C34878D82A}">
                    <a16:rowId xmlns:a16="http://schemas.microsoft.com/office/drawing/2014/main" val="3447113332"/>
                  </a:ext>
                </a:extLst>
              </a:tr>
              <a:tr h="370840">
                <a:tc>
                  <a:txBody>
                    <a:bodyPr/>
                    <a:lstStyle/>
                    <a:p>
                      <a:pPr algn="ctr"/>
                      <a:r>
                        <a:rPr lang="en-US" sz="1400"/>
                        <a:t>Formation</a:t>
                      </a:r>
                    </a:p>
                  </a:txBody>
                  <a:tcPr anchor="ctr"/>
                </a:tc>
                <a:tc>
                  <a:txBody>
                    <a:bodyPr/>
                    <a:lstStyle/>
                    <a:p>
                      <a:pPr algn="ctr"/>
                      <a:r>
                        <a:rPr lang="en-US" sz="1400"/>
                        <a:t>Saeed Rahman, Casey Breen, Christina Kay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err="1"/>
                        <a:t>Fiston </a:t>
                      </a:r>
                      <a:r>
                        <a:rPr lang="en-US" sz="1400"/>
                        <a:t>+ FO #2 + Recenseurs</a:t>
                      </a:r>
                    </a:p>
                  </a:txBody>
                  <a:tcPr anchor="ctr"/>
                </a:tc>
                <a:tc>
                  <a:txBody>
                    <a:bodyPr/>
                    <a:lstStyle/>
                    <a:p>
                      <a:pPr algn="ctr"/>
                      <a:r>
                        <a:rPr lang="en-US" sz="1400"/>
                        <a:t>DRC IMPACT CC</a:t>
                      </a:r>
                    </a:p>
                  </a:txBody>
                  <a:tcPr anchor="ctr"/>
                </a:tc>
                <a:tc>
                  <a:txBody>
                    <a:bodyPr/>
                    <a:lstStyle/>
                    <a:p>
                      <a:pPr algn="ctr"/>
                      <a:r>
                        <a:rPr lang="en-US" sz="1400"/>
                        <a:t>Priorité aux urgences au siège</a:t>
                      </a:r>
                    </a:p>
                  </a:txBody>
                  <a:tcPr anchor="ctr"/>
                </a:tc>
                <a:extLst>
                  <a:ext uri="{0D108BD9-81ED-4DB2-BD59-A6C34878D82A}">
                    <a16:rowId xmlns:a16="http://schemas.microsoft.com/office/drawing/2014/main" val="1232489596"/>
                  </a:ext>
                </a:extLst>
              </a:tr>
              <a:tr h="370840">
                <a:tc>
                  <a:txBody>
                    <a:bodyPr/>
                    <a:lstStyle/>
                    <a:p>
                      <a:pPr algn="ctr"/>
                      <a:r>
                        <a:rPr lang="en-US" sz="1400"/>
                        <a:t>Collecte des données</a:t>
                      </a:r>
                    </a:p>
                  </a:txBody>
                  <a:tcPr anchor="ctr"/>
                </a:tc>
                <a:tc>
                  <a:txBody>
                    <a:bodyPr/>
                    <a:lstStyle/>
                    <a:p>
                      <a:pPr algn="ctr"/>
                      <a:r>
                        <a:rPr lang="en-US" sz="1400"/>
                        <a:t>Énumérateurs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err="1"/>
                        <a:t>Fiston </a:t>
                      </a:r>
                      <a:r>
                        <a:rPr lang="en-US" sz="1400"/>
                        <a:t>+ FO #2</a:t>
                      </a:r>
                    </a:p>
                  </a:txBody>
                  <a:tcPr anchor="ctr"/>
                </a:tc>
                <a:tc>
                  <a:txBody>
                    <a:bodyPr/>
                    <a:lstStyle/>
                    <a:p>
                      <a:pPr algn="ctr"/>
                      <a:r>
                        <a:rPr lang="en-US" sz="1400"/>
                        <a:t>Christina Kay</a:t>
                      </a:r>
                    </a:p>
                  </a:txBody>
                  <a:tcPr anchor="ctr"/>
                </a:tc>
                <a:tc>
                  <a:txBody>
                    <a:bodyPr/>
                    <a:lstStyle/>
                    <a:p>
                      <a:pPr algn="ctr"/>
                      <a:r>
                        <a:rPr lang="en-US" sz="1400"/>
                        <a:t>Saeed Rahman, Joeri Smits</a:t>
                      </a:r>
                    </a:p>
                  </a:txBody>
                  <a:tcPr anchor="ctr"/>
                </a:tc>
                <a:extLst>
                  <a:ext uri="{0D108BD9-81ED-4DB2-BD59-A6C34878D82A}">
                    <a16:rowId xmlns:a16="http://schemas.microsoft.com/office/drawing/2014/main" val="3329986710"/>
                  </a:ext>
                </a:extLst>
              </a:tr>
              <a:tr h="370840">
                <a:tc>
                  <a:txBody>
                    <a:bodyPr/>
                    <a:lstStyle/>
                    <a:p>
                      <a:pPr algn="ctr"/>
                      <a:r>
                        <a:rPr lang="en-US" sz="1400"/>
                        <a:t>Protection des données</a:t>
                      </a:r>
                    </a:p>
                  </a:txBody>
                  <a:tcPr anchor="ctr"/>
                </a:tc>
                <a:tc>
                  <a:txBody>
                    <a:bodyPr/>
                    <a:lstStyle/>
                    <a:p>
                      <a:pPr lvl="0" algn="ctr">
                        <a:buNone/>
                      </a:pPr>
                      <a:r>
                        <a:rPr lang="en-US" sz="1400" b="0" i="0" u="none" strike="noStrike" noProof="0">
                          <a:latin typeface="Segoe UI Light"/>
                        </a:rPr>
                        <a:t>Fiston + FO #2 + Recenseurs</a:t>
                      </a:r>
                      <a:endParaRPr lang="en-US"/>
                    </a:p>
                  </a:txBody>
                  <a:tcPr anchor="ctr"/>
                </a:tc>
                <a:tc>
                  <a:txBody>
                    <a:bodyPr/>
                    <a:lstStyle/>
                    <a:p>
                      <a:pPr marL="0" marR="0" lvl="0" indent="0" algn="ctr">
                        <a:lnSpc>
                          <a:spcPct val="100000"/>
                        </a:lnSpc>
                        <a:spcBef>
                          <a:spcPts val="0"/>
                        </a:spcBef>
                        <a:spcAft>
                          <a:spcPts val="0"/>
                        </a:spcAft>
                        <a:buNone/>
                      </a:pPr>
                      <a:r>
                        <a:rPr lang="en-US" sz="1400" b="0" i="0" u="none" strike="noStrike" noProof="0">
                          <a:latin typeface="Segoe UI Light"/>
                        </a:rPr>
                        <a:t>Saeed Rahman, Christina Kay</a:t>
                      </a:r>
                      <a:endParaRPr lang="en-US"/>
                    </a:p>
                  </a:txBody>
                  <a:tcPr anchor="ctr"/>
                </a:tc>
                <a:tc>
                  <a:txBody>
                    <a:bodyPr/>
                    <a:lstStyle/>
                    <a:p>
                      <a:pPr lvl="0" algn="ctr">
                        <a:buNone/>
                      </a:pPr>
                      <a:r>
                        <a:rPr lang="en-US" sz="1400" b="0" i="0" u="none" strike="noStrike" noProof="0">
                          <a:latin typeface="Segoe UI Light"/>
                        </a:rPr>
                        <a:t>Département de la recherche du siège</a:t>
                      </a:r>
                      <a:endParaRPr lang="en-US"/>
                    </a:p>
                  </a:txBody>
                  <a:tcPr anchor="ctr"/>
                </a:tc>
                <a:tc>
                  <a:txBody>
                    <a:bodyPr/>
                    <a:lstStyle/>
                    <a:p>
                      <a:pPr algn="ctr"/>
                      <a:r>
                        <a:rPr lang="en-US" sz="1400"/>
                        <a:t>Priorité aux urgences du QG</a:t>
                      </a:r>
                    </a:p>
                  </a:txBody>
                  <a:tcPr anchor="ctr"/>
                </a:tc>
                <a:extLst>
                  <a:ext uri="{0D108BD9-81ED-4DB2-BD59-A6C34878D82A}">
                    <a16:rowId xmlns:a16="http://schemas.microsoft.com/office/drawing/2014/main" val="371595591"/>
                  </a:ext>
                </a:extLst>
              </a:tr>
              <a:tr h="370840">
                <a:tc>
                  <a:txBody>
                    <a:bodyPr/>
                    <a:lstStyle/>
                    <a:p>
                      <a:pPr algn="ctr"/>
                      <a:r>
                        <a:rPr lang="en-US" sz="1400"/>
                        <a:t>Contrôle de la qualité des données</a:t>
                      </a:r>
                    </a:p>
                  </a:txBody>
                  <a:tcPr anchor="ctr"/>
                </a:tc>
                <a:tc>
                  <a:txBody>
                    <a:bodyPr/>
                    <a:lstStyle/>
                    <a:p>
                      <a:pPr algn="ctr"/>
                      <a:r>
                        <a:rPr lang="en-US" sz="1400"/>
                        <a:t>Christina Kay, Yams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Saeed Rahman, Joeri Smits</a:t>
                      </a:r>
                    </a:p>
                  </a:txBody>
                  <a:tcPr anchor="ctr"/>
                </a:tc>
                <a:tc>
                  <a:txBody>
                    <a:bodyPr/>
                    <a:lstStyle/>
                    <a:p>
                      <a:pPr algn="ctr"/>
                      <a:r>
                        <a:rPr lang="en-US" sz="1400"/>
                        <a:t>Casey Breen</a:t>
                      </a:r>
                    </a:p>
                  </a:txBody>
                  <a:tcPr anchor="ctr"/>
                </a:tc>
                <a:tc>
                  <a:txBody>
                    <a:bodyPr/>
                    <a:lstStyle/>
                    <a:p>
                      <a:pPr algn="ctr"/>
                      <a:r>
                        <a:rPr lang="en-US" sz="1400"/>
                        <a:t>Département de la recherche du siège</a:t>
                      </a:r>
                    </a:p>
                  </a:txBody>
                  <a:tcPr anchor="ctr"/>
                </a:tc>
                <a:extLst>
                  <a:ext uri="{0D108BD9-81ED-4DB2-BD59-A6C34878D82A}">
                    <a16:rowId xmlns:a16="http://schemas.microsoft.com/office/drawing/2014/main" val="4023485352"/>
                  </a:ext>
                </a:extLst>
              </a:tr>
              <a:tr h="370840">
                <a:tc>
                  <a:txBody>
                    <a:bodyPr/>
                    <a:lstStyle/>
                    <a:p>
                      <a:pPr algn="ctr"/>
                      <a:r>
                        <a:rPr lang="en-US" sz="1400"/>
                        <a:t>Nettoyage des données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err="1"/>
                        <a:t>Fiston </a:t>
                      </a:r>
                      <a:r>
                        <a:rPr lang="en-US" sz="1400"/>
                        <a:t>+ FO #2</a:t>
                      </a:r>
                    </a:p>
                  </a:txBody>
                  <a:tcPr anchor="ctr"/>
                </a:tc>
                <a:tc>
                  <a:txBody>
                    <a:bodyPr/>
                    <a:lstStyle/>
                    <a:p>
                      <a:pPr algn="ctr"/>
                      <a:r>
                        <a:rPr lang="en-US" sz="1400"/>
                        <a:t>Christina Kay</a:t>
                      </a:r>
                    </a:p>
                  </a:txBody>
                  <a:tcPr anchor="ctr"/>
                </a:tc>
                <a:tc>
                  <a:txBody>
                    <a:bodyPr/>
                    <a:lstStyle/>
                    <a:p>
                      <a:pPr algn="ctr"/>
                      <a:r>
                        <a:rPr lang="en-US" sz="1400"/>
                        <a:t>Saeed Rahman, Joeri Smits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Département de la recherche du siège</a:t>
                      </a:r>
                    </a:p>
                  </a:txBody>
                  <a:tcPr anchor="ctr"/>
                </a:tc>
                <a:extLst>
                  <a:ext uri="{0D108BD9-81ED-4DB2-BD59-A6C34878D82A}">
                    <a16:rowId xmlns:a16="http://schemas.microsoft.com/office/drawing/2014/main" val="729842025"/>
                  </a:ext>
                </a:extLst>
              </a:tr>
              <a:tr h="370840">
                <a:tc>
                  <a:txBody>
                    <a:bodyPr/>
                    <a:lstStyle/>
                    <a:p>
                      <a:pPr algn="ctr"/>
                      <a:r>
                        <a:rPr lang="en-US" sz="1400"/>
                        <a:t>Analyse des données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Saeed Rahman, Casey Breen, Joeri Smits</a:t>
                      </a:r>
                      <a:endParaRPr lang="en-US"/>
                    </a:p>
                  </a:txBody>
                  <a:tcPr anchor="ctr"/>
                </a:tc>
                <a:tc>
                  <a:txBody>
                    <a:bodyPr/>
                    <a:lstStyle/>
                    <a:p>
                      <a:pPr lvl="0" algn="ctr">
                        <a:buNone/>
                      </a:pPr>
                      <a:r>
                        <a:rPr lang="en-US" sz="1400" b="0" i="0" u="none" strike="noStrike" noProof="0">
                          <a:latin typeface="Segoe UI Light"/>
                        </a:rPr>
                        <a:t>Saeed Rahman, Casey Breen, Joeri Smits</a:t>
                      </a:r>
                      <a:endParaRPr lang="en-US" sz="1400"/>
                    </a:p>
                  </a:txBody>
                  <a:tcPr anchor="ctr"/>
                </a:tc>
                <a:tc>
                  <a:txBody>
                    <a:bodyPr/>
                    <a:lstStyle/>
                    <a:p>
                      <a:pPr algn="ctr"/>
                      <a:r>
                        <a:rPr lang="en-US" sz="1400"/>
                        <a:t>Département de la recherche du siège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Priorité aux urgences du QG</a:t>
                      </a:r>
                    </a:p>
                  </a:txBody>
                  <a:tcPr anchor="ctr"/>
                </a:tc>
                <a:extLst>
                  <a:ext uri="{0D108BD9-81ED-4DB2-BD59-A6C34878D82A}">
                    <a16:rowId xmlns:a16="http://schemas.microsoft.com/office/drawing/2014/main" val="2900461624"/>
                  </a:ext>
                </a:extLst>
              </a:tr>
              <a:tr h="370840">
                <a:tc>
                  <a:txBody>
                    <a:bodyPr/>
                    <a:lstStyle/>
                    <a:p>
                      <a:pPr algn="ctr"/>
                      <a:r>
                        <a:rPr lang="en-US" sz="1400"/>
                        <a:t>Reporting</a:t>
                      </a:r>
                    </a:p>
                  </a:txBody>
                  <a:tcPr anchor="ctr"/>
                </a:tc>
                <a:tc>
                  <a:txBody>
                    <a:bodyPr/>
                    <a:lstStyle/>
                    <a:p>
                      <a:pPr marL="0" marR="0" lvl="0" indent="0" algn="ctr" rtl="0" eaLnBrk="1" fontAlgn="auto" latinLnBrk="0" hangingPunct="1">
                        <a:lnSpc>
                          <a:spcPct val="100000"/>
                        </a:lnSpc>
                        <a:spcBef>
                          <a:spcPts val="0"/>
                        </a:spcBef>
                        <a:spcAft>
                          <a:spcPts val="0"/>
                        </a:spcAft>
                        <a:buClrTx/>
                        <a:buSzTx/>
                        <a:buFontTx/>
                        <a:buNone/>
                      </a:pPr>
                      <a:r>
                        <a:rPr lang="en-US" sz="1400"/>
                        <a:t>Saeed Rahman, Casey Breen</a:t>
                      </a:r>
                    </a:p>
                  </a:txBody>
                  <a:tcPr anchor="ctr"/>
                </a:tc>
                <a:tc>
                  <a:txBody>
                    <a:bodyPr/>
                    <a:lstStyle/>
                    <a:p>
                      <a:pPr lvl="0" algn="ctr">
                        <a:buNone/>
                      </a:pPr>
                      <a:r>
                        <a:rPr lang="en-US" sz="1200" b="0" i="0" u="none" strike="noStrike" noProof="0">
                          <a:latin typeface="Segoe UI Light"/>
                        </a:rPr>
                        <a:t>Saeed Rahman, Casey Breen, Joeri Smits</a:t>
                      </a:r>
                      <a:endParaRPr lang="en-US" sz="12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Département de la recherche du siège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err="1"/>
                        <a:t>Priorité</a:t>
                      </a:r>
                      <a:r>
                        <a:rPr lang="en-US" sz="1400"/>
                        <a:t> aux urgences du QG</a:t>
                      </a:r>
                    </a:p>
                  </a:txBody>
                  <a:tcPr anchor="ctr"/>
                </a:tc>
                <a:extLst>
                  <a:ext uri="{0D108BD9-81ED-4DB2-BD59-A6C34878D82A}">
                    <a16:rowId xmlns:a16="http://schemas.microsoft.com/office/drawing/2014/main" val="2114629715"/>
                  </a:ext>
                </a:extLst>
              </a:tr>
            </a:tbl>
          </a:graphicData>
        </a:graphic>
      </p:graphicFrame>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p:txBody>
          <a:bodyPr/>
          <a:lstStyle/>
          <a:p>
            <a:r>
              <a:rPr lang="en-US"/>
              <a:t>Rôles et responsabilités</a:t>
            </a:r>
          </a:p>
        </p:txBody>
      </p:sp>
    </p:spTree>
    <p:extLst>
      <p:ext uri="{BB962C8B-B14F-4D97-AF65-F5344CB8AC3E}">
        <p14:creationId xmlns:p14="http://schemas.microsoft.com/office/powerpoint/2010/main" val="33542988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70ACD-1894-E960-0E1A-B0E03FB44E4D}"/>
              </a:ext>
            </a:extLst>
          </p:cNvPr>
          <p:cNvSpPr>
            <a:spLocks noGrp="1"/>
          </p:cNvSpPr>
          <p:nvPr>
            <p:ph type="title"/>
          </p:nvPr>
        </p:nvSpPr>
        <p:spPr>
          <a:xfrm>
            <a:off x="975884" y="606624"/>
            <a:ext cx="7474172" cy="1325563"/>
          </a:xfrm>
        </p:spPr>
        <p:txBody>
          <a:bodyPr>
            <a:normAutofit/>
          </a:bodyPr>
          <a:lstStyle/>
          <a:p>
            <a:pPr algn="ctr"/>
            <a:r>
              <a:rPr lang="en-GB" b="1">
                <a:solidFill>
                  <a:schemeClr val="accent3">
                    <a:lumMod val="75000"/>
                  </a:schemeClr>
                </a:solidFill>
                <a:effectLst/>
              </a:rPr>
              <a:t>Techniques de communication pour les VA</a:t>
            </a:r>
            <a:endParaRPr lang="en-GB">
              <a:solidFill>
                <a:schemeClr val="accent3">
                  <a:lumMod val="75000"/>
                </a:schemeClr>
              </a:solidFill>
            </a:endParaRPr>
          </a:p>
        </p:txBody>
      </p:sp>
      <p:sp>
        <p:nvSpPr>
          <p:cNvPr id="3" name="Content Placeholder 2">
            <a:extLst>
              <a:ext uri="{FF2B5EF4-FFF2-40B4-BE49-F238E27FC236}">
                <a16:creationId xmlns:a16="http://schemas.microsoft.com/office/drawing/2014/main" id="{97B8AF3E-0F58-23B9-6EEB-2CEA8E348E01}"/>
              </a:ext>
            </a:extLst>
          </p:cNvPr>
          <p:cNvSpPr>
            <a:spLocks noGrp="1"/>
          </p:cNvSpPr>
          <p:nvPr>
            <p:ph idx="1"/>
          </p:nvPr>
        </p:nvSpPr>
        <p:spPr>
          <a:xfrm>
            <a:off x="1136429" y="2278173"/>
            <a:ext cx="6820945" cy="3450613"/>
          </a:xfrm>
        </p:spPr>
        <p:txBody>
          <a:bodyPr anchor="ctr">
            <a:normAutofit fontScale="92500" lnSpcReduction="20000"/>
          </a:bodyPr>
          <a:lstStyle/>
          <a:p>
            <a:pPr algn="just">
              <a:spcAft>
                <a:spcPts val="1200"/>
              </a:spcAft>
              <a:buClr>
                <a:schemeClr val="accent1"/>
              </a:buClr>
              <a:buSzPct val="90000"/>
            </a:pPr>
            <a:r>
              <a:rPr lang="en-GB" sz="1900">
                <a:effectLst/>
                <a:ea typeface="Calibri" panose="020F0502020204030204" pitchFamily="34" charset="0"/>
                <a:cs typeface="Calibri" panose="020F0502020204030204" pitchFamily="34" charset="0"/>
              </a:rPr>
              <a:t>Un entretien visant à recueillir des informations sur les circonstances du décès d'un membre de la famille proche peut être une question sensible pour les répondants. </a:t>
            </a:r>
          </a:p>
          <a:p>
            <a:pPr algn="just">
              <a:spcAft>
                <a:spcPts val="1200"/>
              </a:spcAft>
              <a:buClr>
                <a:schemeClr val="accent1"/>
              </a:buClr>
              <a:buSzPct val="90000"/>
            </a:pPr>
            <a:r>
              <a:rPr lang="en-GB" sz="1900">
                <a:effectLst/>
                <a:ea typeface="Calibri" panose="020F0502020204030204" pitchFamily="34" charset="0"/>
                <a:cs typeface="Calibri" panose="020F0502020204030204" pitchFamily="34" charset="0"/>
              </a:rPr>
              <a:t>L'intervieweur doit avoir une bonne compréhension de la façon dont le deuil et le traumatisme peuvent affecter les répondants pendant l'AV. </a:t>
            </a:r>
          </a:p>
          <a:p>
            <a:pPr algn="just">
              <a:spcAft>
                <a:spcPts val="1200"/>
              </a:spcAft>
              <a:buClr>
                <a:schemeClr val="accent1"/>
              </a:buClr>
              <a:buSzPct val="90000"/>
            </a:pPr>
            <a:r>
              <a:rPr lang="en-GB" sz="1900">
                <a:effectLst/>
                <a:ea typeface="Calibri" panose="020F0502020204030204" pitchFamily="34" charset="0"/>
                <a:cs typeface="Calibri" panose="020F0502020204030204" pitchFamily="34" charset="0"/>
              </a:rPr>
              <a:t>Si l'entretien n'est pas mené de manière respectueuse et agréable, cela peut nuire au bien-être émotionnel de la personne interrogée et réduire sa coopération</a:t>
            </a:r>
            <a:r>
              <a:rPr lang="en-GB" sz="1900">
                <a:ea typeface="Calibri" panose="020F0502020204030204" pitchFamily="34" charset="0"/>
                <a:cs typeface="Calibri" panose="020F0502020204030204" pitchFamily="34" charset="0"/>
              </a:rPr>
              <a:t>.</a:t>
            </a:r>
          </a:p>
          <a:p>
            <a:pPr algn="just">
              <a:spcAft>
                <a:spcPts val="1200"/>
              </a:spcAft>
              <a:buClr>
                <a:schemeClr val="accent1"/>
              </a:buClr>
              <a:buSzPct val="90000"/>
            </a:pPr>
            <a:r>
              <a:rPr lang="en-GB" sz="1900">
                <a:effectLst/>
                <a:ea typeface="Calibri" panose="020F0502020204030204" pitchFamily="34" charset="0"/>
                <a:cs typeface="Calibri" panose="020F0502020204030204" pitchFamily="34" charset="0"/>
              </a:rPr>
              <a:t>En établissant un bon rapport avec les personnes interrogées et la communauté, les membres de la famille et les amis en deuil se sentiront plus à l'aise pour parler du décès d'un être cher.</a:t>
            </a:r>
          </a:p>
          <a:p>
            <a:pPr marL="0" indent="0">
              <a:buNone/>
            </a:pPr>
            <a:endParaRPr lang="en-GB" sz="1700"/>
          </a:p>
        </p:txBody>
      </p:sp>
      <p:pic>
        <p:nvPicPr>
          <p:cNvPr id="7" name="Graphic 6" descr="Board Room">
            <a:extLst>
              <a:ext uri="{FF2B5EF4-FFF2-40B4-BE49-F238E27FC236}">
                <a16:creationId xmlns:a16="http://schemas.microsoft.com/office/drawing/2014/main" id="{4B42D87D-09D2-AE02-E926-33D46937C5B6}"/>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3335848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8E238-B7DE-115F-96E7-9EFF564E69FB}"/>
              </a:ext>
            </a:extLst>
          </p:cNvPr>
          <p:cNvSpPr>
            <a:spLocks noGrp="1"/>
          </p:cNvSpPr>
          <p:nvPr>
            <p:ph type="title"/>
          </p:nvPr>
        </p:nvSpPr>
        <p:spPr>
          <a:xfrm>
            <a:off x="1848465" y="3298722"/>
            <a:ext cx="8495070" cy="1784402"/>
          </a:xfrm>
        </p:spPr>
        <p:txBody>
          <a:bodyPr vert="horz" lIns="91440" tIns="45720" rIns="91440" bIns="45720" rtlCol="0" anchor="b">
            <a:normAutofit fontScale="90000"/>
          </a:bodyPr>
          <a:lstStyle/>
          <a:p>
            <a:pPr algn="ctr">
              <a:spcAft>
                <a:spcPts val="1200"/>
              </a:spcAft>
            </a:pPr>
            <a:r>
              <a:rPr lang="en-US" sz="2900" b="1" i="1" kern="1200">
                <a:solidFill>
                  <a:srgbClr val="FFFFFF"/>
                </a:solidFill>
                <a:effectLst/>
                <a:latin typeface="+mj-lt"/>
                <a:ea typeface="+mj-ea"/>
                <a:cs typeface="+mj-cs"/>
              </a:rPr>
              <a:t>Qu'est-ce qui peut être considéré comme un entretien VA réussi ?</a:t>
            </a:r>
            <a:br>
              <a:rPr lang="en-US" sz="2900" b="1" i="1" kern="1200">
                <a:solidFill>
                  <a:srgbClr val="FFFFFF"/>
                </a:solidFill>
                <a:effectLst/>
                <a:latin typeface="+mj-lt"/>
                <a:ea typeface="+mj-ea"/>
                <a:cs typeface="+mj-cs"/>
              </a:rPr>
            </a:br>
            <a:br>
              <a:rPr lang="en-US" sz="2900" b="1" i="1" kern="1200">
                <a:solidFill>
                  <a:srgbClr val="FFFFFF"/>
                </a:solidFill>
                <a:effectLst/>
                <a:latin typeface="+mj-lt"/>
                <a:ea typeface="+mj-ea"/>
                <a:cs typeface="+mj-cs"/>
              </a:rPr>
            </a:br>
            <a:r>
              <a:rPr lang="en-US" sz="2900" b="1" i="1" kern="1200">
                <a:solidFill>
                  <a:srgbClr val="FFFFFF"/>
                </a:solidFill>
                <a:effectLst/>
                <a:latin typeface="+mj-lt"/>
                <a:ea typeface="+mj-ea"/>
                <a:cs typeface="+mj-cs"/>
              </a:rPr>
              <a:t>Quelles sont les règles générales ou les techniques qui peuvent être appliquées pour mener un entretien réussi ?</a:t>
            </a:r>
            <a:endParaRPr lang="en-US" sz="2900" b="1" kern="1200">
              <a:solidFill>
                <a:srgbClr val="FFFFFF"/>
              </a:solidFill>
              <a:latin typeface="+mj-lt"/>
              <a:ea typeface="+mj-ea"/>
              <a:cs typeface="+mj-cs"/>
            </a:endParaRPr>
          </a:p>
        </p:txBody>
      </p:sp>
      <p:pic>
        <p:nvPicPr>
          <p:cNvPr id="6" name="Graphic 5" descr="Questions">
            <a:extLst>
              <a:ext uri="{FF2B5EF4-FFF2-40B4-BE49-F238E27FC236}">
                <a16:creationId xmlns:a16="http://schemas.microsoft.com/office/drawing/2014/main" id="{2F274C3D-2A67-F408-F45C-15D1ACA47FA9}"/>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5033519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7DFE-4675-6A20-CA6F-E55502C28799}"/>
              </a:ext>
            </a:extLst>
          </p:cNvPr>
          <p:cNvSpPr>
            <a:spLocks noGrp="1"/>
          </p:cNvSpPr>
          <p:nvPr>
            <p:ph type="title"/>
          </p:nvPr>
        </p:nvSpPr>
        <p:spPr>
          <a:xfrm>
            <a:off x="731520" y="731520"/>
            <a:ext cx="6089904" cy="1426464"/>
          </a:xfrm>
        </p:spPr>
        <p:txBody>
          <a:bodyPr>
            <a:normAutofit/>
          </a:bodyPr>
          <a:lstStyle/>
          <a:p>
            <a:r>
              <a:rPr lang="en-GB" b="1">
                <a:effectLst/>
              </a:rPr>
              <a:t>Recommandations générales</a:t>
            </a:r>
            <a:endParaRPr lang="en-GB"/>
          </a:p>
        </p:txBody>
      </p:sp>
      <p:sp>
        <p:nvSpPr>
          <p:cNvPr id="14" name="Content Placeholder 2">
            <a:extLst>
              <a:ext uri="{FF2B5EF4-FFF2-40B4-BE49-F238E27FC236}">
                <a16:creationId xmlns:a16="http://schemas.microsoft.com/office/drawing/2014/main" id="{834A6DBB-6FAB-C521-43C1-033F6FB114B7}"/>
              </a:ext>
            </a:extLst>
          </p:cNvPr>
          <p:cNvSpPr>
            <a:spLocks noGrp="1"/>
          </p:cNvSpPr>
          <p:nvPr>
            <p:ph idx="1"/>
          </p:nvPr>
        </p:nvSpPr>
        <p:spPr>
          <a:xfrm>
            <a:off x="672270" y="2480955"/>
            <a:ext cx="7368005" cy="3886758"/>
          </a:xfrm>
        </p:spPr>
        <p:txBody>
          <a:bodyPr anchor="ctr">
            <a:normAutofit lnSpcReduction="10000"/>
          </a:bodyPr>
          <a:lstStyle/>
          <a:p>
            <a:pPr lvl="0" algn="just">
              <a:buClr>
                <a:schemeClr val="accent1"/>
              </a:buClr>
              <a:buSzPct val="90000"/>
            </a:pPr>
            <a:r>
              <a:rPr lang="en-GB" sz="1600">
                <a:effectLst/>
                <a:ea typeface="Noto Sans Symbols"/>
                <a:cs typeface="Noto Sans Symbols"/>
              </a:rPr>
              <a:t>Bien qu'il soit reconnu que plus d'un répondant puisse contribuer à l'entretien, essayez d'utiliser un </a:t>
            </a:r>
            <a:r>
              <a:rPr lang="en-GB" sz="1600" b="1">
                <a:effectLst/>
                <a:ea typeface="Noto Sans Symbols"/>
                <a:cs typeface="Noto Sans Symbols"/>
              </a:rPr>
              <a:t>endroit calme et privé </a:t>
            </a:r>
            <a:r>
              <a:rPr lang="en-GB" sz="1600">
                <a:effectLst/>
                <a:ea typeface="Noto Sans Symbols"/>
                <a:cs typeface="Noto Sans Symbols"/>
              </a:rPr>
              <a:t>(c'est-à-dire sans la présence de personnes avec lesquelles le(s) répondant(s) endeuillé(s) pourrait(ent) être mal à l'aise) conformément aux pratiques locales ; mettez en sourdine ou éteignez les téléphones portables.</a:t>
            </a:r>
          </a:p>
          <a:p>
            <a:pPr lvl="0" algn="just">
              <a:buClr>
                <a:schemeClr val="accent1"/>
              </a:buClr>
              <a:buSzPct val="90000"/>
            </a:pPr>
            <a:r>
              <a:rPr lang="en-GB" sz="1600" b="1">
                <a:effectLst/>
                <a:ea typeface="Noto Sans Symbols"/>
                <a:cs typeface="Noto Sans Symbols"/>
              </a:rPr>
              <a:t>Soyez poli et sensible </a:t>
            </a:r>
            <a:r>
              <a:rPr lang="en-GB" sz="1600">
                <a:effectLst/>
                <a:ea typeface="Noto Sans Symbols"/>
                <a:cs typeface="Noto Sans Symbols"/>
              </a:rPr>
              <a:t>aux émotions des personnes interrogées. La mort est un sujet sensible, il est donc important de tenir compte des émotions des personnes interrogées. L'enquêteur doit essayer de mettre les répondants à l'aise. </a:t>
            </a:r>
          </a:p>
          <a:p>
            <a:pPr lvl="0" algn="just">
              <a:buClr>
                <a:schemeClr val="accent1"/>
              </a:buClr>
              <a:buSzPct val="90000"/>
            </a:pPr>
            <a:r>
              <a:rPr lang="en-GB" sz="1600">
                <a:effectLst/>
                <a:ea typeface="Noto Sans Symbols"/>
                <a:cs typeface="Noto Sans Symbols"/>
              </a:rPr>
              <a:t>L'enquêteur </a:t>
            </a:r>
            <a:r>
              <a:rPr lang="en-GB" sz="1600" b="1">
                <a:effectLst/>
                <a:ea typeface="Noto Sans Symbols"/>
                <a:cs typeface="Noto Sans Symbols"/>
              </a:rPr>
              <a:t>ne </a:t>
            </a:r>
            <a:r>
              <a:rPr lang="en-GB" sz="1600">
                <a:effectLst/>
                <a:ea typeface="Noto Sans Symbols"/>
                <a:cs typeface="Noto Sans Symbols"/>
              </a:rPr>
              <a:t>doit </a:t>
            </a:r>
            <a:r>
              <a:rPr lang="en-GB" sz="1600" b="1">
                <a:effectLst/>
                <a:ea typeface="Noto Sans Symbols"/>
                <a:cs typeface="Noto Sans Symbols"/>
              </a:rPr>
              <a:t>pas donner d'avis, suggérer des réponses ou faire des suppositions</a:t>
            </a:r>
            <a:r>
              <a:rPr lang="en-GB" sz="1600">
                <a:effectLst/>
                <a:ea typeface="Noto Sans Symbols"/>
                <a:cs typeface="Noto Sans Symbols"/>
              </a:rPr>
              <a:t>. </a:t>
            </a:r>
          </a:p>
          <a:p>
            <a:pPr lvl="0" algn="just">
              <a:buClr>
                <a:schemeClr val="accent1"/>
              </a:buClr>
              <a:buSzPct val="90000"/>
            </a:pPr>
            <a:r>
              <a:rPr lang="en-GB" sz="1600">
                <a:effectLst/>
                <a:ea typeface="Noto Sans Symbols"/>
                <a:cs typeface="Noto Sans Symbols"/>
              </a:rPr>
              <a:t>L'enquêteur doit toujours prêter </a:t>
            </a:r>
            <a:r>
              <a:rPr lang="en-GB" sz="1600" b="1">
                <a:effectLst/>
                <a:ea typeface="Noto Sans Symbols"/>
                <a:cs typeface="Noto Sans Symbols"/>
              </a:rPr>
              <a:t>une attention toute particulière </a:t>
            </a:r>
            <a:r>
              <a:rPr lang="en-GB" sz="1600">
                <a:effectLst/>
                <a:ea typeface="Noto Sans Symbols"/>
                <a:cs typeface="Noto Sans Symbols"/>
              </a:rPr>
              <a:t>à la personne interrogée. Il est important de montrer que l'on écoute et d'être conscient des émotions des répondants.</a:t>
            </a:r>
          </a:p>
          <a:p>
            <a:pPr algn="just">
              <a:buClr>
                <a:schemeClr val="accent1"/>
              </a:buClr>
              <a:buSzPct val="90000"/>
            </a:pPr>
            <a:r>
              <a:rPr lang="en-GB" sz="1600" b="1">
                <a:effectLst/>
                <a:ea typeface="Noto Sans Symbols"/>
                <a:cs typeface="Noto Sans Symbols"/>
              </a:rPr>
              <a:t>Réagir à la détresse émotionnelle </a:t>
            </a:r>
            <a:r>
              <a:rPr lang="en-GB" sz="1600">
                <a:ea typeface="Noto Sans Symbols"/>
                <a:cs typeface="Noto Sans Symbols"/>
              </a:rPr>
              <a:t>- l'</a:t>
            </a:r>
            <a:r>
              <a:rPr lang="en-GB" sz="1600">
                <a:effectLst/>
                <a:ea typeface="Noto Sans Symbols"/>
                <a:cs typeface="Noto Sans Symbols"/>
              </a:rPr>
              <a:t>enquêteur doit orienter les répondants vers les services professionnels de santé et d'aide sociale disponibles localement en cas de signes de détresse émotionnelle. </a:t>
            </a:r>
          </a:p>
        </p:txBody>
      </p:sp>
      <p:pic>
        <p:nvPicPr>
          <p:cNvPr id="4" name="Picture 3">
            <a:extLst>
              <a:ext uri="{FF2B5EF4-FFF2-40B4-BE49-F238E27FC236}">
                <a16:creationId xmlns:a16="http://schemas.microsoft.com/office/drawing/2014/main" id="{58EBABF4-4327-F4B7-9974-5EF10D89C575}"/>
              </a:ext>
            </a:extLst>
          </p:cNvPr>
          <p:cNvPicPr>
            <a:picLocks noChangeAspect="1"/>
          </p:cNvPicPr>
          <p:nvPr/>
        </p:nvPicPr>
        <p:blipFill>
          <a:blip r:embed="rId2"/>
          <a:stretch>
            <a:fillRect/>
          </a:stretch>
        </p:blipFill>
        <p:spPr>
          <a:xfrm>
            <a:off x="8185082" y="3190329"/>
            <a:ext cx="3334648" cy="2314131"/>
          </a:xfrm>
          <a:prstGeom prst="rect">
            <a:avLst/>
          </a:prstGeom>
        </p:spPr>
      </p:pic>
      <p:sp>
        <p:nvSpPr>
          <p:cNvPr id="3" name="TextBox 2">
            <a:extLst>
              <a:ext uri="{FF2B5EF4-FFF2-40B4-BE49-F238E27FC236}">
                <a16:creationId xmlns:a16="http://schemas.microsoft.com/office/drawing/2014/main" id="{34F796DF-0087-A0AA-1EEE-5AA456C6D510}"/>
              </a:ext>
            </a:extLst>
          </p:cNvPr>
          <p:cNvSpPr txBox="1"/>
          <p:nvPr/>
        </p:nvSpPr>
        <p:spPr>
          <a:xfrm>
            <a:off x="8122260" y="5504460"/>
            <a:ext cx="2710936" cy="523220"/>
          </a:xfrm>
          <a:prstGeom prst="rect">
            <a:avLst/>
          </a:prstGeom>
          <a:noFill/>
        </p:spPr>
        <p:txBody>
          <a:bodyPr wrap="square" rtlCol="0">
            <a:spAutoFit/>
          </a:bodyPr>
          <a:lstStyle/>
          <a:p>
            <a:r>
              <a:rPr lang="en-GB" sz="1400" i="1"/>
              <a:t>Photo partagée avec la permission du </a:t>
            </a:r>
            <a:r>
              <a:rPr lang="en-GB" sz="1400" i="1" err="1"/>
              <a:t>Dr </a:t>
            </a:r>
            <a:r>
              <a:rPr lang="en-GB" sz="1400" i="1"/>
              <a:t>Dan </a:t>
            </a:r>
            <a:r>
              <a:rPr lang="en-GB" sz="1400" i="1" err="1"/>
              <a:t>Kajungu</a:t>
            </a:r>
            <a:r>
              <a:rPr lang="en-GB" sz="1400" i="1"/>
              <a:t>.</a:t>
            </a:r>
          </a:p>
        </p:txBody>
      </p:sp>
    </p:spTree>
    <p:extLst>
      <p:ext uri="{BB962C8B-B14F-4D97-AF65-F5344CB8AC3E}">
        <p14:creationId xmlns:p14="http://schemas.microsoft.com/office/powerpoint/2010/main" val="113780557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7DFE-4675-6A20-CA6F-E55502C28799}"/>
              </a:ext>
            </a:extLst>
          </p:cNvPr>
          <p:cNvSpPr>
            <a:spLocks noGrp="1"/>
          </p:cNvSpPr>
          <p:nvPr>
            <p:ph type="title"/>
          </p:nvPr>
        </p:nvSpPr>
        <p:spPr>
          <a:xfrm>
            <a:off x="731520" y="731520"/>
            <a:ext cx="6089904" cy="1426464"/>
          </a:xfrm>
        </p:spPr>
        <p:txBody>
          <a:bodyPr>
            <a:normAutofit/>
          </a:bodyPr>
          <a:lstStyle/>
          <a:p>
            <a:r>
              <a:rPr lang="en-GB" b="1">
                <a:effectLst/>
              </a:rPr>
              <a:t>Recommandations générales</a:t>
            </a:r>
            <a:endParaRPr lang="en-GB"/>
          </a:p>
        </p:txBody>
      </p:sp>
      <p:sp>
        <p:nvSpPr>
          <p:cNvPr id="14" name="Content Placeholder 2">
            <a:extLst>
              <a:ext uri="{FF2B5EF4-FFF2-40B4-BE49-F238E27FC236}">
                <a16:creationId xmlns:a16="http://schemas.microsoft.com/office/drawing/2014/main" id="{834A6DBB-6FAB-C521-43C1-033F6FB114B7}"/>
              </a:ext>
            </a:extLst>
          </p:cNvPr>
          <p:cNvSpPr>
            <a:spLocks noGrp="1"/>
          </p:cNvSpPr>
          <p:nvPr>
            <p:ph idx="1"/>
          </p:nvPr>
        </p:nvSpPr>
        <p:spPr>
          <a:xfrm>
            <a:off x="711368" y="2435523"/>
            <a:ext cx="10759309" cy="3855392"/>
          </a:xfrm>
        </p:spPr>
        <p:txBody>
          <a:bodyPr anchor="ctr">
            <a:normAutofit lnSpcReduction="10000"/>
          </a:bodyPr>
          <a:lstStyle/>
          <a:p>
            <a:pPr lvl="0" algn="just">
              <a:spcAft>
                <a:spcPts val="1000"/>
              </a:spcAft>
              <a:buClr>
                <a:schemeClr val="accent1"/>
              </a:buClr>
              <a:buSzPct val="90000"/>
            </a:pPr>
            <a:r>
              <a:rPr lang="en-GB" sz="1600">
                <a:effectLst/>
                <a:ea typeface="Noto Sans Symbols"/>
                <a:cs typeface="Noto Sans Symbols"/>
              </a:rPr>
              <a:t>La </a:t>
            </a:r>
            <a:r>
              <a:rPr lang="en-GB" sz="1600" b="1">
                <a:effectLst/>
                <a:ea typeface="Noto Sans Symbols"/>
                <a:cs typeface="Noto Sans Symbols"/>
              </a:rPr>
              <a:t>communication non verbale </a:t>
            </a:r>
            <a:r>
              <a:rPr lang="en-GB" sz="1600">
                <a:effectLst/>
                <a:ea typeface="Noto Sans Symbols"/>
                <a:cs typeface="Noto Sans Symbols"/>
              </a:rPr>
              <a:t>est très importante.  En fonction des normes et pratiques culturelles locales, qui peuvent différer selon le sexe et l'âge de l'enquêté et de l'enquêteur, on peut généralement recommander ce qui suit aux enquêteurs :</a:t>
            </a:r>
          </a:p>
          <a:p>
            <a:pPr lvl="1" algn="just">
              <a:buClr>
                <a:schemeClr val="accent1"/>
              </a:buClr>
              <a:buSzPct val="90000"/>
            </a:pPr>
            <a:r>
              <a:rPr lang="en-GB" sz="1600">
                <a:effectLst/>
                <a:ea typeface="Courier New" panose="02070309020205020404" pitchFamily="49" charset="0"/>
                <a:cs typeface="Courier New" panose="02070309020205020404" pitchFamily="49" charset="0"/>
              </a:rPr>
              <a:t>S'asseoir au même niveau que le(s) répondant(s).</a:t>
            </a:r>
          </a:p>
          <a:p>
            <a:pPr lvl="1" algn="just">
              <a:buClr>
                <a:schemeClr val="accent1"/>
              </a:buClr>
              <a:buSzPct val="90000"/>
            </a:pPr>
            <a:r>
              <a:rPr lang="en-GB" sz="1600">
                <a:effectLst/>
                <a:ea typeface="Courier New" panose="02070309020205020404" pitchFamily="49" charset="0"/>
                <a:cs typeface="Courier New" panose="02070309020205020404" pitchFamily="49" charset="0"/>
              </a:rPr>
              <a:t>Maintenez un langage corporel approprié (par exemple, un contact visuel) lorsque vous administrez l'entretien.</a:t>
            </a:r>
          </a:p>
          <a:p>
            <a:pPr lvl="1" algn="just">
              <a:buClr>
                <a:schemeClr val="accent1"/>
              </a:buClr>
              <a:buSzPct val="90000"/>
            </a:pPr>
            <a:r>
              <a:rPr lang="en-GB" sz="1600">
                <a:effectLst/>
                <a:ea typeface="Courier New" panose="02070309020205020404" pitchFamily="49" charset="0"/>
                <a:cs typeface="Courier New" panose="02070309020205020404" pitchFamily="49" charset="0"/>
              </a:rPr>
              <a:t>Évitez de regarder une montre ou de donner l'impression d'être pressé. </a:t>
            </a:r>
          </a:p>
          <a:p>
            <a:pPr lvl="1" algn="just">
              <a:buClr>
                <a:schemeClr val="accent1"/>
              </a:buClr>
              <a:buSzPct val="90000"/>
            </a:pPr>
            <a:r>
              <a:rPr lang="en-GB" sz="1600">
                <a:effectLst/>
                <a:ea typeface="Courier New" panose="02070309020205020404" pitchFamily="49" charset="0"/>
                <a:cs typeface="Courier New" panose="02070309020205020404" pitchFamily="49" charset="0"/>
              </a:rPr>
              <a:t>Évitez de croiser les bras et essayez de garder une posture ouverte. </a:t>
            </a:r>
          </a:p>
          <a:p>
            <a:pPr lvl="1" algn="just">
              <a:buClr>
                <a:schemeClr val="accent1"/>
              </a:buClr>
              <a:buSzPct val="90000"/>
            </a:pPr>
            <a:r>
              <a:rPr lang="en-GB" sz="1600">
                <a:effectLst/>
                <a:ea typeface="Courier New" panose="02070309020205020404" pitchFamily="49" charset="0"/>
                <a:cs typeface="Courier New" panose="02070309020205020404" pitchFamily="49" charset="0"/>
              </a:rPr>
              <a:t>Soyez prêt à communiquer des informations de différentes manières ; faites preuve de compassion sans porter de jugement et hochez la tête pour encourager les réponses et indiquer que vous avez compris.</a:t>
            </a:r>
          </a:p>
          <a:p>
            <a:pPr lvl="0" algn="just">
              <a:buClr>
                <a:schemeClr val="accent1"/>
              </a:buClr>
              <a:buSzPct val="90000"/>
            </a:pPr>
            <a:r>
              <a:rPr lang="en-GB" sz="1600">
                <a:effectLst/>
                <a:ea typeface="Noto Sans Symbols"/>
                <a:cs typeface="Noto Sans Symbols"/>
              </a:rPr>
              <a:t>L'enquêteur doit </a:t>
            </a:r>
            <a:r>
              <a:rPr lang="en-GB" sz="1600" b="1">
                <a:effectLst/>
                <a:ea typeface="Noto Sans Symbols"/>
                <a:cs typeface="Noto Sans Symbols"/>
              </a:rPr>
              <a:t>éviter les interruptions fréquentes</a:t>
            </a:r>
            <a:r>
              <a:rPr lang="en-GB" sz="1600">
                <a:effectLst/>
                <a:ea typeface="Noto Sans Symbols"/>
                <a:cs typeface="Noto Sans Symbols"/>
              </a:rPr>
              <a:t>, car elles brisent le rythme de l'entretien et distraient l'enquêté. Au lieu de cela, l'enquêteur doit noter les questions importantes à poser plus tard. </a:t>
            </a:r>
          </a:p>
          <a:p>
            <a:pPr lvl="0" algn="just">
              <a:spcAft>
                <a:spcPts val="1200"/>
              </a:spcAft>
              <a:buClr>
                <a:schemeClr val="accent1"/>
              </a:buClr>
              <a:buSzPct val="90000"/>
            </a:pPr>
            <a:r>
              <a:rPr lang="en-GB" sz="1600">
                <a:effectLst/>
                <a:ea typeface="Noto Sans Symbols"/>
                <a:cs typeface="Noto Sans Symbols"/>
              </a:rPr>
              <a:t>Pour conclure </a:t>
            </a:r>
            <a:r>
              <a:rPr lang="en-GB" sz="1600">
                <a:ea typeface="Noto Sans Symbols"/>
                <a:cs typeface="Noto Sans Symbols"/>
              </a:rPr>
              <a:t>l</a:t>
            </a:r>
            <a:r>
              <a:rPr lang="en-GB" sz="1600">
                <a:effectLst/>
                <a:ea typeface="Noto Sans Symbols"/>
                <a:cs typeface="Noto Sans Symbols"/>
              </a:rPr>
              <a:t>'entretien, l'enquêteur doit </a:t>
            </a:r>
            <a:r>
              <a:rPr lang="en-GB" sz="1600" b="1">
                <a:effectLst/>
                <a:ea typeface="Noto Sans Symbols"/>
                <a:cs typeface="Noto Sans Symbols"/>
              </a:rPr>
              <a:t>remercier </a:t>
            </a:r>
            <a:r>
              <a:rPr lang="en-GB" sz="1600">
                <a:effectLst/>
                <a:ea typeface="Noto Sans Symbols"/>
                <a:cs typeface="Noto Sans Symbols"/>
              </a:rPr>
              <a:t>le(s) répondant(s) pour le temps qu'il(s) lui(leur) a(ont) consacré et pour les informations précieuses qu'il(s) a(ont) partagées, et </a:t>
            </a:r>
            <a:r>
              <a:rPr lang="en-GB" sz="1600" b="1">
                <a:effectLst/>
                <a:ea typeface="Noto Sans Symbols"/>
                <a:cs typeface="Noto Sans Symbols"/>
              </a:rPr>
              <a:t>indiquer si et comment les résultats seront partagés </a:t>
            </a:r>
            <a:r>
              <a:rPr lang="en-GB" sz="1600">
                <a:effectLst/>
                <a:ea typeface="Noto Sans Symbols"/>
                <a:cs typeface="Noto Sans Symbols"/>
              </a:rPr>
              <a:t>avec le(s) répondant(s) et la communauté, comme le prévoit le pays.</a:t>
            </a:r>
          </a:p>
        </p:txBody>
      </p:sp>
    </p:spTree>
    <p:extLst>
      <p:ext uri="{BB962C8B-B14F-4D97-AF65-F5344CB8AC3E}">
        <p14:creationId xmlns:p14="http://schemas.microsoft.com/office/powerpoint/2010/main" val="38937834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82CA-8BD8-932D-8BCF-129D0398DA42}"/>
              </a:ext>
            </a:extLst>
          </p:cNvPr>
          <p:cNvSpPr>
            <a:spLocks noGrp="1"/>
          </p:cNvSpPr>
          <p:nvPr>
            <p:ph type="title"/>
          </p:nvPr>
        </p:nvSpPr>
        <p:spPr>
          <a:xfrm>
            <a:off x="777240" y="731519"/>
            <a:ext cx="2845191" cy="3237579"/>
          </a:xfrm>
        </p:spPr>
        <p:txBody>
          <a:bodyPr>
            <a:normAutofit/>
          </a:bodyPr>
          <a:lstStyle/>
          <a:p>
            <a:r>
              <a:rPr lang="en-GB" sz="3800" b="1">
                <a:effectLst/>
              </a:rPr>
              <a:t>Comment poser des questions</a:t>
            </a:r>
            <a:endParaRPr lang="en-GB" sz="3800"/>
          </a:p>
        </p:txBody>
      </p:sp>
      <p:sp>
        <p:nvSpPr>
          <p:cNvPr id="3" name="Content Placeholder 2">
            <a:extLst>
              <a:ext uri="{FF2B5EF4-FFF2-40B4-BE49-F238E27FC236}">
                <a16:creationId xmlns:a16="http://schemas.microsoft.com/office/drawing/2014/main" id="{4381CB26-3DD7-55C5-4AE5-E0D9518662C3}"/>
              </a:ext>
            </a:extLst>
          </p:cNvPr>
          <p:cNvSpPr>
            <a:spLocks noGrp="1"/>
          </p:cNvSpPr>
          <p:nvPr>
            <p:ph idx="1"/>
          </p:nvPr>
        </p:nvSpPr>
        <p:spPr>
          <a:xfrm>
            <a:off x="4379709" y="686862"/>
            <a:ext cx="7037591" cy="5475129"/>
          </a:xfrm>
        </p:spPr>
        <p:txBody>
          <a:bodyPr anchor="ctr">
            <a:normAutofit/>
          </a:bodyPr>
          <a:lstStyle/>
          <a:p>
            <a:pPr lvl="0" algn="just">
              <a:spcAft>
                <a:spcPts val="1000"/>
              </a:spcAft>
              <a:buClr>
                <a:schemeClr val="accent1"/>
              </a:buClr>
              <a:buSzPct val="90000"/>
            </a:pPr>
            <a:r>
              <a:rPr lang="en-GB" sz="1600">
                <a:effectLst/>
                <a:ea typeface="Noto Sans Symbols"/>
                <a:cs typeface="Noto Sans Symbols"/>
              </a:rPr>
              <a:t>Les questions doivent être posées sur un ton </a:t>
            </a:r>
            <a:r>
              <a:rPr lang="en-GB" sz="1600" b="1">
                <a:effectLst/>
                <a:ea typeface="Noto Sans Symbols"/>
                <a:cs typeface="Noto Sans Symbols"/>
              </a:rPr>
              <a:t>poli et neutre </a:t>
            </a:r>
            <a:r>
              <a:rPr lang="en-GB" sz="1600">
                <a:effectLst/>
                <a:ea typeface="Noto Sans Symbols"/>
                <a:cs typeface="Noto Sans Symbols"/>
              </a:rPr>
              <a:t>et formulées exactement comme sur le questionnaire.</a:t>
            </a:r>
          </a:p>
          <a:p>
            <a:pPr lvl="0" algn="just">
              <a:spcBef>
                <a:spcPts val="0"/>
              </a:spcBef>
              <a:spcAft>
                <a:spcPts val="1000"/>
              </a:spcAft>
              <a:buClr>
                <a:schemeClr val="accent1"/>
              </a:buClr>
              <a:buSzPct val="90000"/>
            </a:pPr>
            <a:r>
              <a:rPr lang="en-GB" sz="1600">
                <a:effectLst/>
                <a:ea typeface="Noto Sans Symbols"/>
                <a:cs typeface="Noto Sans Symbols"/>
              </a:rPr>
              <a:t>Il est important de </a:t>
            </a:r>
            <a:r>
              <a:rPr lang="en-GB" sz="1600" b="1">
                <a:effectLst/>
                <a:ea typeface="Noto Sans Symbols"/>
                <a:cs typeface="Noto Sans Symbols"/>
              </a:rPr>
              <a:t>lire les questions lentement et clairement </a:t>
            </a:r>
            <a:r>
              <a:rPr lang="en-GB" sz="1600">
                <a:effectLst/>
                <a:ea typeface="Noto Sans Symbols"/>
                <a:cs typeface="Noto Sans Symbols"/>
              </a:rPr>
              <a:t>pour que les répondants les comprennent. S'ils ne comprennent pas, les questions doivent être patiemment répétées à nouveau, lentement et clairement. </a:t>
            </a:r>
          </a:p>
          <a:p>
            <a:pPr lvl="1" algn="just">
              <a:buClr>
                <a:schemeClr val="accent1"/>
              </a:buClr>
              <a:buSzPct val="90000"/>
            </a:pPr>
            <a:r>
              <a:rPr lang="en-GB" sz="1600">
                <a:effectLst/>
                <a:ea typeface="Courier New" panose="02070309020205020404" pitchFamily="49" charset="0"/>
                <a:cs typeface="Courier New" panose="02070309020205020404" pitchFamily="49" charset="0"/>
              </a:rPr>
              <a:t>Exemple de sonde : "Je n'ai peut-être pas été assez clair. Laissez-moi relire."</a:t>
            </a:r>
          </a:p>
          <a:p>
            <a:pPr lvl="1" algn="just">
              <a:buClr>
                <a:schemeClr val="accent1"/>
              </a:buClr>
              <a:buSzPct val="90000"/>
            </a:pPr>
            <a:r>
              <a:rPr lang="en-GB" sz="1600">
                <a:effectLst/>
                <a:ea typeface="Courier New" panose="02070309020205020404" pitchFamily="49" charset="0"/>
                <a:cs typeface="Courier New" panose="02070309020205020404" pitchFamily="49" charset="0"/>
              </a:rPr>
              <a:t>Pour les questions à choix multiples, chaque choix de réponse doit être lu lentement et attentivement. </a:t>
            </a:r>
          </a:p>
          <a:p>
            <a:pPr lvl="0" algn="just">
              <a:spcAft>
                <a:spcPts val="1000"/>
              </a:spcAft>
              <a:buClr>
                <a:schemeClr val="accent1"/>
              </a:buClr>
              <a:buSzPct val="90000"/>
            </a:pPr>
            <a:r>
              <a:rPr lang="en-GB" sz="1600" u="sng">
                <a:effectLst/>
                <a:ea typeface="Noto Sans Symbols"/>
                <a:cs typeface="Noto Sans Symbols"/>
              </a:rPr>
              <a:t>Les personnes interrogées peuvent ne pas comprendre les expressions ou les termes techniques. Si la terminologie du questionnaire VA n'est pas claire pour l'enquêté, l'enquêteur VA peut </a:t>
            </a:r>
            <a:r>
              <a:rPr lang="en-GB" sz="1600" b="1" u="sng">
                <a:effectLst/>
                <a:ea typeface="Noto Sans Symbols"/>
                <a:cs typeface="Noto Sans Symbols"/>
              </a:rPr>
              <a:t>fournir des éclaircissements </a:t>
            </a:r>
            <a:r>
              <a:rPr lang="en-GB" sz="1600" u="sng">
                <a:effectLst/>
                <a:ea typeface="Noto Sans Symbols"/>
                <a:cs typeface="Noto Sans Symbols"/>
              </a:rPr>
              <a:t>en utilisant des mots simples dans la langue locale.</a:t>
            </a:r>
            <a:endParaRPr lang="en-GB" sz="1600">
              <a:effectLst/>
              <a:ea typeface="Noto Sans Symbols"/>
              <a:cs typeface="Noto Sans Symbols"/>
            </a:endParaRPr>
          </a:p>
          <a:p>
            <a:pPr lvl="1" algn="just">
              <a:buClr>
                <a:schemeClr val="accent1"/>
              </a:buClr>
              <a:buSzPct val="90000"/>
            </a:pPr>
            <a:r>
              <a:rPr lang="en-GB" sz="1600">
                <a:effectLst/>
                <a:ea typeface="Courier New" panose="02070309020205020404" pitchFamily="49" charset="0"/>
                <a:cs typeface="Courier New" panose="02070309020205020404" pitchFamily="49" charset="0"/>
              </a:rPr>
              <a:t>L'enquêteur doit connaître la signification de chacune des questions incluses dans le questionnaire VA</a:t>
            </a:r>
            <a:r>
              <a:rPr lang="en-GB" sz="1600">
                <a:ea typeface="Courier New" panose="02070309020205020404" pitchFamily="49" charset="0"/>
                <a:cs typeface="Courier New" panose="02070309020205020404" pitchFamily="49" charset="0"/>
              </a:rPr>
              <a:t>.</a:t>
            </a:r>
          </a:p>
          <a:p>
            <a:pPr lvl="1" algn="just">
              <a:buClr>
                <a:schemeClr val="accent1"/>
              </a:buClr>
              <a:buSzPct val="90000"/>
            </a:pPr>
            <a:r>
              <a:rPr lang="en-GB" sz="1600">
                <a:effectLst/>
                <a:ea typeface="Courier New" panose="02070309020205020404" pitchFamily="49" charset="0"/>
                <a:cs typeface="Courier New" panose="02070309020205020404" pitchFamily="49" charset="0"/>
              </a:rPr>
              <a:t>En fournissant des clarifications, l'enquêteur doit s'assurer que le sens des questions n'est pas altéré.</a:t>
            </a:r>
          </a:p>
          <a:p>
            <a:pPr lvl="1" algn="just">
              <a:buClr>
                <a:schemeClr val="accent1"/>
              </a:buClr>
              <a:buSzPct val="90000"/>
            </a:pPr>
            <a:r>
              <a:rPr lang="en-GB" sz="1600">
                <a:effectLst/>
                <a:ea typeface="Courier New" panose="02070309020205020404" pitchFamily="49" charset="0"/>
                <a:cs typeface="Courier New" panose="02070309020205020404" pitchFamily="49" charset="0"/>
              </a:rPr>
              <a:t>L'enquêteur doit être bien familiarisé avec la terminologie locale des signes, symptômes et causes de décès. </a:t>
            </a:r>
          </a:p>
        </p:txBody>
      </p:sp>
    </p:spTree>
    <p:extLst>
      <p:ext uri="{BB962C8B-B14F-4D97-AF65-F5344CB8AC3E}">
        <p14:creationId xmlns:p14="http://schemas.microsoft.com/office/powerpoint/2010/main" val="67929751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6D65-F625-2DCD-C30E-4D88873796EE}"/>
              </a:ext>
            </a:extLst>
          </p:cNvPr>
          <p:cNvSpPr>
            <a:spLocks noGrp="1"/>
          </p:cNvSpPr>
          <p:nvPr>
            <p:ph type="title"/>
          </p:nvPr>
        </p:nvSpPr>
        <p:spPr>
          <a:xfrm>
            <a:off x="777240" y="731519"/>
            <a:ext cx="2845191" cy="3237579"/>
          </a:xfrm>
        </p:spPr>
        <p:txBody>
          <a:bodyPr>
            <a:normAutofit/>
          </a:bodyPr>
          <a:lstStyle/>
          <a:p>
            <a:r>
              <a:rPr lang="en-GB" sz="3800" b="1">
                <a:effectLst/>
              </a:rPr>
              <a:t>Comment obtenir des réponses adéquates</a:t>
            </a:r>
            <a:endParaRPr lang="en-GB" sz="3800"/>
          </a:p>
        </p:txBody>
      </p:sp>
      <p:sp>
        <p:nvSpPr>
          <p:cNvPr id="3" name="Content Placeholder 2">
            <a:extLst>
              <a:ext uri="{FF2B5EF4-FFF2-40B4-BE49-F238E27FC236}">
                <a16:creationId xmlns:a16="http://schemas.microsoft.com/office/drawing/2014/main" id="{2EE7ED35-FB97-F7C5-A79D-8C8BE349814E}"/>
              </a:ext>
            </a:extLst>
          </p:cNvPr>
          <p:cNvSpPr>
            <a:spLocks noGrp="1"/>
          </p:cNvSpPr>
          <p:nvPr>
            <p:ph idx="1"/>
          </p:nvPr>
        </p:nvSpPr>
        <p:spPr>
          <a:xfrm>
            <a:off x="4044601" y="731519"/>
            <a:ext cx="7564653" cy="5475129"/>
          </a:xfrm>
        </p:spPr>
        <p:txBody>
          <a:bodyPr anchor="ctr">
            <a:noAutofit/>
          </a:bodyPr>
          <a:lstStyle/>
          <a:p>
            <a:pPr lvl="0" algn="just">
              <a:spcAft>
                <a:spcPts val="1000"/>
              </a:spcAft>
              <a:buClr>
                <a:schemeClr val="accent1"/>
              </a:buClr>
              <a:buSzPct val="90000"/>
            </a:pPr>
            <a:r>
              <a:rPr lang="en-GB" sz="1600" b="1">
                <a:effectLst/>
                <a:ea typeface="Noto Sans Symbols"/>
                <a:cs typeface="Noto Sans Symbols"/>
              </a:rPr>
              <a:t>Pour chaque réponse reçue </a:t>
            </a:r>
            <a:r>
              <a:rPr lang="en-GB" sz="1600">
                <a:ea typeface="Noto Sans Symbols"/>
                <a:cs typeface="Noto Sans Symbols"/>
              </a:rPr>
              <a:t>- l'</a:t>
            </a:r>
            <a:r>
              <a:rPr lang="en-GB" sz="1600">
                <a:effectLst/>
                <a:ea typeface="Noto Sans Symbols"/>
                <a:cs typeface="Noto Sans Symbols"/>
              </a:rPr>
              <a:t>interviewer doit se demander : "Est-ce que cela répond complètement et clairement à la question que je viens de poser ?". </a:t>
            </a:r>
          </a:p>
          <a:p>
            <a:pPr lvl="1" algn="just">
              <a:spcBef>
                <a:spcPts val="0"/>
              </a:spcBef>
              <a:spcAft>
                <a:spcPts val="1000"/>
              </a:spcAft>
              <a:buClr>
                <a:schemeClr val="accent1"/>
              </a:buClr>
              <a:buSzPct val="90000"/>
            </a:pPr>
            <a:r>
              <a:rPr lang="en-GB" sz="1600">
                <a:effectLst/>
                <a:ea typeface="Noto Sans Symbols"/>
                <a:cs typeface="Noto Sans Symbols"/>
              </a:rPr>
              <a:t>Dans le cas contraire, l'enquêteur doit répéter la question</a:t>
            </a:r>
            <a:r>
              <a:rPr lang="en-GB" sz="1600">
                <a:ea typeface="Noto Sans Symbols"/>
                <a:cs typeface="Noto Sans Symbols"/>
              </a:rPr>
              <a:t>, </a:t>
            </a:r>
            <a:r>
              <a:rPr lang="en-GB" sz="1600">
                <a:effectLst/>
                <a:ea typeface="Noto Sans Symbols"/>
                <a:cs typeface="Noto Sans Symbols"/>
              </a:rPr>
              <a:t>utiliser des questions d'approfondissement et donner des précisions.</a:t>
            </a:r>
          </a:p>
          <a:p>
            <a:pPr lvl="0" algn="just">
              <a:spcAft>
                <a:spcPts val="1000"/>
              </a:spcAft>
              <a:buClr>
                <a:schemeClr val="accent1"/>
              </a:buClr>
              <a:buSzPct val="90000"/>
            </a:pPr>
            <a:r>
              <a:rPr lang="en-GB" sz="1600" b="1">
                <a:effectLst/>
                <a:ea typeface="Noto Sans Symbols"/>
                <a:cs typeface="Noto Sans Symbols"/>
              </a:rPr>
              <a:t>En cas de doute sur une réponse</a:t>
            </a:r>
            <a:r>
              <a:rPr lang="en-GB" sz="1600" b="1">
                <a:ea typeface="Noto Sans Symbols"/>
                <a:cs typeface="Noto Sans Symbols"/>
              </a:rPr>
              <a:t>, l'</a:t>
            </a:r>
            <a:r>
              <a:rPr lang="en-GB" sz="1600">
                <a:effectLst/>
                <a:ea typeface="Noto Sans Symbols"/>
                <a:cs typeface="Noto Sans Symbols"/>
              </a:rPr>
              <a:t>enquêteur doit demander poliment aux personnes interrogées de répéter leur réponse. Si la réponse n'est toujours pas claire, l'enquêteur doit demander aux personnes interrogées de clarifier et d'expliquer ce qu'elles veulent dire.  </a:t>
            </a:r>
          </a:p>
          <a:p>
            <a:pPr lvl="0" algn="just">
              <a:spcAft>
                <a:spcPts val="1000"/>
              </a:spcAft>
              <a:buClr>
                <a:schemeClr val="accent1"/>
              </a:buClr>
              <a:buSzPct val="90000"/>
            </a:pPr>
            <a:r>
              <a:rPr lang="en-GB" sz="1600">
                <a:effectLst/>
                <a:ea typeface="Noto Sans Symbols"/>
                <a:cs typeface="Noto Sans Symbols"/>
              </a:rPr>
              <a:t>L'enquêteur </a:t>
            </a:r>
            <a:r>
              <a:rPr lang="en-GB" sz="1600" b="1">
                <a:effectLst/>
                <a:ea typeface="Noto Sans Symbols"/>
                <a:cs typeface="Noto Sans Symbols"/>
              </a:rPr>
              <a:t>ne </a:t>
            </a:r>
            <a:r>
              <a:rPr lang="en-GB" sz="1600">
                <a:effectLst/>
                <a:ea typeface="Noto Sans Symbols"/>
                <a:cs typeface="Noto Sans Symbols"/>
              </a:rPr>
              <a:t>doit </a:t>
            </a:r>
            <a:r>
              <a:rPr lang="en-GB" sz="1600" b="1">
                <a:effectLst/>
                <a:ea typeface="Noto Sans Symbols"/>
                <a:cs typeface="Noto Sans Symbols"/>
              </a:rPr>
              <a:t>pas supposer ou anticiper la réponse de l'enquêté</a:t>
            </a:r>
            <a:r>
              <a:rPr lang="en-GB" sz="1600">
                <a:effectLst/>
                <a:ea typeface="Noto Sans Symbols"/>
                <a:cs typeface="Noto Sans Symbols"/>
              </a:rPr>
              <a:t>. </a:t>
            </a:r>
          </a:p>
          <a:p>
            <a:pPr lvl="0" algn="just">
              <a:spcAft>
                <a:spcPts val="1000"/>
              </a:spcAft>
              <a:buClr>
                <a:schemeClr val="accent1"/>
              </a:buClr>
              <a:buSzPct val="90000"/>
            </a:pPr>
            <a:r>
              <a:rPr lang="en-GB" sz="1600">
                <a:effectLst/>
                <a:ea typeface="Noto Sans Symbols"/>
                <a:cs typeface="Noto Sans Symbols"/>
              </a:rPr>
              <a:t>Les répondants doivent disposer d'un </a:t>
            </a:r>
            <a:r>
              <a:rPr lang="en-GB" sz="1600" b="1">
                <a:effectLst/>
                <a:ea typeface="Noto Sans Symbols"/>
                <a:cs typeface="Noto Sans Symbols"/>
              </a:rPr>
              <a:t>temps suffisant pour </a:t>
            </a:r>
            <a:r>
              <a:rPr lang="en-GB" sz="1600">
                <a:effectLst/>
                <a:ea typeface="Noto Sans Symbols"/>
                <a:cs typeface="Noto Sans Symbols"/>
              </a:rPr>
              <a:t>répondre à chaque question.</a:t>
            </a:r>
          </a:p>
          <a:p>
            <a:pPr lvl="1" algn="just">
              <a:buClr>
                <a:schemeClr val="accent1"/>
              </a:buClr>
              <a:buSzPct val="90000"/>
            </a:pPr>
            <a:r>
              <a:rPr lang="en-GB" sz="1600">
                <a:effectLst/>
                <a:ea typeface="Noto Sans Symbols"/>
                <a:cs typeface="Noto Sans Symbols"/>
              </a:rPr>
              <a:t>Les questions VA impliquent le rappel d'événements et de détails, les répondants doivent donc être détendus et avoir suffisamment de temps pour réfléchir et donner une réponse complète. </a:t>
            </a:r>
          </a:p>
          <a:p>
            <a:pPr lvl="1" algn="just">
              <a:buClr>
                <a:schemeClr val="accent1"/>
              </a:buClr>
              <a:buSzPct val="90000"/>
            </a:pPr>
            <a:r>
              <a:rPr lang="en-GB" sz="1600">
                <a:effectLst/>
                <a:ea typeface="Courier New" panose="02070309020205020404" pitchFamily="49" charset="0"/>
                <a:cs typeface="Courier New" panose="02070309020205020404" pitchFamily="49" charset="0"/>
              </a:rPr>
              <a:t>Pour les questions à réponses multiples, l'enquêteur doit permettre aux répondants d'entendre toutes les options de réponse et de réfléchir à la question avant d'enregistrer leur réponse. </a:t>
            </a:r>
          </a:p>
          <a:p>
            <a:pPr lvl="0" algn="just">
              <a:buClr>
                <a:schemeClr val="accent1"/>
              </a:buClr>
              <a:buSzPct val="90000"/>
            </a:pPr>
            <a:r>
              <a:rPr lang="en-GB" sz="1600" b="1">
                <a:ea typeface="Noto Sans Symbols"/>
                <a:cs typeface="Noto Sans Symbols"/>
              </a:rPr>
              <a:t>Il ne </a:t>
            </a:r>
            <a:r>
              <a:rPr lang="en-GB" sz="1600">
                <a:ea typeface="Noto Sans Symbols"/>
                <a:cs typeface="Noto Sans Symbols"/>
              </a:rPr>
              <a:t>doit </a:t>
            </a:r>
            <a:r>
              <a:rPr lang="en-GB" sz="1600" b="1">
                <a:ea typeface="Noto Sans Symbols"/>
                <a:cs typeface="Noto Sans Symbols"/>
              </a:rPr>
              <a:t>pas y avoir de jugement </a:t>
            </a:r>
            <a:r>
              <a:rPr lang="en-GB" sz="1600">
                <a:ea typeface="Noto Sans Symbols"/>
                <a:cs typeface="Noto Sans Symbols"/>
              </a:rPr>
              <a:t>- l</a:t>
            </a:r>
            <a:r>
              <a:rPr lang="en-GB" sz="1600">
                <a:effectLst/>
                <a:ea typeface="Noto Sans Symbols"/>
                <a:cs typeface="Noto Sans Symbols"/>
              </a:rPr>
              <a:t>'enquêteur ne doit pas montrer de surprise, d'approbation ou de désapprobation à l'égard de la réponse de l'enquêté.</a:t>
            </a:r>
          </a:p>
          <a:p>
            <a:pPr lvl="1" algn="just">
              <a:spcBef>
                <a:spcPts val="1000"/>
              </a:spcBef>
              <a:buClr>
                <a:schemeClr val="accent1"/>
              </a:buClr>
              <a:buSzPct val="90000"/>
            </a:pPr>
            <a:r>
              <a:rPr lang="en-GB" sz="1600">
                <a:effectLst/>
                <a:ea typeface="Noto Sans Symbols"/>
                <a:cs typeface="Noto Sans Symbols"/>
              </a:rPr>
              <a:t>Les personnes interrogées peuvent avoir tendance à donner des réponses qu'elles pensent pouvoir plaire à l'enquêteur. </a:t>
            </a:r>
          </a:p>
          <a:p>
            <a:pPr lvl="1" algn="just">
              <a:buClr>
                <a:schemeClr val="accent1"/>
              </a:buClr>
              <a:buSzPct val="90000"/>
            </a:pPr>
            <a:r>
              <a:rPr lang="en-GB" sz="1600">
                <a:effectLst/>
                <a:ea typeface="Noto Sans Symbols"/>
                <a:cs typeface="Noto Sans Symbols"/>
              </a:rPr>
              <a:t>Tout en faisant preuve de compassion, il est important que l'enquêteur reste neutre par rapport au sujet de l'entretien. </a:t>
            </a:r>
          </a:p>
        </p:txBody>
      </p:sp>
    </p:spTree>
    <p:extLst>
      <p:ext uri="{BB962C8B-B14F-4D97-AF65-F5344CB8AC3E}">
        <p14:creationId xmlns:p14="http://schemas.microsoft.com/office/powerpoint/2010/main" val="193248077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6D65-F625-2DCD-C30E-4D88873796EE}"/>
              </a:ext>
            </a:extLst>
          </p:cNvPr>
          <p:cNvSpPr>
            <a:spLocks noGrp="1"/>
          </p:cNvSpPr>
          <p:nvPr>
            <p:ph type="title"/>
          </p:nvPr>
        </p:nvSpPr>
        <p:spPr>
          <a:xfrm>
            <a:off x="777240" y="731519"/>
            <a:ext cx="2845191" cy="3237579"/>
          </a:xfrm>
        </p:spPr>
        <p:txBody>
          <a:bodyPr>
            <a:normAutofit/>
          </a:bodyPr>
          <a:lstStyle/>
          <a:p>
            <a:r>
              <a:rPr lang="en-GB" sz="3800" b="1">
                <a:effectLst/>
              </a:rPr>
              <a:t>Comment obtenir des réponses adéquates</a:t>
            </a:r>
            <a:endParaRPr lang="en-GB" sz="3800"/>
          </a:p>
        </p:txBody>
      </p:sp>
      <p:sp>
        <p:nvSpPr>
          <p:cNvPr id="3" name="Content Placeholder 2">
            <a:extLst>
              <a:ext uri="{FF2B5EF4-FFF2-40B4-BE49-F238E27FC236}">
                <a16:creationId xmlns:a16="http://schemas.microsoft.com/office/drawing/2014/main" id="{2EE7ED35-FB97-F7C5-A79D-8C8BE349814E}"/>
              </a:ext>
            </a:extLst>
          </p:cNvPr>
          <p:cNvSpPr>
            <a:spLocks noGrp="1"/>
          </p:cNvSpPr>
          <p:nvPr>
            <p:ph idx="1"/>
          </p:nvPr>
        </p:nvSpPr>
        <p:spPr>
          <a:xfrm>
            <a:off x="4370044" y="682938"/>
            <a:ext cx="7037591" cy="5475129"/>
          </a:xfrm>
        </p:spPr>
        <p:txBody>
          <a:bodyPr anchor="ctr">
            <a:noAutofit/>
          </a:bodyPr>
          <a:lstStyle/>
          <a:p>
            <a:pPr lvl="0" algn="just">
              <a:spcAft>
                <a:spcPts val="1000"/>
              </a:spcAft>
              <a:buClr>
                <a:schemeClr val="accent1"/>
              </a:buClr>
              <a:buSzPct val="90000"/>
            </a:pPr>
            <a:r>
              <a:rPr lang="en-GB" sz="1600">
                <a:effectLst/>
                <a:ea typeface="Noto Sans Symbols"/>
                <a:cs typeface="Noto Sans Symbols"/>
              </a:rPr>
              <a:t>Si la </a:t>
            </a:r>
            <a:r>
              <a:rPr lang="en-GB" sz="1600" b="1">
                <a:effectLst/>
                <a:ea typeface="Noto Sans Symbols"/>
                <a:cs typeface="Noto Sans Symbols"/>
              </a:rPr>
              <a:t>personne interrogée ne connaît pas la réponse à une question ou semble mal à l'aise avec une question</a:t>
            </a:r>
            <a:r>
              <a:rPr lang="en-GB" sz="1600" b="1">
                <a:ea typeface="Noto Sans Symbols"/>
                <a:cs typeface="Noto Sans Symbols"/>
              </a:rPr>
              <a:t>, l'</a:t>
            </a:r>
            <a:r>
              <a:rPr lang="en-GB" sz="1600">
                <a:effectLst/>
                <a:ea typeface="Noto Sans Symbols"/>
                <a:cs typeface="Noto Sans Symbols"/>
              </a:rPr>
              <a:t>enquêteur peut essayer de la "sonder" pour obtenir une réponse. C'est-à-dire poser d'autres questions similaires au sujet pour essayer d'aider le répondant à se souvenir de certains détails.</a:t>
            </a:r>
          </a:p>
          <a:p>
            <a:pPr lvl="1" algn="just">
              <a:spcBef>
                <a:spcPts val="0"/>
              </a:spcBef>
              <a:buClr>
                <a:schemeClr val="accent1"/>
              </a:buClr>
              <a:buSzPct val="90000"/>
            </a:pPr>
            <a:r>
              <a:rPr lang="en-GB" sz="1600">
                <a:effectLst/>
                <a:ea typeface="Courier New" panose="02070309020205020404" pitchFamily="49" charset="0"/>
                <a:cs typeface="Courier New" panose="02070309020205020404" pitchFamily="49" charset="0"/>
              </a:rPr>
              <a:t>L'enquêteur doit faire preuve de discernement lorsqu'il pose des questions. </a:t>
            </a:r>
          </a:p>
          <a:p>
            <a:pPr lvl="1" algn="just">
              <a:spcAft>
                <a:spcPts val="1000"/>
              </a:spcAft>
              <a:buClr>
                <a:schemeClr val="accent1"/>
              </a:buClr>
              <a:buSzPct val="90000"/>
            </a:pPr>
            <a:r>
              <a:rPr lang="en-GB" sz="1600">
                <a:effectLst/>
                <a:ea typeface="Courier New" panose="02070309020205020404" pitchFamily="49" charset="0"/>
                <a:cs typeface="Courier New" panose="02070309020205020404" pitchFamily="49" charset="0"/>
              </a:rPr>
              <a:t>Par exemple, si la personne interrogée ne se souvient pas de la personne qui l'a aidée à accoucher à la maison, l'enquêteur peut "sonder" en demandant : "Qui était dans la pièce au moment de l'accouchement ?" </a:t>
            </a:r>
          </a:p>
          <a:p>
            <a:pPr lvl="0" algn="just">
              <a:spcAft>
                <a:spcPts val="1000"/>
              </a:spcAft>
              <a:buClr>
                <a:schemeClr val="accent1"/>
              </a:buClr>
              <a:buSzPct val="90000"/>
            </a:pPr>
            <a:r>
              <a:rPr lang="en-GB" sz="1600">
                <a:effectLst/>
                <a:ea typeface="Noto Sans Symbols"/>
                <a:cs typeface="Noto Sans Symbols"/>
              </a:rPr>
              <a:t>Si la </a:t>
            </a:r>
            <a:r>
              <a:rPr lang="en-GB" sz="1600" b="1">
                <a:effectLst/>
                <a:ea typeface="Noto Sans Symbols"/>
                <a:cs typeface="Noto Sans Symbols"/>
              </a:rPr>
              <a:t>personne interrogée s'éloigne </a:t>
            </a:r>
            <a:r>
              <a:rPr lang="en-GB" sz="1600">
                <a:effectLst/>
                <a:ea typeface="Noto Sans Symbols"/>
                <a:cs typeface="Noto Sans Symbols"/>
              </a:rPr>
              <a:t>de la question spécifique de l'AV en donnant une réponse longue et élaborée sans rapport avec le sujet, l'enquêteur doit l'écouter avec tact et revenir à la question initiale. </a:t>
            </a:r>
          </a:p>
          <a:p>
            <a:pPr lvl="0" algn="just">
              <a:spcAft>
                <a:spcPts val="1000"/>
              </a:spcAft>
              <a:buClr>
                <a:schemeClr val="accent1"/>
              </a:buClr>
              <a:buSzPct val="90000"/>
            </a:pPr>
            <a:r>
              <a:rPr lang="en-GB" sz="1600">
                <a:effectLst/>
                <a:ea typeface="Noto Sans Symbols"/>
                <a:cs typeface="Noto Sans Symbols"/>
              </a:rPr>
              <a:t>Si </a:t>
            </a:r>
            <a:r>
              <a:rPr lang="en-GB" sz="1600" b="1">
                <a:effectLst/>
                <a:ea typeface="Noto Sans Symbols"/>
                <a:cs typeface="Noto Sans Symbols"/>
              </a:rPr>
              <a:t>des incohérences dans les réponses </a:t>
            </a:r>
            <a:r>
              <a:rPr lang="en-GB" sz="1600">
                <a:effectLst/>
                <a:ea typeface="Noto Sans Symbols"/>
                <a:cs typeface="Noto Sans Symbols"/>
              </a:rPr>
              <a:t>sont dues à des problèmes de mémoire pendant l'entretien, l'enquêteur doit supposer que ces incohérences ne sont pas intentionnelles et demander des précisions. </a:t>
            </a:r>
          </a:p>
          <a:p>
            <a:pPr lvl="1" algn="just">
              <a:spcBef>
                <a:spcPts val="0"/>
              </a:spcBef>
              <a:buClr>
                <a:schemeClr val="accent1"/>
              </a:buClr>
              <a:buSzPct val="90000"/>
            </a:pPr>
            <a:r>
              <a:rPr lang="en-GB" sz="1600">
                <a:effectLst/>
                <a:ea typeface="Courier New" panose="02070309020205020404" pitchFamily="49" charset="0"/>
                <a:cs typeface="Courier New" panose="02070309020205020404" pitchFamily="49" charset="0"/>
              </a:rPr>
              <a:t>Les incohérences ne doivent pas être signalées de manière grossière ou condescendante, car cela peut être embarrassant ou insultant pour les répondants.</a:t>
            </a:r>
          </a:p>
          <a:p>
            <a:pPr lvl="1" algn="just">
              <a:spcAft>
                <a:spcPts val="1000"/>
              </a:spcAft>
              <a:buClr>
                <a:schemeClr val="accent1"/>
              </a:buClr>
              <a:buSzPct val="90000"/>
            </a:pPr>
            <a:r>
              <a:rPr lang="en-GB" sz="1600">
                <a:effectLst/>
                <a:ea typeface="Courier New" panose="02070309020205020404" pitchFamily="49" charset="0"/>
                <a:cs typeface="Courier New" panose="02070309020205020404" pitchFamily="49" charset="0"/>
              </a:rPr>
              <a:t>Une fois les incohérences clarifiées</a:t>
            </a:r>
            <a:r>
              <a:rPr lang="en-GB" sz="1600">
                <a:ea typeface="Courier New" panose="02070309020205020404" pitchFamily="49" charset="0"/>
                <a:cs typeface="Courier New" panose="02070309020205020404" pitchFamily="49" charset="0"/>
              </a:rPr>
              <a:t>, l</a:t>
            </a:r>
            <a:r>
              <a:rPr lang="en-GB" sz="1600">
                <a:effectLst/>
                <a:ea typeface="Courier New" panose="02070309020205020404" pitchFamily="49" charset="0"/>
                <a:cs typeface="Courier New" panose="02070309020205020404" pitchFamily="49" charset="0"/>
              </a:rPr>
              <a:t>'enquêteur doit retourner dans le questionnaire et corriger les réponses si nécessaire.</a:t>
            </a:r>
          </a:p>
        </p:txBody>
      </p:sp>
    </p:spTree>
    <p:extLst>
      <p:ext uri="{BB962C8B-B14F-4D97-AF65-F5344CB8AC3E}">
        <p14:creationId xmlns:p14="http://schemas.microsoft.com/office/powerpoint/2010/main" val="87165075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100526" y="92813"/>
            <a:ext cx="12006443" cy="6649415"/>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marL="457200" indent="-457200" algn="just">
              <a:lnSpc>
                <a:spcPct val="150000"/>
              </a:lnSpc>
              <a:spcBef>
                <a:spcPts val="1800"/>
              </a:spcBef>
              <a:spcAft>
                <a:spcPts val="1200"/>
              </a:spcAft>
            </a:pPr>
            <a:r>
              <a:rPr lang="en-US"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rPr>
              <a:t>Activité 6.1</a:t>
            </a:r>
            <a:endParaRPr lang="en-GB"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endParaRPr>
          </a:p>
          <a:p>
            <a:pPr marR="7620" algn="just">
              <a:lnSpc>
                <a:spcPct val="150000"/>
              </a:lnSpc>
              <a:spcAft>
                <a:spcPts val="1200"/>
              </a:spcAft>
            </a:pPr>
            <a:r>
              <a:rPr lang="en-US" sz="2000" b="1">
                <a:solidFill>
                  <a:schemeClr val="tx2"/>
                </a:solidFill>
                <a:effectLst/>
                <a:latin typeface="+mj-lt"/>
                <a:ea typeface="Calibri" panose="020F0502020204030204" pitchFamily="34" charset="0"/>
                <a:cs typeface="Calibri" panose="020F0502020204030204" pitchFamily="34" charset="0"/>
              </a:rPr>
              <a:t>Directions</a:t>
            </a:r>
            <a:endParaRPr lang="en-GB" sz="2000">
              <a:solidFill>
                <a:schemeClr val="tx2"/>
              </a:solidFill>
              <a:effectLst/>
              <a:latin typeface="+mj-lt"/>
              <a:ea typeface="Calibri" panose="020F0502020204030204" pitchFamily="34" charset="0"/>
              <a:cs typeface="Calibri" panose="020F0502020204030204" pitchFamily="34" charset="0"/>
            </a:endParaRPr>
          </a:p>
          <a:p>
            <a:pPr marL="342900" lvl="0" indent="-342900" algn="just">
              <a:lnSpc>
                <a:spcPct val="150000"/>
              </a:lnSpc>
              <a:spcAft>
                <a:spcPts val="500"/>
              </a:spcAft>
              <a:buClr>
                <a:schemeClr val="accent1"/>
              </a:buClr>
              <a:buSzPct val="90000"/>
              <a:buFont typeface="+mj-lt"/>
              <a:buAutoNum type="arabicPeriod"/>
            </a:pPr>
            <a:r>
              <a:rPr lang="en-US">
                <a:effectLst/>
                <a:ea typeface="Calibri" panose="020F0502020204030204" pitchFamily="34" charset="0"/>
                <a:cs typeface="Times" panose="02020603050405020304" pitchFamily="18" charset="0"/>
              </a:rPr>
              <a:t>Les participants se mettent par deux et discutent de la question ci-dessous. Suivi d'une discussion en plénière avec l'ensemble de la classe. </a:t>
            </a:r>
          </a:p>
          <a:p>
            <a:pPr marL="342900" lvl="0" indent="-342900" algn="just">
              <a:lnSpc>
                <a:spcPct val="150000"/>
              </a:lnSpc>
              <a:spcAft>
                <a:spcPts val="500"/>
              </a:spcAft>
              <a:buClr>
                <a:schemeClr val="accent1"/>
              </a:buClr>
              <a:buSzPct val="90000"/>
              <a:buFont typeface="+mj-lt"/>
              <a:buAutoNum type="arabicPeriod"/>
            </a:pPr>
            <a:r>
              <a:rPr lang="pt-PT">
                <a:ea typeface="Calibri" panose="020F0502020204030204" pitchFamily="34" charset="0"/>
                <a:cs typeface="Times" panose="02020603050405020304" pitchFamily="18" charset="0"/>
              </a:rPr>
              <a:t>Écrivez les réponses sur un tableau ou un tableau à feuilles mobiles.</a:t>
            </a:r>
          </a:p>
          <a:p>
            <a:pPr marR="7620" algn="just">
              <a:lnSpc>
                <a:spcPct val="150000"/>
              </a:lnSpc>
              <a:spcAft>
                <a:spcPts val="1200"/>
              </a:spcAft>
            </a:pPr>
            <a:r>
              <a:rPr lang="en-US" sz="2000" b="1">
                <a:solidFill>
                  <a:schemeClr val="tx2"/>
                </a:solidFill>
                <a:effectLst/>
                <a:latin typeface="+mj-lt"/>
                <a:ea typeface="Calibri" panose="020F0502020204030204" pitchFamily="34" charset="0"/>
                <a:cs typeface="Calibri" panose="020F0502020204030204" pitchFamily="34" charset="0"/>
              </a:rPr>
              <a:t>Questions pour la classe</a:t>
            </a:r>
            <a:endParaRPr lang="en-GB" sz="2000">
              <a:solidFill>
                <a:schemeClr val="tx2"/>
              </a:solidFill>
              <a:effectLst/>
              <a:latin typeface="+mj-lt"/>
              <a:ea typeface="Calibri" panose="020F0502020204030204" pitchFamily="34" charset="0"/>
              <a:cs typeface="Calibri" panose="020F0502020204030204" pitchFamily="34" charset="0"/>
            </a:endParaRPr>
          </a:p>
          <a:p>
            <a:pPr marL="342900" lvl="0" indent="-342900" algn="just">
              <a:lnSpc>
                <a:spcPct val="150000"/>
              </a:lnSpc>
              <a:spcAft>
                <a:spcPts val="1200"/>
              </a:spcAft>
              <a:buClr>
                <a:schemeClr val="accent1"/>
              </a:buClr>
              <a:buSzPct val="90000"/>
              <a:buFont typeface="Arial" panose="020B0604020202020204" pitchFamily="34" charset="0"/>
              <a:buChar char="•"/>
            </a:pPr>
            <a:r>
              <a:rPr lang="en-GB" sz="1800" i="1">
                <a:solidFill>
                  <a:srgbClr val="000000"/>
                </a:solidFill>
                <a:effectLst/>
                <a:ea typeface="Calibri" panose="020F0502020204030204" pitchFamily="34" charset="0"/>
                <a:cs typeface="Calibri" panose="020F0502020204030204" pitchFamily="34" charset="0"/>
              </a:rPr>
              <a:t>"Qu'est-ce qu'une conduite éthique dans l'AV ? Qu'est-ce qu'une "VA réussie" ?</a:t>
            </a:r>
            <a:endParaRPr lang="en-GB" sz="1800">
              <a:effectLst/>
              <a:ea typeface="Calibri" panose="020F0502020204030204" pitchFamily="34" charset="0"/>
              <a:cs typeface="Calibri" panose="020F0502020204030204" pitchFamily="34" charset="0"/>
            </a:endParaRPr>
          </a:p>
          <a:p>
            <a:pPr marL="342900" lvl="0" indent="-342900" algn="just">
              <a:lnSpc>
                <a:spcPct val="150000"/>
              </a:lnSpc>
              <a:spcAft>
                <a:spcPts val="1200"/>
              </a:spcAft>
              <a:buClr>
                <a:schemeClr val="accent1"/>
              </a:buClr>
              <a:buSzPct val="90000"/>
              <a:buFont typeface="Arial" panose="020B0604020202020204" pitchFamily="34" charset="0"/>
              <a:buChar char="•"/>
            </a:pPr>
            <a:r>
              <a:rPr lang="en-US" sz="1800" i="1">
                <a:solidFill>
                  <a:srgbClr val="000000"/>
                </a:solidFill>
                <a:effectLst/>
                <a:ea typeface="Calibri" panose="020F0502020204030204" pitchFamily="34" charset="0"/>
                <a:cs typeface="Calibri" panose="020F0502020204030204" pitchFamily="34" charset="0"/>
              </a:rPr>
              <a:t>"Pourquoi est-il important que les enquêteurs fassent preuve de respect et de sensibilité lorsqu'ils mènent des entretiens avec des VA ?". </a:t>
            </a:r>
            <a:endParaRPr lang="en-GB" sz="1800">
              <a:effectLst/>
              <a:ea typeface="Calibri" panose="020F0502020204030204" pitchFamily="34" charset="0"/>
              <a:cs typeface="Calibri" panose="020F0502020204030204" pitchFamily="34" charset="0"/>
            </a:endParaRPr>
          </a:p>
          <a:p>
            <a:pPr marL="342900" lvl="0" indent="-342900" algn="just">
              <a:lnSpc>
                <a:spcPct val="150000"/>
              </a:lnSpc>
              <a:spcAft>
                <a:spcPts val="1200"/>
              </a:spcAft>
              <a:buClr>
                <a:schemeClr val="accent1"/>
              </a:buClr>
              <a:buSzPct val="90000"/>
              <a:buFont typeface="Arial" panose="020B0604020202020204" pitchFamily="34" charset="0"/>
              <a:buChar char="•"/>
            </a:pPr>
            <a:r>
              <a:rPr lang="en-US" sz="1800" i="1">
                <a:solidFill>
                  <a:srgbClr val="000000"/>
                </a:solidFill>
                <a:effectLst/>
                <a:ea typeface="Calibri" panose="020F0502020204030204" pitchFamily="34" charset="0"/>
                <a:cs typeface="Calibri" panose="020F0502020204030204" pitchFamily="34" charset="0"/>
              </a:rPr>
              <a:t>"Quels pourraient être les impacts du deuil sur l'entretien avec le VA ?"</a:t>
            </a:r>
            <a:endParaRPr lang="en-GB" sz="1800">
              <a:effectLst/>
              <a:ea typeface="Calibri" panose="020F0502020204030204" pitchFamily="34" charset="0"/>
              <a:cs typeface="Calibri" panose="020F0502020204030204" pitchFamily="34" charset="0"/>
            </a:endParaRPr>
          </a:p>
          <a:p>
            <a:pPr marL="342900" lvl="0" indent="-342900" algn="just">
              <a:lnSpc>
                <a:spcPct val="150000"/>
              </a:lnSpc>
              <a:spcAft>
                <a:spcPts val="1200"/>
              </a:spcAft>
              <a:buClr>
                <a:schemeClr val="accent1"/>
              </a:buClr>
              <a:buSzPct val="90000"/>
              <a:buFont typeface="Arial" panose="020B0604020202020204" pitchFamily="34" charset="0"/>
              <a:buChar char="•"/>
            </a:pPr>
            <a:r>
              <a:rPr lang="en-US" sz="1800" i="1">
                <a:solidFill>
                  <a:srgbClr val="000000"/>
                </a:solidFill>
                <a:effectLst/>
                <a:ea typeface="Calibri" panose="020F0502020204030204" pitchFamily="34" charset="0"/>
                <a:cs typeface="Calibri" panose="020F0502020204030204" pitchFamily="34" charset="0"/>
              </a:rPr>
              <a:t>"De quelle manière les enquêteurs peuvent-ils aider les répondants à se sentir plus à l'aise pendant l'entretien VA ?" </a:t>
            </a:r>
            <a:endParaRPr lang="en-GB" sz="1800">
              <a:effectLst/>
              <a:ea typeface="Calibri" panose="020F0502020204030204" pitchFamily="34" charset="0"/>
              <a:cs typeface="Calibri" panose="020F0502020204030204" pitchFamily="34" charset="0"/>
            </a:endParaRPr>
          </a:p>
          <a:p>
            <a:pPr lvl="0" algn="just">
              <a:lnSpc>
                <a:spcPct val="150000"/>
              </a:lnSpc>
              <a:spcAft>
                <a:spcPts val="500"/>
              </a:spcAft>
              <a:buClr>
                <a:schemeClr val="accent1"/>
              </a:buClr>
              <a:buSzPct val="90000"/>
            </a:pPr>
            <a:endParaRPr lang="en-GB">
              <a:effectLst/>
              <a:ea typeface="Calibri" panose="020F0502020204030204" pitchFamily="34" charset="0"/>
              <a:cs typeface="Times" panose="02020603050405020304" pitchFamily="18" charset="0"/>
            </a:endParaRPr>
          </a:p>
          <a:p>
            <a:pPr marR="7620" algn="just">
              <a:lnSpc>
                <a:spcPct val="150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50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09486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100526" y="92813"/>
            <a:ext cx="12006443" cy="6649415"/>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marL="457200" indent="-457200" algn="just">
              <a:lnSpc>
                <a:spcPct val="150000"/>
              </a:lnSpc>
              <a:spcBef>
                <a:spcPts val="1800"/>
              </a:spcBef>
              <a:spcAft>
                <a:spcPts val="1200"/>
              </a:spcAft>
            </a:pPr>
            <a:r>
              <a:rPr lang="en-US"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rPr>
              <a:t>Activité 6.2</a:t>
            </a:r>
            <a:endParaRPr lang="en-GB"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endParaRPr>
          </a:p>
          <a:p>
            <a:pPr marR="7620" algn="just">
              <a:lnSpc>
                <a:spcPct val="150000"/>
              </a:lnSpc>
              <a:spcAft>
                <a:spcPts val="1200"/>
              </a:spcAft>
            </a:pPr>
            <a:r>
              <a:rPr lang="en-US" sz="2000" b="1">
                <a:solidFill>
                  <a:schemeClr val="tx2"/>
                </a:solidFill>
                <a:effectLst/>
                <a:latin typeface="+mj-lt"/>
                <a:ea typeface="Calibri" panose="020F0502020204030204" pitchFamily="34" charset="0"/>
                <a:cs typeface="Calibri" panose="020F0502020204030204" pitchFamily="34" charset="0"/>
              </a:rPr>
              <a:t>Directions</a:t>
            </a:r>
            <a:endParaRPr lang="en-GB" sz="2000">
              <a:solidFill>
                <a:schemeClr val="tx2"/>
              </a:solidFill>
              <a:effectLst/>
              <a:latin typeface="+mj-lt"/>
              <a:ea typeface="Calibri" panose="020F0502020204030204" pitchFamily="34" charset="0"/>
              <a:cs typeface="Calibri" panose="020F0502020204030204" pitchFamily="34" charset="0"/>
            </a:endParaRPr>
          </a:p>
          <a:p>
            <a:pPr marL="342900" lvl="0" indent="-342900" algn="just">
              <a:lnSpc>
                <a:spcPct val="150000"/>
              </a:lnSpc>
              <a:buClr>
                <a:schemeClr val="accent1"/>
              </a:buClr>
              <a:buSzPct val="90000"/>
              <a:buFont typeface="+mj-lt"/>
              <a:buAutoNum type="arabicPeriod"/>
            </a:pPr>
            <a:r>
              <a:rPr lang="en-US" sz="1800">
                <a:solidFill>
                  <a:srgbClr val="000000"/>
                </a:solidFill>
                <a:effectLst/>
                <a:ea typeface="Calibri" panose="020F0502020204030204" pitchFamily="34" charset="0"/>
              </a:rPr>
              <a:t>La classe est divisée en groupes en fonction des "scénarios de situation" (voir la diapositive suivante)</a:t>
            </a:r>
            <a:r>
              <a:rPr lang="en-US">
                <a:solidFill>
                  <a:srgbClr val="000000"/>
                </a:solidFill>
                <a:ea typeface="Calibri" panose="020F0502020204030204" pitchFamily="34" charset="0"/>
                <a:cs typeface="Times" panose="02020603050405020304" pitchFamily="18" charset="0"/>
              </a:rPr>
              <a:t>.</a:t>
            </a:r>
          </a:p>
          <a:p>
            <a:pPr marL="342900" lvl="0" indent="-342900" algn="just">
              <a:lnSpc>
                <a:spcPct val="150000"/>
              </a:lnSpc>
              <a:spcAft>
                <a:spcPts val="1200"/>
              </a:spcAft>
              <a:buClr>
                <a:schemeClr val="accent1"/>
              </a:buClr>
              <a:buSzPct val="90000"/>
              <a:buFont typeface="+mj-lt"/>
              <a:buAutoNum type="arabicPeriod"/>
            </a:pPr>
            <a:r>
              <a:rPr lang="en-US" sz="1800">
                <a:solidFill>
                  <a:srgbClr val="000000"/>
                </a:solidFill>
                <a:effectLst/>
                <a:ea typeface="Calibri" panose="020F0502020204030204" pitchFamily="34" charset="0"/>
                <a:cs typeface="Calibri" panose="020F0502020204030204" pitchFamily="34" charset="0"/>
              </a:rPr>
              <a:t>Chaque groupe de participants pratique l'un des scénarios en binôme. </a:t>
            </a:r>
          </a:p>
          <a:p>
            <a:pPr marL="800100" lvl="1" indent="-342900" algn="just">
              <a:lnSpc>
                <a:spcPct val="150000"/>
              </a:lnSpc>
              <a:spcAft>
                <a:spcPts val="1200"/>
              </a:spcAft>
              <a:buClr>
                <a:schemeClr val="accent1"/>
              </a:buClr>
              <a:buSzPct val="90000"/>
              <a:buFont typeface="Arial" panose="020B0604020202020204" pitchFamily="34" charset="0"/>
              <a:buChar char="•"/>
            </a:pPr>
            <a:r>
              <a:rPr lang="en-US">
                <a:solidFill>
                  <a:srgbClr val="000000"/>
                </a:solidFill>
                <a:ea typeface="Calibri" panose="020F0502020204030204" pitchFamily="34" charset="0"/>
                <a:cs typeface="Calibri" panose="020F0502020204030204" pitchFamily="34" charset="0"/>
              </a:rPr>
              <a:t>Chaque </a:t>
            </a:r>
            <a:r>
              <a:rPr lang="en-US">
                <a:solidFill>
                  <a:srgbClr val="000000"/>
                </a:solidFill>
                <a:effectLst/>
                <a:ea typeface="Calibri" panose="020F0502020204030204" pitchFamily="34" charset="0"/>
                <a:cs typeface="Calibri" panose="020F0502020204030204" pitchFamily="34" charset="0"/>
              </a:rPr>
              <a:t>participant doit avoir la possibilité de s'exercer à la fois au rôle d'enquêteur et à celui de répondant</a:t>
            </a:r>
            <a:r>
              <a:rPr lang="en-US">
                <a:solidFill>
                  <a:srgbClr val="000000"/>
                </a:solidFill>
                <a:ea typeface="Calibri" panose="020F0502020204030204" pitchFamily="34" charset="0"/>
                <a:cs typeface="Calibri" panose="020F0502020204030204" pitchFamily="34" charset="0"/>
              </a:rPr>
              <a:t>.</a:t>
            </a:r>
          </a:p>
          <a:p>
            <a:pPr marL="800100" lvl="1" indent="-342900" algn="just">
              <a:lnSpc>
                <a:spcPct val="150000"/>
              </a:lnSpc>
              <a:spcAft>
                <a:spcPts val="1200"/>
              </a:spcAft>
              <a:buClr>
                <a:schemeClr val="accent1"/>
              </a:buClr>
              <a:buSzPct val="90000"/>
              <a:buFont typeface="Arial" panose="020B0604020202020204" pitchFamily="34" charset="0"/>
              <a:buChar char="•"/>
            </a:pPr>
            <a:r>
              <a:rPr lang="en-US">
                <a:solidFill>
                  <a:srgbClr val="000000"/>
                </a:solidFill>
                <a:effectLst/>
                <a:ea typeface="Calibri" panose="020F0502020204030204" pitchFamily="34" charset="0"/>
                <a:cs typeface="Calibri" panose="020F0502020204030204" pitchFamily="34" charset="0"/>
              </a:rPr>
              <a:t>Il est important de </a:t>
            </a:r>
            <a:r>
              <a:rPr lang="en-US" b="1">
                <a:solidFill>
                  <a:srgbClr val="000000"/>
                </a:solidFill>
                <a:effectLst/>
                <a:ea typeface="Calibri" panose="020F0502020204030204" pitchFamily="34" charset="0"/>
                <a:cs typeface="Calibri" panose="020F0502020204030204" pitchFamily="34" charset="0"/>
              </a:rPr>
              <a:t>pratiquer l'approfondissement </a:t>
            </a:r>
            <a:r>
              <a:rPr lang="en-US">
                <a:solidFill>
                  <a:srgbClr val="000000"/>
                </a:solidFill>
                <a:effectLst/>
                <a:ea typeface="Calibri" panose="020F0502020204030204" pitchFamily="34" charset="0"/>
                <a:cs typeface="Calibri" panose="020F0502020204030204" pitchFamily="34" charset="0"/>
              </a:rPr>
              <a:t>lors de la mise en œuvre des scénarios de cas.</a:t>
            </a:r>
            <a:endParaRPr lang="en-GB">
              <a:effectLst/>
              <a:ea typeface="Calibri" panose="020F0502020204030204" pitchFamily="34" charset="0"/>
              <a:cs typeface="Calibri" panose="020F0502020204030204" pitchFamily="34" charset="0"/>
            </a:endParaRPr>
          </a:p>
          <a:p>
            <a:pPr marL="342900" lvl="0" indent="-342900" algn="just">
              <a:lnSpc>
                <a:spcPct val="150000"/>
              </a:lnSpc>
              <a:spcAft>
                <a:spcPts val="1200"/>
              </a:spcAft>
              <a:buClr>
                <a:schemeClr val="accent1"/>
              </a:buClr>
              <a:buSzPct val="90000"/>
              <a:buFont typeface="+mj-lt"/>
              <a:buAutoNum type="arabicPeriod"/>
            </a:pPr>
            <a:r>
              <a:rPr lang="en-US" sz="1800">
                <a:solidFill>
                  <a:srgbClr val="000000"/>
                </a:solidFill>
                <a:effectLst/>
                <a:ea typeface="Calibri" panose="020F0502020204030204" pitchFamily="34" charset="0"/>
                <a:cs typeface="Calibri" panose="020F0502020204030204" pitchFamily="34" charset="0"/>
              </a:rPr>
              <a:t>Certains des groupes jouent les quatre scénarios de situation pour la classe.</a:t>
            </a:r>
            <a:endParaRPr lang="en-GB" sz="1800">
              <a:effectLst/>
              <a:ea typeface="Calibri" panose="020F0502020204030204" pitchFamily="34" charset="0"/>
              <a:cs typeface="Calibri" panose="020F0502020204030204" pitchFamily="34" charset="0"/>
            </a:endParaRPr>
          </a:p>
          <a:p>
            <a:pPr marL="342900" lvl="0" indent="-342900" algn="just">
              <a:lnSpc>
                <a:spcPct val="150000"/>
              </a:lnSpc>
              <a:spcAft>
                <a:spcPts val="1200"/>
              </a:spcAft>
              <a:buClr>
                <a:schemeClr val="accent1"/>
              </a:buClr>
              <a:buSzPct val="90000"/>
              <a:buFont typeface="+mj-lt"/>
              <a:buAutoNum type="arabicPeriod"/>
            </a:pPr>
            <a:r>
              <a:rPr lang="en-US">
                <a:solidFill>
                  <a:srgbClr val="000000"/>
                </a:solidFill>
                <a:ea typeface="Calibri" panose="020F0502020204030204" pitchFamily="34" charset="0"/>
                <a:cs typeface="Calibri" panose="020F0502020204030204" pitchFamily="34" charset="0"/>
              </a:rPr>
              <a:t>Après les démonstrations, </a:t>
            </a:r>
            <a:r>
              <a:rPr lang="en-US" sz="1800">
                <a:solidFill>
                  <a:srgbClr val="000000"/>
                </a:solidFill>
                <a:effectLst/>
                <a:ea typeface="Calibri" panose="020F0502020204030204" pitchFamily="34" charset="0"/>
                <a:cs typeface="Calibri" panose="020F0502020204030204" pitchFamily="34" charset="0"/>
              </a:rPr>
              <a:t>discutez en plénière des différentes solutions proposées par les groupes.</a:t>
            </a:r>
            <a:endParaRPr lang="en-GB" sz="1800">
              <a:effectLst/>
              <a:ea typeface="Calibri" panose="020F0502020204030204" pitchFamily="34" charset="0"/>
              <a:cs typeface="Times" panose="02020603050405020304" pitchFamily="18" charset="0"/>
            </a:endParaRPr>
          </a:p>
          <a:p>
            <a:pPr marL="228600" marR="7620" algn="just">
              <a:lnSpc>
                <a:spcPct val="150000"/>
              </a:lnSpc>
            </a:pPr>
            <a:r>
              <a:rPr lang="en-US" sz="1200">
                <a:effectLst/>
                <a:highlight>
                  <a:srgbClr val="FFFF00"/>
                </a:highligh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50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50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030386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92778" y="104292"/>
            <a:ext cx="12006443" cy="6649415"/>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marL="457200" indent="-457200" algn="just">
              <a:lnSpc>
                <a:spcPct val="150000"/>
              </a:lnSpc>
              <a:spcBef>
                <a:spcPts val="1800"/>
              </a:spcBef>
              <a:spcAft>
                <a:spcPts val="1200"/>
              </a:spcAft>
            </a:pPr>
            <a:endParaRPr lang="en-GB"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endParaRPr>
          </a:p>
          <a:p>
            <a:pPr marR="7620" algn="just">
              <a:lnSpc>
                <a:spcPct val="150000"/>
              </a:lnSpc>
              <a:spcAft>
                <a:spcPts val="1200"/>
              </a:spcAft>
            </a:pPr>
            <a:r>
              <a:rPr lang="en-US" sz="1200">
                <a:effectLst/>
                <a:highlight>
                  <a:srgbClr val="FFFF00"/>
                </a:highligh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15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15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CAC1AEF-D964-36CC-C14D-04506B3D5448}"/>
              </a:ext>
            </a:extLst>
          </p:cNvPr>
          <p:cNvSpPr txBox="1"/>
          <p:nvPr/>
        </p:nvSpPr>
        <p:spPr>
          <a:xfrm>
            <a:off x="292437" y="233153"/>
            <a:ext cx="4725564" cy="3452548"/>
          </a:xfrm>
          <a:prstGeom prst="rect">
            <a:avLst/>
          </a:prstGeom>
          <a:solidFill>
            <a:schemeClr val="accent2">
              <a:lumMod val="60000"/>
              <a:lumOff val="40000"/>
            </a:schemeClr>
          </a:solidFill>
        </p:spPr>
        <p:txBody>
          <a:bodyPr wrap="square" rtlCol="0">
            <a:spAutoFit/>
          </a:bodyPr>
          <a:lstStyle/>
          <a:p>
            <a:pPr algn="just">
              <a:lnSpc>
                <a:spcPct val="115000"/>
              </a:lnSpc>
              <a:spcAft>
                <a:spcPts val="1200"/>
              </a:spcAft>
            </a:pPr>
            <a:r>
              <a:rPr lang="en-US" sz="1400" b="1">
                <a:solidFill>
                  <a:srgbClr val="000000"/>
                </a:solidFill>
                <a:effectLst/>
                <a:ea typeface="Calibri" panose="020F0502020204030204" pitchFamily="34" charset="0"/>
                <a:cs typeface="Calibri" panose="020F0502020204030204" pitchFamily="34" charset="0"/>
              </a:rPr>
              <a:t>Situation 1 : Les répondants se contredisent </a:t>
            </a:r>
            <a:endParaRPr lang="en-GB" sz="1400">
              <a:effectLst/>
              <a:ea typeface="Calibri" panose="020F0502020204030204" pitchFamily="34" charset="0"/>
              <a:cs typeface="Calibri" panose="020F0502020204030204" pitchFamily="34" charset="0"/>
            </a:endParaRPr>
          </a:p>
          <a:p>
            <a:pPr algn="just">
              <a:lnSpc>
                <a:spcPct val="115000"/>
              </a:lnSpc>
              <a:spcAft>
                <a:spcPts val="1200"/>
              </a:spcAft>
            </a:pPr>
            <a:r>
              <a:rPr lang="en-US" sz="1400">
                <a:solidFill>
                  <a:srgbClr val="000000"/>
                </a:solidFill>
                <a:effectLst/>
                <a:ea typeface="Calibri" panose="020F0502020204030204" pitchFamily="34" charset="0"/>
                <a:cs typeface="Calibri" panose="020F0502020204030204" pitchFamily="34" charset="0"/>
              </a:rPr>
              <a:t>"L'enquêteur VA se rend dans un foyer où une femme est décédée. La sœur de la femme est identifiée comme la meilleure répondante pour les informations sur l'</a:t>
            </a:r>
            <a:r>
              <a:rPr lang="en-US" sz="1400" err="1">
                <a:solidFill>
                  <a:srgbClr val="000000"/>
                </a:solidFill>
                <a:effectLst/>
                <a:ea typeface="Calibri" panose="020F0502020204030204" pitchFamily="34" charset="0"/>
                <a:cs typeface="Calibri" panose="020F0502020204030204" pitchFamily="34" charset="0"/>
              </a:rPr>
              <a:t>accouchement</a:t>
            </a:r>
            <a:r>
              <a:rPr lang="en-US" sz="1400">
                <a:solidFill>
                  <a:srgbClr val="000000"/>
                </a:solidFill>
                <a:effectLst/>
                <a:ea typeface="Calibri" panose="020F0502020204030204" pitchFamily="34" charset="0"/>
                <a:cs typeface="Calibri" panose="020F0502020204030204" pitchFamily="34" charset="0"/>
              </a:rPr>
              <a:t>, et son mari comme le meilleur répondant pour le trajet vers l'hôpital. Au fur et à mesure de l'entretien, les personnes interrogées semblent avoir des difficultés à répondre à certaines questions et se regardent souvent les unes les autres, comme si elles attendaient que l'autre réponde en premier. Certaines de leurs réponses sont contradictoires. Par exemple, lorsqu'on l'interroge sur la recherche de soins, la sœur dit que la première chose que la famille a faite lorsqu'elle a remarqué que la femme était malade a été d'appeler un guérisseur traditionnel. Mais le mari dit que la première chose qu'ils ont faite, c'est de chercher un moyen de transport pour l'emmener à l'hôpital." </a:t>
            </a:r>
            <a:endParaRPr lang="en-GB" sz="1400">
              <a:effectLst/>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00349E1E-9A7E-E36E-6F4E-DBF36AB6803B}"/>
              </a:ext>
            </a:extLst>
          </p:cNvPr>
          <p:cNvSpPr txBox="1"/>
          <p:nvPr/>
        </p:nvSpPr>
        <p:spPr>
          <a:xfrm>
            <a:off x="292437" y="3885659"/>
            <a:ext cx="4725564" cy="2709268"/>
          </a:xfrm>
          <a:prstGeom prst="rect">
            <a:avLst/>
          </a:prstGeom>
          <a:solidFill>
            <a:schemeClr val="accent2">
              <a:lumMod val="60000"/>
              <a:lumOff val="40000"/>
            </a:schemeClr>
          </a:solidFill>
        </p:spPr>
        <p:txBody>
          <a:bodyPr wrap="square" rtlCol="0">
            <a:spAutoFit/>
          </a:bodyPr>
          <a:lstStyle/>
          <a:p>
            <a:pPr algn="just">
              <a:lnSpc>
                <a:spcPct val="115000"/>
              </a:lnSpc>
              <a:spcAft>
                <a:spcPts val="1200"/>
              </a:spcAft>
            </a:pPr>
            <a:r>
              <a:rPr lang="en-US" sz="1400" b="1" i="1">
                <a:solidFill>
                  <a:srgbClr val="000000"/>
                </a:solidFill>
                <a:effectLst/>
                <a:ea typeface="Calibri" panose="020F0502020204030204" pitchFamily="34" charset="0"/>
                <a:cs typeface="Calibri" panose="020F0502020204030204" pitchFamily="34" charset="0"/>
              </a:rPr>
              <a:t>Situation 2 : Plusieurs répondants ou facteurs perturbateurs </a:t>
            </a:r>
            <a:endParaRPr lang="en-GB" sz="1400">
              <a:effectLst/>
              <a:ea typeface="Calibri" panose="020F0502020204030204" pitchFamily="34" charset="0"/>
              <a:cs typeface="Calibri" panose="020F0502020204030204" pitchFamily="34" charset="0"/>
            </a:endParaRPr>
          </a:p>
          <a:p>
            <a:pPr algn="just">
              <a:lnSpc>
                <a:spcPct val="115000"/>
              </a:lnSpc>
              <a:spcAft>
                <a:spcPts val="1200"/>
              </a:spcAft>
            </a:pPr>
            <a:r>
              <a:rPr lang="en-US" sz="1400">
                <a:solidFill>
                  <a:srgbClr val="000000"/>
                </a:solidFill>
                <a:effectLst/>
                <a:ea typeface="Calibri" panose="020F0502020204030204" pitchFamily="34" charset="0"/>
                <a:cs typeface="Calibri" panose="020F0502020204030204" pitchFamily="34" charset="0"/>
              </a:rPr>
              <a:t>"L'enquêteur se rend dans un foyer où un nouveau-né est décédé. Plusieurs personnes, dont des membres de la famille et des amis de la famille, se tiennent devant la maison. L'enquêteur se présente et explique la raison de sa visite ; il demande à parler avec la ou les personnes qui en savent le plus sur les circonstances de la mort du bébé. La mère dit qu'elle peut parler de la mort du bébé et invite l'enquêteur à entrer dans la maison. Plusieurs personnes suivent également l'enquêteur dans la maison." </a:t>
            </a:r>
            <a:endParaRPr lang="en-GB" sz="1400">
              <a:effectLst/>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590A0F8-5B1B-01E5-C24A-2F4E42C9F0B4}"/>
              </a:ext>
            </a:extLst>
          </p:cNvPr>
          <p:cNvSpPr txBox="1"/>
          <p:nvPr/>
        </p:nvSpPr>
        <p:spPr>
          <a:xfrm>
            <a:off x="5298489" y="233153"/>
            <a:ext cx="6601074" cy="1965987"/>
          </a:xfrm>
          <a:prstGeom prst="rect">
            <a:avLst/>
          </a:prstGeom>
          <a:solidFill>
            <a:schemeClr val="accent2">
              <a:lumMod val="60000"/>
              <a:lumOff val="40000"/>
            </a:schemeClr>
          </a:solidFill>
        </p:spPr>
        <p:txBody>
          <a:bodyPr wrap="square" rtlCol="0">
            <a:spAutoFit/>
          </a:bodyPr>
          <a:lstStyle/>
          <a:p>
            <a:pPr algn="just">
              <a:lnSpc>
                <a:spcPct val="115000"/>
              </a:lnSpc>
              <a:spcAft>
                <a:spcPts val="1200"/>
              </a:spcAft>
            </a:pPr>
            <a:r>
              <a:rPr lang="en-US" sz="1400" b="1" i="1">
                <a:solidFill>
                  <a:srgbClr val="000000"/>
                </a:solidFill>
                <a:effectLst/>
                <a:ea typeface="Calibri" panose="020F0502020204030204" pitchFamily="34" charset="0"/>
                <a:cs typeface="Calibri" panose="020F0502020204030204" pitchFamily="34" charset="0"/>
              </a:rPr>
              <a:t>Situation 3 : détresse émotionnelle du défendeur</a:t>
            </a:r>
            <a:endParaRPr lang="en-GB" sz="1400">
              <a:effectLst/>
              <a:ea typeface="Calibri" panose="020F0502020204030204" pitchFamily="34" charset="0"/>
              <a:cs typeface="Calibri" panose="020F0502020204030204" pitchFamily="34" charset="0"/>
            </a:endParaRPr>
          </a:p>
          <a:p>
            <a:pPr algn="just">
              <a:lnSpc>
                <a:spcPct val="115000"/>
              </a:lnSpc>
              <a:spcAft>
                <a:spcPts val="1200"/>
              </a:spcAft>
            </a:pPr>
            <a:r>
              <a:rPr lang="en-US" sz="1400">
                <a:solidFill>
                  <a:srgbClr val="000000"/>
                </a:solidFill>
                <a:effectLst/>
                <a:ea typeface="Calibri" panose="020F0502020204030204" pitchFamily="34" charset="0"/>
                <a:cs typeface="Calibri" panose="020F0502020204030204" pitchFamily="34" charset="0"/>
              </a:rPr>
              <a:t>" L'enquêteur VA interroge une femme au sujet de la mort de son mari, qui est décédé deux mois avant l'entretien. L'entretien VA s'est bien déroulé, la femme se souvenant sans difficulté des événements. Lorsque l'enquêteur lui pose des questions sur le moment le plus proche du décès, elle ralentit ses réponses et commence à pleurer. Elle essaie de se contrôler mais ne peut s'arrêter de pleurer, montrant des signes de chagrin et de détresse extrêmes." </a:t>
            </a:r>
            <a:endParaRPr lang="en-GB" sz="1400">
              <a:effectLst/>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72A5713-E6D5-D73C-776C-9E7F8C2E983B}"/>
              </a:ext>
            </a:extLst>
          </p:cNvPr>
          <p:cNvSpPr txBox="1"/>
          <p:nvPr/>
        </p:nvSpPr>
        <p:spPr>
          <a:xfrm>
            <a:off x="5274146" y="2501896"/>
            <a:ext cx="6649760" cy="3452548"/>
          </a:xfrm>
          <a:prstGeom prst="rect">
            <a:avLst/>
          </a:prstGeom>
          <a:solidFill>
            <a:schemeClr val="accent2">
              <a:lumMod val="60000"/>
              <a:lumOff val="40000"/>
            </a:schemeClr>
          </a:solidFill>
        </p:spPr>
        <p:txBody>
          <a:bodyPr wrap="square" rtlCol="0">
            <a:spAutoFit/>
          </a:bodyPr>
          <a:lstStyle/>
          <a:p>
            <a:pPr algn="just">
              <a:lnSpc>
                <a:spcPct val="115000"/>
              </a:lnSpc>
              <a:spcAft>
                <a:spcPts val="1200"/>
              </a:spcAft>
            </a:pPr>
            <a:r>
              <a:rPr lang="en-US" sz="1400" b="1" i="1">
                <a:solidFill>
                  <a:srgbClr val="000000"/>
                </a:solidFill>
                <a:effectLst/>
                <a:ea typeface="Calibri" panose="020F0502020204030204" pitchFamily="34" charset="0"/>
                <a:cs typeface="Calibri" panose="020F0502020204030204" pitchFamily="34" charset="0"/>
              </a:rPr>
              <a:t>Situation 4 : </a:t>
            </a:r>
            <a:r>
              <a:rPr lang="en-US" sz="1400" i="1">
                <a:solidFill>
                  <a:srgbClr val="000000"/>
                </a:solidFill>
                <a:effectLst/>
                <a:ea typeface="Calibri" panose="020F0502020204030204" pitchFamily="34" charset="0"/>
                <a:cs typeface="Calibri" panose="020F0502020204030204" pitchFamily="34" charset="0"/>
              </a:rPr>
              <a:t>détresse</a:t>
            </a:r>
            <a:r>
              <a:rPr lang="en-US" sz="1400" b="1" i="1">
                <a:solidFill>
                  <a:srgbClr val="000000"/>
                </a:solidFill>
                <a:effectLst/>
                <a:ea typeface="Calibri" panose="020F0502020204030204" pitchFamily="34" charset="0"/>
                <a:cs typeface="Calibri" panose="020F0502020204030204" pitchFamily="34" charset="0"/>
              </a:rPr>
              <a:t> émotionnelle de l'enquêteur </a:t>
            </a:r>
            <a:endParaRPr lang="en-GB" sz="1400">
              <a:effectLst/>
              <a:ea typeface="Calibri" panose="020F0502020204030204" pitchFamily="34" charset="0"/>
              <a:cs typeface="Calibri" panose="020F0502020204030204" pitchFamily="34" charset="0"/>
            </a:endParaRPr>
          </a:p>
          <a:p>
            <a:pPr algn="just">
              <a:lnSpc>
                <a:spcPct val="115000"/>
              </a:lnSpc>
              <a:spcAft>
                <a:spcPts val="1200"/>
              </a:spcAft>
            </a:pPr>
            <a:r>
              <a:rPr lang="en-US" sz="1400">
                <a:solidFill>
                  <a:srgbClr val="000000"/>
                </a:solidFill>
                <a:effectLst/>
                <a:ea typeface="Calibri" panose="020F0502020204030204" pitchFamily="34" charset="0"/>
                <a:cs typeface="Calibri" panose="020F0502020204030204" pitchFamily="34" charset="0"/>
              </a:rPr>
              <a:t>"L'enquêteur se sent responsable de la détresse ressentie par les répondants lors des entretiens VA, ne peut s'empêcher de se souvenir de détails troublants, se sent très triste de la souffrance vécue par les familles. Le fait de constater quotidiennement les difficultés socio-économiques et la mauvaise santé des familles endeuillées visitées dans la communauté (par exemple, visiter des familles où un enfant est malade, où un viol a eu lieu, où la nourriture manque) suscite des sentiments d'impuissance, d'impuissance et de frustration. Les "comment </a:t>
            </a:r>
            <a:r>
              <a:rPr lang="en-US" sz="1400" err="1">
                <a:solidFill>
                  <a:srgbClr val="000000"/>
                </a:solidFill>
                <a:effectLst/>
                <a:ea typeface="Calibri" panose="020F0502020204030204" pitchFamily="34" charset="0"/>
                <a:cs typeface="Calibri" panose="020F0502020204030204" pitchFamily="34" charset="0"/>
              </a:rPr>
              <a:t>allez-vous</a:t>
            </a:r>
            <a:r>
              <a:rPr lang="en-US" sz="1400">
                <a:solidFill>
                  <a:srgbClr val="000000"/>
                </a:solidFill>
                <a:effectLst/>
                <a:ea typeface="Calibri" panose="020F0502020204030204" pitchFamily="34" charset="0"/>
                <a:cs typeface="Calibri" panose="020F0502020204030204" pitchFamily="34" charset="0"/>
              </a:rPr>
              <a:t>" ne sont plus authentiques, l'interviewer se sent constamment sur les nerfs, seul/isolé et épuisé la plupart du temps, et il a du mal à dormir. Les tâches quotidiennes simples, qu'elles soient professionnelles ou personnelles, ressemblent à des corvées sans fin, les niveaux de motivation sont tombés en dessous de zéro et l'interviewer a l'impression qu'il ne sera jamais capable de répondre aux exigences de son poste, qui rongent sa confiance en lui. L'interviewer n'a parlé à personne de ces problèmes et se sent proche du point de rupture.</a:t>
            </a:r>
            <a:endParaRPr lang="en-GB" sz="1400">
              <a:effectLst/>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3142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C73E-7A48-B7C6-2C83-78CF1CBC32C9}"/>
              </a:ext>
            </a:extLst>
          </p:cNvPr>
          <p:cNvSpPr>
            <a:spLocks noGrp="1"/>
          </p:cNvSpPr>
          <p:nvPr>
            <p:ph type="title"/>
          </p:nvPr>
        </p:nvSpPr>
        <p:spPr/>
        <p:txBody>
          <a:bodyPr>
            <a:normAutofit/>
          </a:bodyPr>
          <a:lstStyle/>
          <a:p>
            <a:r>
              <a:rPr lang="en-US"/>
              <a:t>Session 2 : Éthique de la recherche</a:t>
            </a:r>
          </a:p>
        </p:txBody>
      </p:sp>
      <p:sp>
        <p:nvSpPr>
          <p:cNvPr id="3" name="Text Placeholder 2">
            <a:extLst>
              <a:ext uri="{FF2B5EF4-FFF2-40B4-BE49-F238E27FC236}">
                <a16:creationId xmlns:a16="http://schemas.microsoft.com/office/drawing/2014/main" id="{81257591-EC8B-A379-B8B1-AFDB231C59CD}"/>
              </a:ext>
            </a:extLst>
          </p:cNvPr>
          <p:cNvSpPr>
            <a:spLocks noGrp="1"/>
          </p:cNvSpPr>
          <p:nvPr>
            <p:ph type="body" sz="quarter" idx="11"/>
          </p:nvPr>
        </p:nvSpPr>
        <p:spPr/>
        <p:txBody>
          <a:bodyPr/>
          <a:lstStyle/>
          <a:p>
            <a:r>
              <a:rPr lang="en-US"/>
              <a:t>02</a:t>
            </a:r>
          </a:p>
        </p:txBody>
      </p:sp>
    </p:spTree>
    <p:extLst>
      <p:ext uri="{BB962C8B-B14F-4D97-AF65-F5344CB8AC3E}">
        <p14:creationId xmlns:p14="http://schemas.microsoft.com/office/powerpoint/2010/main" val="287343082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100526" y="92813"/>
            <a:ext cx="12006443" cy="6649415"/>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marL="457200" indent="-457200" algn="just">
              <a:lnSpc>
                <a:spcPct val="150000"/>
              </a:lnSpc>
              <a:spcBef>
                <a:spcPts val="1800"/>
              </a:spcBef>
              <a:spcAft>
                <a:spcPts val="1200"/>
              </a:spcAft>
            </a:pPr>
            <a:r>
              <a:rPr lang="en-US"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rPr>
              <a:t>Activité 6.3</a:t>
            </a:r>
            <a:endParaRPr lang="en-GB"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endParaRPr>
          </a:p>
          <a:p>
            <a:pPr marR="7620" algn="just">
              <a:lnSpc>
                <a:spcPct val="150000"/>
              </a:lnSpc>
              <a:spcAft>
                <a:spcPts val="1200"/>
              </a:spcAft>
            </a:pPr>
            <a:r>
              <a:rPr lang="en-US" sz="2000" b="1">
                <a:solidFill>
                  <a:schemeClr val="tx2"/>
                </a:solidFill>
                <a:effectLst/>
                <a:latin typeface="+mj-lt"/>
                <a:ea typeface="Calibri" panose="020F0502020204030204" pitchFamily="34" charset="0"/>
                <a:cs typeface="Calibri" panose="020F0502020204030204" pitchFamily="34" charset="0"/>
              </a:rPr>
              <a:t>Directions</a:t>
            </a:r>
            <a:endParaRPr lang="en-GB" sz="2000">
              <a:solidFill>
                <a:schemeClr val="tx2"/>
              </a:solidFill>
              <a:effectLst/>
              <a:latin typeface="+mj-lt"/>
              <a:ea typeface="Calibri" panose="020F0502020204030204" pitchFamily="34" charset="0"/>
              <a:cs typeface="Calibri" panose="020F0502020204030204" pitchFamily="34" charset="0"/>
            </a:endParaRPr>
          </a:p>
          <a:p>
            <a:pPr marL="342900" marR="7620" lvl="0" indent="-342900" algn="just">
              <a:lnSpc>
                <a:spcPct val="150000"/>
              </a:lnSpc>
              <a:spcAft>
                <a:spcPts val="1200"/>
              </a:spcAft>
              <a:buClr>
                <a:schemeClr val="accent1"/>
              </a:buClr>
              <a:buSzPct val="90000"/>
              <a:buFont typeface="+mj-lt"/>
              <a:buAutoNum type="arabicPeriod"/>
            </a:pPr>
            <a:r>
              <a:rPr lang="en-US">
                <a:ea typeface="Calibri" panose="020F0502020204030204" pitchFamily="34" charset="0"/>
                <a:cs typeface="Times" panose="02020603050405020304" pitchFamily="18" charset="0"/>
              </a:rPr>
              <a:t>En séance plénière, discutez des stratégies possibles pour résoudre les problèmes/questions (énumérés ci-dessous) qui peuvent survenir lors d'un entretien avec un VA. </a:t>
            </a:r>
          </a:p>
          <a:p>
            <a:pPr marR="7620" algn="just">
              <a:lnSpc>
                <a:spcPct val="150000"/>
              </a:lnSpc>
              <a:spcAft>
                <a:spcPts val="1200"/>
              </a:spcAft>
            </a:pPr>
            <a:r>
              <a:rPr lang="en-US" sz="2000" b="1">
                <a:solidFill>
                  <a:schemeClr val="tx2"/>
                </a:solidFill>
                <a:latin typeface="+mj-lt"/>
                <a:ea typeface="Calibri" panose="020F0502020204030204" pitchFamily="34" charset="0"/>
                <a:cs typeface="Calibri" panose="020F0502020204030204" pitchFamily="34" charset="0"/>
              </a:rPr>
              <a:t>Problèmes/questions à discuter avec la classe</a:t>
            </a:r>
            <a:endParaRPr lang="en-GB" sz="2000">
              <a:solidFill>
                <a:schemeClr val="tx2"/>
              </a:solidFill>
              <a:effectLst/>
              <a:latin typeface="+mj-lt"/>
              <a:ea typeface="Calibri" panose="020F0502020204030204" pitchFamily="34" charset="0"/>
              <a:cs typeface="Calibri" panose="020F0502020204030204" pitchFamily="34" charset="0"/>
            </a:endParaRPr>
          </a:p>
          <a:p>
            <a:pPr marL="342900" lvl="0" indent="-342900" algn="just">
              <a:lnSpc>
                <a:spcPct val="150000"/>
              </a:lnSpc>
              <a:buClr>
                <a:schemeClr val="accent1"/>
              </a:buClr>
              <a:buSzPct val="90000"/>
              <a:buFont typeface="Arial" panose="020B0604020202020204" pitchFamily="34" charset="0"/>
              <a:buChar char="•"/>
            </a:pPr>
            <a:r>
              <a:rPr lang="en-GB" sz="1800" i="1">
                <a:effectLst/>
                <a:latin typeface="Calibri" panose="020F0502020204030204" pitchFamily="34" charset="0"/>
                <a:ea typeface="Calibri" panose="020F0502020204030204" pitchFamily="34" charset="0"/>
                <a:cs typeface="Calibri" panose="020F0502020204030204" pitchFamily="34" charset="0"/>
              </a:rPr>
              <a:t>Le répondant démontre qu'il a peur de dire ce qu'il pense.</a:t>
            </a:r>
            <a:endParaRPr lang="en-GB" sz="1800">
              <a:effectLst/>
              <a:latin typeface="Minion Pro"/>
              <a:ea typeface="Calibri" panose="020F0502020204030204" pitchFamily="34" charset="0"/>
              <a:cs typeface="Calibri" panose="020F0502020204030204" pitchFamily="34" charset="0"/>
            </a:endParaRPr>
          </a:p>
          <a:p>
            <a:pPr marL="342900" lvl="0" indent="-342900" algn="just">
              <a:lnSpc>
                <a:spcPct val="150000"/>
              </a:lnSpc>
              <a:buClr>
                <a:schemeClr val="accent1"/>
              </a:buClr>
              <a:buSzPct val="90000"/>
              <a:buFont typeface="Arial" panose="020B0604020202020204" pitchFamily="34" charset="0"/>
              <a:buChar char="•"/>
            </a:pPr>
            <a:r>
              <a:rPr lang="en-GB" sz="1800" i="1">
                <a:effectLst/>
                <a:latin typeface="Calibri" panose="020F0502020204030204" pitchFamily="34" charset="0"/>
                <a:ea typeface="Calibri" panose="020F0502020204030204" pitchFamily="34" charset="0"/>
                <a:cs typeface="Calibri" panose="020F0502020204030204" pitchFamily="34" charset="0"/>
              </a:rPr>
              <a:t>Le répondant est peu enclin à réfléchir.</a:t>
            </a:r>
            <a:endParaRPr lang="en-GB" sz="1800">
              <a:effectLst/>
              <a:latin typeface="Minion Pro"/>
              <a:ea typeface="Calibri" panose="020F0502020204030204" pitchFamily="34" charset="0"/>
              <a:cs typeface="Calibri" panose="020F0502020204030204" pitchFamily="34" charset="0"/>
            </a:endParaRPr>
          </a:p>
          <a:p>
            <a:pPr marL="342900" lvl="0" indent="-342900" algn="just">
              <a:lnSpc>
                <a:spcPct val="150000"/>
              </a:lnSpc>
              <a:buClr>
                <a:schemeClr val="accent1"/>
              </a:buClr>
              <a:buSzPct val="90000"/>
              <a:buFont typeface="Arial" panose="020B0604020202020204" pitchFamily="34" charset="0"/>
              <a:buChar char="•"/>
            </a:pPr>
            <a:r>
              <a:rPr lang="en-GB" sz="1800" i="1">
                <a:effectLst/>
                <a:latin typeface="Calibri" panose="020F0502020204030204" pitchFamily="34" charset="0"/>
                <a:ea typeface="Calibri" panose="020F0502020204030204" pitchFamily="34" charset="0"/>
                <a:cs typeface="Calibri" panose="020F0502020204030204" pitchFamily="34" charset="0"/>
              </a:rPr>
              <a:t>Le répondant semble ne pas comprendre la question.</a:t>
            </a:r>
            <a:endParaRPr lang="en-GB" sz="1800">
              <a:effectLst/>
              <a:latin typeface="Minion Pro"/>
              <a:ea typeface="Calibri" panose="020F0502020204030204" pitchFamily="34" charset="0"/>
              <a:cs typeface="Calibri" panose="020F0502020204030204" pitchFamily="34" charset="0"/>
            </a:endParaRPr>
          </a:p>
          <a:p>
            <a:pPr marL="342900" lvl="0" indent="-342900" algn="just">
              <a:lnSpc>
                <a:spcPct val="150000"/>
              </a:lnSpc>
              <a:buClr>
                <a:schemeClr val="accent1"/>
              </a:buClr>
              <a:buSzPct val="90000"/>
              <a:buFont typeface="Arial" panose="020B0604020202020204" pitchFamily="34" charset="0"/>
              <a:buChar char="•"/>
            </a:pPr>
            <a:r>
              <a:rPr lang="en-GB" sz="1800" i="1">
                <a:effectLst/>
                <a:latin typeface="Calibri" panose="020F0502020204030204" pitchFamily="34" charset="0"/>
                <a:ea typeface="Calibri" panose="020F0502020204030204" pitchFamily="34" charset="0"/>
                <a:cs typeface="Calibri" panose="020F0502020204030204" pitchFamily="34" charset="0"/>
              </a:rPr>
              <a:t>Le répondant est distrait/ne se sent plus motivé pour mener à bien l'entretien.</a:t>
            </a:r>
            <a:endParaRPr lang="en-GB" sz="1800">
              <a:effectLst/>
              <a:latin typeface="Minion Pro"/>
              <a:ea typeface="Calibri" panose="020F0502020204030204" pitchFamily="34" charset="0"/>
              <a:cs typeface="Calibri" panose="020F0502020204030204" pitchFamily="34" charset="0"/>
            </a:endParaRPr>
          </a:p>
          <a:p>
            <a:pPr>
              <a:lnSpc>
                <a:spcPct val="150000"/>
              </a:lnSpc>
              <a:spcAft>
                <a:spcPts val="1200"/>
              </a:spcAft>
            </a:pPr>
            <a:endParaRPr lang="en-GB" sz="1800">
              <a:solidFill>
                <a:schemeClr val="tx2"/>
              </a:solidFill>
              <a:effectLst/>
              <a:latin typeface="+mj-lt"/>
              <a:ea typeface="Calibri" panose="020F0502020204030204" pitchFamily="34" charset="0"/>
              <a:cs typeface="Calibri" panose="020F0502020204030204" pitchFamily="34" charset="0"/>
            </a:endParaRPr>
          </a:p>
          <a:p>
            <a:pPr lvl="0" algn="l">
              <a:lnSpc>
                <a:spcPct val="150000"/>
              </a:lnSpc>
              <a:spcAft>
                <a:spcPts val="1200"/>
              </a:spcAft>
            </a:pPr>
            <a:endParaRPr lang="en-GB" sz="1800">
              <a:effectLst/>
              <a:latin typeface="Minion Pro"/>
              <a:ea typeface="Calibri" panose="020F0502020204030204" pitchFamily="34" charset="0"/>
              <a:cs typeface="Calibri" panose="020F0502020204030204" pitchFamily="34" charset="0"/>
            </a:endParaRPr>
          </a:p>
          <a:p>
            <a:pPr marL="228600" marR="7620" algn="just">
              <a:lnSpc>
                <a:spcPct val="150000"/>
              </a:lnSpc>
            </a:pPr>
            <a:r>
              <a:rPr lang="en-US" sz="1200">
                <a:effectLst/>
                <a:highlight>
                  <a:srgbClr val="FFFF00"/>
                </a:highligh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50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50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35395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AB89-A1D3-FD9E-535F-2F1DAE92ED92}"/>
              </a:ext>
            </a:extLst>
          </p:cNvPr>
          <p:cNvSpPr>
            <a:spLocks noGrp="1"/>
          </p:cNvSpPr>
          <p:nvPr>
            <p:ph type="ctrTitle"/>
          </p:nvPr>
        </p:nvSpPr>
        <p:spPr>
          <a:xfrm>
            <a:off x="432746" y="235468"/>
            <a:ext cx="11412887" cy="1421716"/>
          </a:xfrm>
        </p:spPr>
        <p:txBody>
          <a:bodyPr>
            <a:normAutofit/>
          </a:bodyPr>
          <a:lstStyle/>
          <a:p>
            <a:r>
              <a:rPr lang="pt-PT" sz="4400">
                <a:solidFill>
                  <a:schemeClr val="accent3">
                    <a:lumMod val="50000"/>
                  </a:schemeClr>
                </a:solidFill>
              </a:rPr>
              <a:t>Formation des enquêteurs pour l'instrument d'autopsie verbale (VA) de l'OMS 2022</a:t>
            </a:r>
            <a:endParaRPr lang="en-GB" sz="4400">
              <a:solidFill>
                <a:schemeClr val="accent3">
                  <a:lumMod val="50000"/>
                </a:schemeClr>
              </a:solidFill>
            </a:endParaRPr>
          </a:p>
        </p:txBody>
      </p:sp>
      <p:graphicFrame>
        <p:nvGraphicFramePr>
          <p:cNvPr id="12" name="Table 11">
            <a:extLst>
              <a:ext uri="{FF2B5EF4-FFF2-40B4-BE49-F238E27FC236}">
                <a16:creationId xmlns:a16="http://schemas.microsoft.com/office/drawing/2014/main" id="{2E47E1AF-1F5F-2456-2097-73EB34AB066B}"/>
              </a:ext>
            </a:extLst>
          </p:cNvPr>
          <p:cNvGraphicFramePr>
            <a:graphicFrameLocks noGrp="1"/>
          </p:cNvGraphicFramePr>
          <p:nvPr/>
        </p:nvGraphicFramePr>
        <p:xfrm>
          <a:off x="432746" y="2163866"/>
          <a:ext cx="11412887" cy="3949369"/>
        </p:xfrm>
        <a:graphic>
          <a:graphicData uri="http://schemas.openxmlformats.org/drawingml/2006/table">
            <a:tbl>
              <a:tblPr bandRow="1"/>
              <a:tblGrid>
                <a:gridCol w="9082124">
                  <a:extLst>
                    <a:ext uri="{9D8B030D-6E8A-4147-A177-3AD203B41FA5}">
                      <a16:colId xmlns:a16="http://schemas.microsoft.com/office/drawing/2014/main" val="1375828215"/>
                    </a:ext>
                  </a:extLst>
                </a:gridCol>
                <a:gridCol w="2330763">
                  <a:extLst>
                    <a:ext uri="{9D8B030D-6E8A-4147-A177-3AD203B41FA5}">
                      <a16:colId xmlns:a16="http://schemas.microsoft.com/office/drawing/2014/main" val="3774162955"/>
                    </a:ext>
                  </a:extLst>
                </a:gridCol>
              </a:tblGrid>
              <a:tr h="961357">
                <a:tc gridSpan="2">
                  <a:txBody>
                    <a:bodyPr/>
                    <a:lstStyle/>
                    <a:p>
                      <a:pPr algn="just">
                        <a:lnSpc>
                          <a:spcPct val="115000"/>
                        </a:lnSpc>
                        <a:spcBef>
                          <a:spcPts val="2400"/>
                        </a:spcBef>
                        <a:spcAft>
                          <a:spcPts val="1200"/>
                        </a:spcAft>
                      </a:pPr>
                      <a:r>
                        <a:rPr lang="en-GB" sz="2800" b="1" kern="0">
                          <a:solidFill>
                            <a:schemeClr val="tx2"/>
                          </a:solidFill>
                          <a:effectLst/>
                          <a:latin typeface="Calibri" panose="020F0502020204030204" pitchFamily="34" charset="0"/>
                        </a:rPr>
                        <a:t>Session 7 </a:t>
                      </a:r>
                      <a:r>
                        <a:rPr lang="en-GB" sz="2800" b="1" kern="0">
                          <a:solidFill>
                            <a:schemeClr val="tx2"/>
                          </a:solidFill>
                          <a:effectLst/>
                          <a:latin typeface="Calibri" panose="020F0502020204030204" pitchFamily="34" charset="0"/>
                          <a:ea typeface="+mn-ea"/>
                          <a:cs typeface="+mn-cs"/>
                        </a:rPr>
                        <a:t>: Les questionnaires VA 2022 de l'OMS et le manuel de l'enquêteur sur le terrain VA</a:t>
                      </a:r>
                    </a:p>
                  </a:txBody>
                  <a:tcPr marL="73025" marR="73025" marT="0" marB="0">
                    <a:lnL w="12700" cap="flat" cmpd="sng" algn="ctr">
                      <a:solidFill>
                        <a:srgbClr val="548DD4"/>
                      </a:solidFill>
                      <a:prstDash val="solid"/>
                      <a:round/>
                      <a:headEnd type="none" w="med" len="med"/>
                      <a:tailEnd type="none" w="med" len="med"/>
                    </a:lnL>
                    <a:lnR w="12700" cap="flat" cmpd="sng" algn="ctr">
                      <a:solidFill>
                        <a:srgbClr val="548DD4"/>
                      </a:solidFill>
                      <a:prstDash val="solid"/>
                      <a:round/>
                      <a:headEnd type="none" w="med" len="med"/>
                      <a:tailEnd type="none" w="med" len="med"/>
                    </a:lnR>
                    <a:lnT w="12700" cap="flat" cmpd="sng" algn="ctr">
                      <a:solidFill>
                        <a:srgbClr val="548DD4"/>
                      </a:solidFill>
                      <a:prstDash val="solid"/>
                      <a:round/>
                      <a:headEnd type="none" w="med" len="med"/>
                      <a:tailEnd type="none" w="med" len="med"/>
                    </a:lnT>
                    <a:lnB w="12700" cap="flat" cmpd="sng" algn="ctr">
                      <a:solidFill>
                        <a:srgbClr val="548DD4"/>
                      </a:solidFill>
                      <a:prstDash val="solid"/>
                      <a:round/>
                      <a:headEnd type="none" w="med" len="med"/>
                      <a:tailEnd type="none" w="med" len="med"/>
                    </a:lnB>
                    <a:solidFill>
                      <a:srgbClr val="C6D9F1"/>
                    </a:solidFill>
                  </a:tcPr>
                </a:tc>
                <a:tc hMerge="1">
                  <a:txBody>
                    <a:bodyPr/>
                    <a:lstStyle/>
                    <a:p>
                      <a:endParaRPr lang="en-GB"/>
                    </a:p>
                  </a:txBody>
                  <a:tcPr/>
                </a:tc>
                <a:extLst>
                  <a:ext uri="{0D108BD9-81ED-4DB2-BD59-A6C34878D82A}">
                    <a16:rowId xmlns:a16="http://schemas.microsoft.com/office/drawing/2014/main" val="58514208"/>
                  </a:ext>
                </a:extLst>
              </a:tr>
              <a:tr h="2988012">
                <a:tc>
                  <a:txBody>
                    <a:bodyPr/>
                    <a:lstStyle/>
                    <a:p>
                      <a:pPr algn="just">
                        <a:lnSpc>
                          <a:spcPct val="115000"/>
                        </a:lnSpc>
                      </a:pPr>
                      <a:r>
                        <a:rPr lang="en-GB" sz="800" b="1">
                          <a:effectLst/>
                          <a:latin typeface="Minion Pro"/>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algn="just">
                        <a:lnSpc>
                          <a:spcPct val="150000"/>
                        </a:lnSpc>
                      </a:pPr>
                      <a:r>
                        <a:rPr lang="en-GB" sz="1800" b="1">
                          <a:effectLst/>
                          <a:latin typeface="+mn-lt"/>
                          <a:ea typeface="Calibri" panose="020F0502020204030204" pitchFamily="34" charset="0"/>
                          <a:cs typeface="Calibri" panose="020F0502020204030204" pitchFamily="34" charset="0"/>
                        </a:rPr>
                        <a:t>Objectifs : </a:t>
                      </a:r>
                      <a:r>
                        <a:rPr lang="en-GB" sz="1800" kern="1200">
                          <a:solidFill>
                            <a:schemeClr val="tx1"/>
                          </a:solidFill>
                          <a:effectLst/>
                          <a:latin typeface="+mn-lt"/>
                          <a:ea typeface="+mn-ea"/>
                          <a:cs typeface="+mn-cs"/>
                        </a:rPr>
                        <a:t>Les participants doivent se familiariser avec les différents types de questionnaires VA, leur structure et les instructions générales pour remplir les 2022 questionnaires VA de l'OMS. Présenter aux participants le Manuel de l'enquêteur de terrain VA.</a:t>
                      </a:r>
                    </a:p>
                    <a:p>
                      <a:pPr>
                        <a:lnSpc>
                          <a:spcPct val="150000"/>
                        </a:lnSpc>
                      </a:pPr>
                      <a:r>
                        <a:rPr lang="en-GB" sz="1800">
                          <a:effectLst/>
                          <a:latin typeface="+mn-lt"/>
                          <a:ea typeface="Calibri" panose="020F0502020204030204" pitchFamily="34" charset="0"/>
                          <a:cs typeface="Calibri" panose="020F0502020204030204" pitchFamily="34" charset="0"/>
                        </a:rPr>
                        <a:t> </a:t>
                      </a:r>
                    </a:p>
                    <a:p>
                      <a:pPr algn="just">
                        <a:lnSpc>
                          <a:spcPct val="150000"/>
                        </a:lnSpc>
                        <a:spcAft>
                          <a:spcPts val="1200"/>
                        </a:spcAft>
                      </a:pPr>
                      <a:r>
                        <a:rPr lang="en-GB" sz="1800" b="1">
                          <a:effectLst/>
                          <a:latin typeface="+mn-lt"/>
                          <a:ea typeface="Calibri" panose="020F0502020204030204" pitchFamily="34" charset="0"/>
                          <a:cs typeface="Calibri" panose="020F0502020204030204" pitchFamily="34" charset="0"/>
                        </a:rPr>
                        <a:t>Matériel : </a:t>
                      </a:r>
                      <a:r>
                        <a:rPr lang="en-GB" sz="1800" kern="1200">
                          <a:solidFill>
                            <a:schemeClr val="tx1"/>
                          </a:solidFill>
                          <a:effectLst/>
                          <a:latin typeface="+mn-lt"/>
                          <a:ea typeface="+mn-ea"/>
                          <a:cs typeface="+mn-cs"/>
                        </a:rPr>
                        <a:t>Tableau à feuilles mobiles ; manuel de l'enquêteur de terrain VA (copies pour tous les participants) ; et copies des versions papier des questionnaires VA 2022 de l'OMS pour les trois groupes d'âge pour tous les participants.</a:t>
                      </a:r>
                      <a:endParaRPr lang="en-GB" sz="1800">
                        <a:effectLst/>
                        <a:latin typeface="+mn-lt"/>
                        <a:ea typeface="Calibri" panose="020F0502020204030204" pitchFamily="34" charset="0"/>
                        <a:cs typeface="Calibri" panose="020F0502020204030204" pitchFamily="34" charset="0"/>
                      </a:endParaRPr>
                    </a:p>
                  </a:txBody>
                  <a:tcPr marL="73025" marR="73025" marT="0" marB="0">
                    <a:lnL w="12700" cap="flat" cmpd="sng" algn="ctr">
                      <a:solidFill>
                        <a:srgbClr val="548DD4"/>
                      </a:solidFill>
                      <a:prstDash val="solid"/>
                      <a:round/>
                      <a:headEnd type="none" w="med" len="med"/>
                      <a:tailEnd type="none" w="med" len="med"/>
                    </a:lnL>
                    <a:lnR w="12700" cap="flat" cmpd="sng" algn="ctr">
                      <a:solidFill>
                        <a:srgbClr val="548DD4"/>
                      </a:solidFill>
                      <a:prstDash val="solid"/>
                      <a:round/>
                      <a:headEnd type="none" w="med" len="med"/>
                      <a:tailEnd type="none" w="med" len="med"/>
                    </a:lnR>
                    <a:lnT w="12700" cap="flat" cmpd="sng" algn="ctr">
                      <a:solidFill>
                        <a:srgbClr val="548DD4"/>
                      </a:solidFill>
                      <a:prstDash val="solid"/>
                      <a:round/>
                      <a:headEnd type="none" w="med" len="med"/>
                      <a:tailEnd type="none" w="med" len="med"/>
                    </a:lnT>
                    <a:lnB w="12700" cap="flat" cmpd="sng" algn="ctr">
                      <a:solidFill>
                        <a:srgbClr val="548DD4"/>
                      </a:solidFill>
                      <a:prstDash val="solid"/>
                      <a:round/>
                      <a:headEnd type="none" w="med" len="med"/>
                      <a:tailEnd type="none" w="med" len="med"/>
                    </a:lnB>
                  </a:tcPr>
                </a:tc>
                <a:tc>
                  <a:txBody>
                    <a:bodyPr/>
                    <a:lstStyle/>
                    <a:p>
                      <a:pPr algn="just">
                        <a:lnSpc>
                          <a:spcPct val="115000"/>
                        </a:lnSpc>
                        <a:spcAft>
                          <a:spcPts val="1200"/>
                        </a:spcAft>
                      </a:pPr>
                      <a:endParaRPr lang="en-GB" sz="1200">
                        <a:effectLst/>
                        <a:latin typeface="Minion Pro"/>
                        <a:ea typeface="Calibri" panose="020F0502020204030204" pitchFamily="34" charset="0"/>
                        <a:cs typeface="Calibri" panose="020F0502020204030204" pitchFamily="34" charset="0"/>
                      </a:endParaRPr>
                    </a:p>
                    <a:p>
                      <a:pPr algn="l"/>
                      <a:r>
                        <a:rPr lang="en-GB" sz="1200">
                          <a:effectLst/>
                          <a:latin typeface="Minion Pro"/>
                          <a:ea typeface="Calibri" panose="020F0502020204030204" pitchFamily="34" charset="0"/>
                          <a:cs typeface="Calibri" panose="020F0502020204030204" pitchFamily="34" charset="0"/>
                        </a:rPr>
                        <a:t> </a:t>
                      </a:r>
                    </a:p>
                    <a:p>
                      <a:pPr algn="l"/>
                      <a:r>
                        <a:rPr lang="en-GB" sz="1200">
                          <a:effectLst/>
                          <a:latin typeface="Minion Pro"/>
                          <a:ea typeface="Calibri" panose="020F0502020204030204" pitchFamily="34" charset="0"/>
                          <a:cs typeface="Calibri" panose="020F0502020204030204" pitchFamily="34" charset="0"/>
                        </a:rPr>
                        <a:t> </a:t>
                      </a:r>
                    </a:p>
                  </a:txBody>
                  <a:tcPr marL="73025" marR="73025" marT="0" marB="0">
                    <a:lnL w="12700" cap="flat" cmpd="sng" algn="ctr">
                      <a:solidFill>
                        <a:srgbClr val="548DD4"/>
                      </a:solidFill>
                      <a:prstDash val="solid"/>
                      <a:round/>
                      <a:headEnd type="none" w="med" len="med"/>
                      <a:tailEnd type="none" w="med" len="med"/>
                    </a:lnL>
                    <a:lnR w="12700" cap="flat" cmpd="sng" algn="ctr">
                      <a:solidFill>
                        <a:srgbClr val="548DD4"/>
                      </a:solidFill>
                      <a:prstDash val="solid"/>
                      <a:round/>
                      <a:headEnd type="none" w="med" len="med"/>
                      <a:tailEnd type="none" w="med" len="med"/>
                    </a:lnR>
                    <a:lnT w="12700" cap="flat" cmpd="sng" algn="ctr">
                      <a:solidFill>
                        <a:srgbClr val="548DD4"/>
                      </a:solidFill>
                      <a:prstDash val="solid"/>
                      <a:round/>
                      <a:headEnd type="none" w="med" len="med"/>
                      <a:tailEnd type="none" w="med" len="med"/>
                    </a:lnT>
                    <a:lnB w="12700" cap="flat" cmpd="sng" algn="ctr">
                      <a:solidFill>
                        <a:srgbClr val="548DD4"/>
                      </a:solidFill>
                      <a:prstDash val="solid"/>
                      <a:round/>
                      <a:headEnd type="none" w="med" len="med"/>
                      <a:tailEnd type="none" w="med" len="med"/>
                    </a:lnB>
                  </a:tcPr>
                </a:tc>
                <a:extLst>
                  <a:ext uri="{0D108BD9-81ED-4DB2-BD59-A6C34878D82A}">
                    <a16:rowId xmlns:a16="http://schemas.microsoft.com/office/drawing/2014/main" val="2464483719"/>
                  </a:ext>
                </a:extLst>
              </a:tr>
            </a:tbl>
          </a:graphicData>
        </a:graphic>
      </p:graphicFrame>
      <p:grpSp>
        <p:nvGrpSpPr>
          <p:cNvPr id="13" name="Group 12">
            <a:extLst>
              <a:ext uri="{FF2B5EF4-FFF2-40B4-BE49-F238E27FC236}">
                <a16:creationId xmlns:a16="http://schemas.microsoft.com/office/drawing/2014/main" id="{2A3722F2-136D-E2FF-C0DA-D5ABCB148CFB}"/>
              </a:ext>
            </a:extLst>
          </p:cNvPr>
          <p:cNvGrpSpPr/>
          <p:nvPr/>
        </p:nvGrpSpPr>
        <p:grpSpPr>
          <a:xfrm>
            <a:off x="10048030" y="4138551"/>
            <a:ext cx="1203840" cy="1183821"/>
            <a:chOff x="5022150" y="3466628"/>
            <a:chExt cx="647700" cy="626745"/>
          </a:xfrm>
        </p:grpSpPr>
        <p:grpSp>
          <p:nvGrpSpPr>
            <p:cNvPr id="14" name="Group 13">
              <a:extLst>
                <a:ext uri="{FF2B5EF4-FFF2-40B4-BE49-F238E27FC236}">
                  <a16:creationId xmlns:a16="http://schemas.microsoft.com/office/drawing/2014/main" id="{B8280EBC-6636-ECD8-C4E9-566B0FEA18B9}"/>
                </a:ext>
              </a:extLst>
            </p:cNvPr>
            <p:cNvGrpSpPr/>
            <p:nvPr/>
          </p:nvGrpSpPr>
          <p:grpSpPr>
            <a:xfrm>
              <a:off x="5022150" y="3466628"/>
              <a:ext cx="647700" cy="626745"/>
              <a:chOff x="5022150" y="3466628"/>
              <a:chExt cx="647700" cy="626745"/>
            </a:xfrm>
          </p:grpSpPr>
          <p:sp>
            <p:nvSpPr>
              <p:cNvPr id="15" name="Rectangle 14">
                <a:extLst>
                  <a:ext uri="{FF2B5EF4-FFF2-40B4-BE49-F238E27FC236}">
                    <a16:creationId xmlns:a16="http://schemas.microsoft.com/office/drawing/2014/main" id="{168BCC26-542C-0BB0-38F3-C045F462279F}"/>
                  </a:ext>
                </a:extLst>
              </p:cNvPr>
              <p:cNvSpPr/>
              <p:nvPr/>
            </p:nvSpPr>
            <p:spPr>
              <a:xfrm>
                <a:off x="5022150" y="3466628"/>
                <a:ext cx="647700" cy="626725"/>
              </a:xfrm>
              <a:prstGeom prst="rect">
                <a:avLst/>
              </a:prstGeom>
              <a:noFill/>
              <a:ln>
                <a:noFill/>
              </a:ln>
            </p:spPr>
            <p:txBody>
              <a:bodyPr spcFirstLastPara="1" wrap="square" lIns="91425" tIns="91425" rIns="91425" bIns="91425" anchor="ctr" anchorCtr="0">
                <a:noAutofit/>
              </a:bodyPr>
              <a:lstStyle/>
              <a:p>
                <a:pPr algn="l"/>
                <a:r>
                  <a:rPr lang="en-GB" sz="1200">
                    <a:effectLst/>
                    <a:latin typeface="Minion Pro"/>
                    <a:ea typeface="Calibri" panose="020F0502020204030204" pitchFamily="34" charset="0"/>
                    <a:cs typeface="Calibri" panose="020F0502020204030204" pitchFamily="34" charset="0"/>
                  </a:rPr>
                  <a:t> </a:t>
                </a:r>
              </a:p>
            </p:txBody>
          </p:sp>
          <p:grpSp>
            <p:nvGrpSpPr>
              <p:cNvPr id="16" name="Group 15">
                <a:extLst>
                  <a:ext uri="{FF2B5EF4-FFF2-40B4-BE49-F238E27FC236}">
                    <a16:creationId xmlns:a16="http://schemas.microsoft.com/office/drawing/2014/main" id="{501CC859-6893-C0BB-9003-7CB42366D34F}"/>
                  </a:ext>
                </a:extLst>
              </p:cNvPr>
              <p:cNvGrpSpPr/>
              <p:nvPr/>
            </p:nvGrpSpPr>
            <p:grpSpPr>
              <a:xfrm>
                <a:off x="5022150" y="3466628"/>
                <a:ext cx="647700" cy="626745"/>
                <a:chOff x="4763" y="0"/>
                <a:chExt cx="647700" cy="626745"/>
              </a:xfrm>
            </p:grpSpPr>
            <p:sp>
              <p:nvSpPr>
                <p:cNvPr id="17" name="Rectangle 16">
                  <a:extLst>
                    <a:ext uri="{FF2B5EF4-FFF2-40B4-BE49-F238E27FC236}">
                      <a16:creationId xmlns:a16="http://schemas.microsoft.com/office/drawing/2014/main" id="{11D2E4A5-4B83-30E0-F53B-A38489076049}"/>
                    </a:ext>
                  </a:extLst>
                </p:cNvPr>
                <p:cNvSpPr/>
                <p:nvPr/>
              </p:nvSpPr>
              <p:spPr>
                <a:xfrm>
                  <a:off x="4763" y="0"/>
                  <a:ext cx="647700" cy="626725"/>
                </a:xfrm>
                <a:prstGeom prst="rect">
                  <a:avLst/>
                </a:prstGeom>
                <a:noFill/>
                <a:ln>
                  <a:noFill/>
                </a:ln>
              </p:spPr>
              <p:txBody>
                <a:bodyPr spcFirstLastPara="1" wrap="square" lIns="91425" tIns="91425" rIns="91425" bIns="91425" anchor="ctr" anchorCtr="0">
                  <a:noAutofit/>
                </a:bodyPr>
                <a:lstStyle/>
                <a:p>
                  <a:pPr algn="l"/>
                  <a:r>
                    <a:rPr lang="en-GB" sz="1200">
                      <a:effectLst/>
                      <a:latin typeface="Minion Pro"/>
                      <a:ea typeface="Calibri" panose="020F0502020204030204" pitchFamily="34" charset="0"/>
                      <a:cs typeface="Calibri" panose="020F0502020204030204" pitchFamily="34" charset="0"/>
                    </a:rPr>
                    <a:t> </a:t>
                  </a:r>
                </a:p>
              </p:txBody>
            </p:sp>
            <p:pic>
              <p:nvPicPr>
                <p:cNvPr id="18" name="Shape 12">
                  <a:extLst>
                    <a:ext uri="{FF2B5EF4-FFF2-40B4-BE49-F238E27FC236}">
                      <a16:creationId xmlns:a16="http://schemas.microsoft.com/office/drawing/2014/main" id="{A086BB06-2663-1A05-C6AE-CFFC23A3CA47}"/>
                    </a:ext>
                  </a:extLst>
                </p:cNvPr>
                <p:cNvPicPr preferRelativeResize="0"/>
                <p:nvPr/>
              </p:nvPicPr>
              <p:blipFill rotWithShape="1">
                <a:blip>
                  <a:alphaModFix/>
                </a:blip>
                <a:srcRect/>
                <a:stretch/>
              </p:blipFill>
              <p:spPr>
                <a:xfrm>
                  <a:off x="90487" y="0"/>
                  <a:ext cx="373380" cy="373380"/>
                </a:xfrm>
                <a:prstGeom prst="rect">
                  <a:avLst/>
                </a:prstGeom>
                <a:noFill/>
                <a:ln>
                  <a:noFill/>
                </a:ln>
              </p:spPr>
            </p:pic>
            <p:sp>
              <p:nvSpPr>
                <p:cNvPr id="19" name="Rectangle 18">
                  <a:extLst>
                    <a:ext uri="{FF2B5EF4-FFF2-40B4-BE49-F238E27FC236}">
                      <a16:creationId xmlns:a16="http://schemas.microsoft.com/office/drawing/2014/main" id="{87791D68-96A9-BE8A-5B2E-C97CC8179C70}"/>
                    </a:ext>
                  </a:extLst>
                </p:cNvPr>
                <p:cNvSpPr/>
                <p:nvPr/>
              </p:nvSpPr>
              <p:spPr>
                <a:xfrm>
                  <a:off x="4763" y="371475"/>
                  <a:ext cx="647700" cy="255270"/>
                </a:xfrm>
                <a:prstGeom prst="rect">
                  <a:avLst/>
                </a:prstGeom>
                <a:noFill/>
                <a:ln>
                  <a:noFill/>
                </a:ln>
              </p:spPr>
              <p:txBody>
                <a:bodyPr spcFirstLastPara="1" wrap="square" lIns="91425" tIns="45700" rIns="91425" bIns="45700" anchor="t" anchorCtr="0">
                  <a:noAutofit/>
                </a:bodyPr>
                <a:lstStyle/>
                <a:p>
                  <a:pPr algn="just"/>
                  <a:r>
                    <a:rPr lang="en-GB">
                      <a:solidFill>
                        <a:srgbClr val="000000"/>
                      </a:solidFill>
                      <a:latin typeface="Minion Pro"/>
                      <a:ea typeface="Calibri" panose="020F0502020204030204" pitchFamily="34" charset="0"/>
                      <a:cs typeface="Calibri" panose="020F0502020204030204" pitchFamily="34" charset="0"/>
                    </a:rPr>
                    <a:t>   60 </a:t>
                  </a:r>
                  <a:r>
                    <a:rPr lang="en-GB">
                      <a:solidFill>
                        <a:srgbClr val="000000"/>
                      </a:solidFill>
                      <a:effectLst/>
                      <a:latin typeface="Minion Pro"/>
                      <a:ea typeface="Calibri" panose="020F0502020204030204" pitchFamily="34" charset="0"/>
                      <a:cs typeface="Calibri" panose="020F0502020204030204" pitchFamily="34" charset="0"/>
                    </a:rPr>
                    <a:t>minutes</a:t>
                  </a:r>
                  <a:endParaRPr lang="en-GB">
                    <a:effectLst/>
                    <a:latin typeface="Minion Pro"/>
                    <a:ea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17070795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17EF1B0-FFEC-3DEC-FE33-62350BF9563D}"/>
              </a:ext>
            </a:extLst>
          </p:cNvPr>
          <p:cNvGrpSpPr/>
          <p:nvPr/>
        </p:nvGrpSpPr>
        <p:grpSpPr>
          <a:xfrm>
            <a:off x="2269306" y="406163"/>
            <a:ext cx="9700080" cy="5909119"/>
            <a:chOff x="2269306" y="406163"/>
            <a:chExt cx="9700080" cy="5909119"/>
          </a:xfrm>
        </p:grpSpPr>
        <p:grpSp>
          <p:nvGrpSpPr>
            <p:cNvPr id="15" name="Group 14">
              <a:extLst>
                <a:ext uri="{FF2B5EF4-FFF2-40B4-BE49-F238E27FC236}">
                  <a16:creationId xmlns:a16="http://schemas.microsoft.com/office/drawing/2014/main" id="{C1754807-1A08-0642-07EB-B826955809CB}"/>
                </a:ext>
              </a:extLst>
            </p:cNvPr>
            <p:cNvGrpSpPr/>
            <p:nvPr/>
          </p:nvGrpSpPr>
          <p:grpSpPr>
            <a:xfrm>
              <a:off x="2269306" y="406163"/>
              <a:ext cx="9700080" cy="4570061"/>
              <a:chOff x="2269306" y="406163"/>
              <a:chExt cx="9700080" cy="4570061"/>
            </a:xfrm>
          </p:grpSpPr>
          <p:pic>
            <p:nvPicPr>
              <p:cNvPr id="5" name="Picture 4">
                <a:extLst>
                  <a:ext uri="{FF2B5EF4-FFF2-40B4-BE49-F238E27FC236}">
                    <a16:creationId xmlns:a16="http://schemas.microsoft.com/office/drawing/2014/main" id="{8B8AE53E-1D1A-26F7-B5C6-834F69FEDAE2}"/>
                  </a:ext>
                </a:extLst>
              </p:cNvPr>
              <p:cNvPicPr>
                <a:picLocks noChangeAspect="1"/>
              </p:cNvPicPr>
              <p:nvPr/>
            </p:nvPicPr>
            <p:blipFill>
              <a:blip r:embed="rId2">
                <a:clrChange>
                  <a:clrFrom>
                    <a:srgbClr val="EBF6FA"/>
                  </a:clrFrom>
                  <a:clrTo>
                    <a:srgbClr val="EBF6FA">
                      <a:alpha val="0"/>
                    </a:srgbClr>
                  </a:clrTo>
                </a:clrChange>
              </a:blip>
              <a:stretch>
                <a:fillRect/>
              </a:stretch>
            </p:blipFill>
            <p:spPr>
              <a:xfrm>
                <a:off x="2367769" y="406163"/>
                <a:ext cx="9601617" cy="4440746"/>
              </a:xfrm>
              <a:prstGeom prst="rect">
                <a:avLst/>
              </a:prstGeom>
            </p:spPr>
          </p:pic>
          <p:sp>
            <p:nvSpPr>
              <p:cNvPr id="6" name="Rectangle 5">
                <a:extLst>
                  <a:ext uri="{FF2B5EF4-FFF2-40B4-BE49-F238E27FC236}">
                    <a16:creationId xmlns:a16="http://schemas.microsoft.com/office/drawing/2014/main" id="{3C472C3C-6616-7774-BA73-D9E5705910B2}"/>
                  </a:ext>
                </a:extLst>
              </p:cNvPr>
              <p:cNvSpPr/>
              <p:nvPr/>
            </p:nvSpPr>
            <p:spPr>
              <a:xfrm>
                <a:off x="2269306" y="4335741"/>
                <a:ext cx="1957702" cy="640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Callout: Up Arrow 9">
              <a:extLst>
                <a:ext uri="{FF2B5EF4-FFF2-40B4-BE49-F238E27FC236}">
                  <a16:creationId xmlns:a16="http://schemas.microsoft.com/office/drawing/2014/main" id="{F2026280-B045-5D4A-250F-B2077429AA83}"/>
                </a:ext>
              </a:extLst>
            </p:cNvPr>
            <p:cNvSpPr/>
            <p:nvPr/>
          </p:nvSpPr>
          <p:spPr>
            <a:xfrm>
              <a:off x="7582490" y="3149112"/>
              <a:ext cx="1838037" cy="1697797"/>
            </a:xfrm>
            <a:prstGeom prst="upArrowCallout">
              <a:avLst/>
            </a:prstGeom>
            <a:solidFill>
              <a:srgbClr val="CAE5F6"/>
            </a:solidFill>
            <a:ln>
              <a:solidFill>
                <a:srgbClr val="0044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a:solidFill>
                    <a:schemeClr val="tx1"/>
                  </a:solidFill>
                </a:rPr>
                <a:t>Les informations analysées vont des symptômes et signes précédant le décès à l'utilisation des services de santé.</a:t>
              </a:r>
              <a:endParaRPr lang="en-GB" sz="1400">
                <a:solidFill>
                  <a:schemeClr val="tx1"/>
                </a:solidFill>
              </a:endParaRPr>
            </a:p>
          </p:txBody>
        </p:sp>
        <p:sp>
          <p:nvSpPr>
            <p:cNvPr id="11" name="TextBox 10">
              <a:extLst>
                <a:ext uri="{FF2B5EF4-FFF2-40B4-BE49-F238E27FC236}">
                  <a16:creationId xmlns:a16="http://schemas.microsoft.com/office/drawing/2014/main" id="{A823771E-F27E-2E95-A175-BC87BF85231A}"/>
                </a:ext>
              </a:extLst>
            </p:cNvPr>
            <p:cNvSpPr txBox="1"/>
            <p:nvPr/>
          </p:nvSpPr>
          <p:spPr>
            <a:xfrm>
              <a:off x="4902393" y="3476438"/>
              <a:ext cx="711976" cy="523220"/>
            </a:xfrm>
            <a:prstGeom prst="rect">
              <a:avLst/>
            </a:prstGeom>
            <a:solidFill>
              <a:srgbClr val="CAE5F6"/>
            </a:solidFill>
          </p:spPr>
          <p:txBody>
            <a:bodyPr wrap="square" rtlCol="0">
              <a:spAutoFit/>
            </a:bodyPr>
            <a:lstStyle/>
            <a:p>
              <a:pPr algn="ctr"/>
              <a:r>
                <a:rPr lang="pt-PT" sz="1400" b="1"/>
                <a:t>ODK Collect</a:t>
              </a:r>
              <a:endParaRPr lang="en-GB" sz="1400" b="1"/>
            </a:p>
          </p:txBody>
        </p:sp>
        <p:sp>
          <p:nvSpPr>
            <p:cNvPr id="12" name="Rectangle 11">
              <a:extLst>
                <a:ext uri="{FF2B5EF4-FFF2-40B4-BE49-F238E27FC236}">
                  <a16:creationId xmlns:a16="http://schemas.microsoft.com/office/drawing/2014/main" id="{A7217B62-579D-2704-D930-83F0A66A9364}"/>
                </a:ext>
              </a:extLst>
            </p:cNvPr>
            <p:cNvSpPr/>
            <p:nvPr/>
          </p:nvSpPr>
          <p:spPr>
            <a:xfrm>
              <a:off x="4502198" y="5105540"/>
              <a:ext cx="2589636" cy="1209742"/>
            </a:xfrm>
            <a:prstGeom prst="rect">
              <a:avLst/>
            </a:prstGeom>
            <a:solidFill>
              <a:srgbClr val="CAE5F6"/>
            </a:solidFill>
            <a:ln>
              <a:solidFill>
                <a:srgbClr val="0044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pt-PT" sz="1400">
                  <a:solidFill>
                    <a:schemeClr val="tx1"/>
                  </a:solidFill>
                </a:rPr>
                <a:t>Tous les âges ; décès maternels.</a:t>
              </a:r>
            </a:p>
            <a:p>
              <a:pPr marL="171450" indent="-171450" algn="just">
                <a:buFont typeface="Arial" panose="020B0604020202020204" pitchFamily="34" charset="0"/>
                <a:buChar char="•"/>
              </a:pPr>
              <a:r>
                <a:rPr lang="pt-PT" sz="1400">
                  <a:solidFill>
                    <a:schemeClr val="tx1"/>
                  </a:solidFill>
                </a:rPr>
                <a:t>Réponses avec un simple oui/non ; choix multiple ; ou durée dans certains cas.</a:t>
              </a:r>
            </a:p>
            <a:p>
              <a:pPr algn="just"/>
              <a:endParaRPr lang="en-GB" sz="1400"/>
            </a:p>
          </p:txBody>
        </p:sp>
        <p:cxnSp>
          <p:nvCxnSpPr>
            <p:cNvPr id="14" name="Straight Connector 13">
              <a:extLst>
                <a:ext uri="{FF2B5EF4-FFF2-40B4-BE49-F238E27FC236}">
                  <a16:creationId xmlns:a16="http://schemas.microsoft.com/office/drawing/2014/main" id="{361F727B-7441-FDCA-7004-225B0321E54E}"/>
                </a:ext>
              </a:extLst>
            </p:cNvPr>
            <p:cNvCxnSpPr>
              <a:endCxn id="12" idx="0"/>
            </p:cNvCxnSpPr>
            <p:nvPr/>
          </p:nvCxnSpPr>
          <p:spPr>
            <a:xfrm>
              <a:off x="5797016" y="4846909"/>
              <a:ext cx="0" cy="258631"/>
            </a:xfrm>
            <a:prstGeom prst="line">
              <a:avLst/>
            </a:prstGeom>
            <a:ln w="19050">
              <a:solidFill>
                <a:srgbClr val="00447D"/>
              </a:solidFill>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021B74AD-58B5-0D76-CEEF-D41E7C2E0C7B}"/>
              </a:ext>
            </a:extLst>
          </p:cNvPr>
          <p:cNvSpPr/>
          <p:nvPr/>
        </p:nvSpPr>
        <p:spPr>
          <a:xfrm>
            <a:off x="-6603" y="0"/>
            <a:ext cx="2159110" cy="6890226"/>
          </a:xfrm>
          <a:prstGeom prst="rect">
            <a:avLst/>
          </a:prstGeom>
          <a:solidFill>
            <a:srgbClr val="004D8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3200" b="1" kern="1200">
                <a:solidFill>
                  <a:schemeClr val="bg1"/>
                </a:solidFill>
                <a:latin typeface="+mj-lt"/>
                <a:ea typeface="+mj-ea"/>
                <a:cs typeface="+mj-cs"/>
              </a:rPr>
              <a:t>Utilisation de l'instrument VA 2022 de l'OMS</a:t>
            </a:r>
            <a:endParaRPr lang="en-GB" sz="3200" b="1">
              <a:solidFill>
                <a:schemeClr val="bg1"/>
              </a:solidFill>
            </a:endParaRPr>
          </a:p>
        </p:txBody>
      </p:sp>
    </p:spTree>
    <p:extLst>
      <p:ext uri="{BB962C8B-B14F-4D97-AF65-F5344CB8AC3E}">
        <p14:creationId xmlns:p14="http://schemas.microsoft.com/office/powerpoint/2010/main" val="2730585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Document with solid fill">
            <a:extLst>
              <a:ext uri="{FF2B5EF4-FFF2-40B4-BE49-F238E27FC236}">
                <a16:creationId xmlns:a16="http://schemas.microsoft.com/office/drawing/2014/main" id="{CA55EDBD-D7B7-4B11-9A1E-F0287A1FCAAA}"/>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7542532" y="843530"/>
            <a:ext cx="956572" cy="956572"/>
          </a:xfrm>
          <a:prstGeom prst="rect">
            <a:avLst/>
          </a:prstGeom>
        </p:spPr>
      </p:pic>
      <p:sp>
        <p:nvSpPr>
          <p:cNvPr id="3" name="Content Placeholder 2">
            <a:extLst>
              <a:ext uri="{FF2B5EF4-FFF2-40B4-BE49-F238E27FC236}">
                <a16:creationId xmlns:a16="http://schemas.microsoft.com/office/drawing/2014/main" id="{97B8AF3E-0F58-23B9-6EEB-2CEA8E348E01}"/>
              </a:ext>
            </a:extLst>
          </p:cNvPr>
          <p:cNvSpPr>
            <a:spLocks noGrp="1"/>
          </p:cNvSpPr>
          <p:nvPr>
            <p:ph idx="1"/>
          </p:nvPr>
        </p:nvSpPr>
        <p:spPr>
          <a:xfrm>
            <a:off x="445269" y="1043167"/>
            <a:ext cx="4819060" cy="5292978"/>
          </a:xfrm>
        </p:spPr>
        <p:txBody>
          <a:bodyPr anchor="t">
            <a:normAutofit fontScale="92500"/>
          </a:bodyPr>
          <a:lstStyle/>
          <a:p>
            <a:pPr marL="0" lvl="0" indent="0" algn="just">
              <a:buNone/>
            </a:pPr>
            <a:r>
              <a:rPr lang="en-GB" sz="1400" b="1">
                <a:solidFill>
                  <a:srgbClr val="00447D"/>
                </a:solidFill>
                <a:effectLst/>
                <a:ea typeface="Noto Sans Symbols"/>
                <a:cs typeface="Noto Sans Symbols"/>
              </a:rPr>
              <a:t>Exemple de questionnaire VA 1 - décès d'un enfant de moins de quatre semaines</a:t>
            </a:r>
            <a:endParaRPr lang="en-GB" sz="1400" b="1">
              <a:solidFill>
                <a:srgbClr val="00447D"/>
              </a:solidFill>
              <a:ea typeface="Noto Sans Symbols"/>
              <a:cs typeface="Noto Sans Symbols"/>
            </a:endParaRPr>
          </a:p>
          <a:p>
            <a:pPr algn="just">
              <a:buClr>
                <a:srgbClr val="00447D"/>
              </a:buClr>
              <a:buSzPct val="90000"/>
            </a:pPr>
            <a:r>
              <a:rPr lang="en-GB" sz="1400">
                <a:effectLst/>
                <a:ea typeface="Calibri" panose="020F0502020204030204" pitchFamily="34" charset="0"/>
                <a:cs typeface="Calibri" panose="020F0502020204030204" pitchFamily="34" charset="0"/>
              </a:rPr>
              <a:t>Conçu pour déterminer les causes des décès néonatals précoces, des décès néonatals tardifs, des décès périnatals et des mortinaissances. Outre une liste de "signes et symptômes constatés lors de la dernière maladie", contient des questions concernant l'histoire de la grossesse, l'accouchement, l'état du bébé peu après la naissance et la santé de la mère. </a:t>
            </a:r>
          </a:p>
          <a:p>
            <a:pPr marL="0" lvl="0" indent="0" algn="just">
              <a:buNone/>
            </a:pPr>
            <a:r>
              <a:rPr lang="en-GB" sz="1400" b="1">
                <a:solidFill>
                  <a:srgbClr val="00447D"/>
                </a:solidFill>
                <a:effectLst/>
                <a:ea typeface="Noto Sans Symbols"/>
                <a:cs typeface="Noto Sans Symbols"/>
              </a:rPr>
              <a:t>Exemple de questionnaire VA 2 : décès d'un enfant âgé de quatre semaines à 11 ans </a:t>
            </a:r>
            <a:endParaRPr lang="en-GB" sz="1400" b="1">
              <a:solidFill>
                <a:srgbClr val="00447D"/>
              </a:solidFill>
              <a:ea typeface="Noto Sans Symbols"/>
              <a:cs typeface="Noto Sans Symbols"/>
            </a:endParaRPr>
          </a:p>
          <a:p>
            <a:pPr algn="just">
              <a:buClr>
                <a:srgbClr val="00447D"/>
              </a:buClr>
              <a:buSzPct val="90000"/>
            </a:pPr>
            <a:r>
              <a:rPr lang="en-GB" sz="1400">
                <a:effectLst/>
                <a:ea typeface="Calibri" panose="020F0502020204030204" pitchFamily="34" charset="0"/>
                <a:cs typeface="Calibri" panose="020F0502020204030204" pitchFamily="34" charset="0"/>
              </a:rPr>
              <a:t>Conçu pour attribuer les principales causes de mortalité infantile post-néonatale (c'est-à-dire à partir de la quatrième semaine de vie), ainsi que les causes de décès qui peuvent être observées jusqu'à l'âge de 11 ans. Comprend toutes les sections et questions communes décrites ci-dessus, ainsi que des questions relatives aux causes de décès chez les enfants âgés de quatre semaines à 11 mois.</a:t>
            </a:r>
          </a:p>
          <a:p>
            <a:pPr marL="0" lvl="0" indent="0" algn="just">
              <a:buNone/>
            </a:pPr>
            <a:r>
              <a:rPr lang="en-GB" sz="1400" b="1">
                <a:solidFill>
                  <a:srgbClr val="00447D"/>
                </a:solidFill>
                <a:effectLst/>
                <a:ea typeface="Noto Sans Symbols"/>
                <a:cs typeface="Noto Sans Symbols"/>
              </a:rPr>
              <a:t>Echantillon questionnaire VA 3 : décès d'une personne âgée de 12 ans et plus </a:t>
            </a:r>
            <a:endParaRPr lang="en-GB" sz="1400" b="1">
              <a:solidFill>
                <a:srgbClr val="00447D"/>
              </a:solidFill>
              <a:ea typeface="Noto Sans Symbols"/>
              <a:cs typeface="Noto Sans Symbols"/>
            </a:endParaRPr>
          </a:p>
          <a:p>
            <a:pPr lvl="0" algn="just">
              <a:buClr>
                <a:srgbClr val="00447D"/>
              </a:buClr>
              <a:buSzPct val="90000"/>
            </a:pPr>
            <a:r>
              <a:rPr lang="en-GB" sz="1400">
                <a:effectLst/>
                <a:ea typeface="Calibri" panose="020F0502020204030204" pitchFamily="34" charset="0"/>
                <a:cs typeface="Calibri" panose="020F0502020204030204" pitchFamily="34" charset="0"/>
              </a:rPr>
              <a:t>Conçu pour identifier toutes les principales causes de décès chez les adolescents et les adultes (c'est-à-dire à partir de 12 ans), y compris les décès liés à la grossesse et à l'accouchement. Comprend une section pour tous les décès de femmes, en plus des sections et questions communes mentionnées ci-dessus. </a:t>
            </a:r>
          </a:p>
          <a:p>
            <a:pPr marL="0" indent="0" algn="just">
              <a:buNone/>
            </a:pPr>
            <a:endParaRPr lang="en-GB" sz="1400"/>
          </a:p>
        </p:txBody>
      </p:sp>
      <p:pic>
        <p:nvPicPr>
          <p:cNvPr id="6" name="Graphic 5" descr="Document with solid fill">
            <a:extLst>
              <a:ext uri="{FF2B5EF4-FFF2-40B4-BE49-F238E27FC236}">
                <a16:creationId xmlns:a16="http://schemas.microsoft.com/office/drawing/2014/main" id="{22B78F9D-E141-520F-AFAB-3FBE3DC0E263}"/>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6255567" y="3063687"/>
            <a:ext cx="2433099" cy="2433099"/>
          </a:xfrm>
          <a:prstGeom prst="rect">
            <a:avLst/>
          </a:prstGeom>
        </p:spPr>
      </p:pic>
      <p:pic>
        <p:nvPicPr>
          <p:cNvPr id="8" name="Graphic 7" descr="Document with solid fill">
            <a:extLst>
              <a:ext uri="{FF2B5EF4-FFF2-40B4-BE49-F238E27FC236}">
                <a16:creationId xmlns:a16="http://schemas.microsoft.com/office/drawing/2014/main" id="{9BEB7ACB-D416-C487-8A0A-EF2140572865}"/>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9279130" y="1267832"/>
            <a:ext cx="2135083" cy="2135083"/>
          </a:xfrm>
          <a:prstGeom prst="rect">
            <a:avLst/>
          </a:prstGeom>
        </p:spPr>
      </p:pic>
      <p:sp>
        <p:nvSpPr>
          <p:cNvPr id="13" name="TextBox 12">
            <a:extLst>
              <a:ext uri="{FF2B5EF4-FFF2-40B4-BE49-F238E27FC236}">
                <a16:creationId xmlns:a16="http://schemas.microsoft.com/office/drawing/2014/main" id="{48DBB69D-794B-336A-DC4F-BC6F0DA227F6}"/>
              </a:ext>
            </a:extLst>
          </p:cNvPr>
          <p:cNvSpPr txBox="1"/>
          <p:nvPr/>
        </p:nvSpPr>
        <p:spPr>
          <a:xfrm>
            <a:off x="8263385" y="3296355"/>
            <a:ext cx="3738227" cy="2677656"/>
          </a:xfrm>
          <a:prstGeom prst="rect">
            <a:avLst/>
          </a:prstGeom>
          <a:noFill/>
        </p:spPr>
        <p:txBody>
          <a:bodyPr wrap="square" rtlCol="0">
            <a:spAutoFit/>
          </a:bodyPr>
          <a:lstStyle/>
          <a:p>
            <a:pPr marL="285750" indent="-285750" algn="just">
              <a:buClr>
                <a:srgbClr val="00447D"/>
              </a:buClr>
              <a:buSzPct val="90000"/>
              <a:buFont typeface="Arial" panose="020B0604020202020204" pitchFamily="34" charset="0"/>
              <a:buChar char="•"/>
            </a:pPr>
            <a:r>
              <a:rPr lang="en-GB" sz="1400">
                <a:ea typeface="Calibri" panose="020F0502020204030204" pitchFamily="34" charset="0"/>
                <a:cs typeface="Calibri" panose="020F0502020204030204" pitchFamily="34" charset="0"/>
              </a:rPr>
              <a:t>Une série de </a:t>
            </a:r>
            <a:r>
              <a:rPr lang="en-GB" sz="1400">
                <a:effectLst/>
                <a:ea typeface="Calibri" panose="020F0502020204030204" pitchFamily="34" charset="0"/>
                <a:cs typeface="Calibri" panose="020F0502020204030204" pitchFamily="34" charset="0"/>
              </a:rPr>
              <a:t>questionnaires papier par groupes d'âge clés suit la même structure que le questionnaire électronique de l'OMS VA - montrant la conception et la structure de l'instrument comme un guide pour les utilisateurs.</a:t>
            </a:r>
          </a:p>
          <a:p>
            <a:pPr marL="285750" indent="-285750" algn="just">
              <a:buClr>
                <a:srgbClr val="00447D"/>
              </a:buClr>
              <a:buSzPct val="90000"/>
              <a:buFont typeface="Arial" panose="020B0604020202020204" pitchFamily="34" charset="0"/>
              <a:buChar char="•"/>
            </a:pPr>
            <a:r>
              <a:rPr lang="en-GB" sz="1400">
                <a:effectLst/>
                <a:ea typeface="Calibri" panose="020F0502020204030204" pitchFamily="34" charset="0"/>
                <a:cs typeface="Calibri" panose="020F0502020204030204" pitchFamily="34" charset="0"/>
              </a:rPr>
              <a:t>Questionnaire électronique - les questions sont affichées en fonction du modèle de saut intégré dans le questionnaire électronique.</a:t>
            </a:r>
          </a:p>
          <a:p>
            <a:pPr marL="285750" indent="-285750" algn="just">
              <a:buClr>
                <a:srgbClr val="00447D"/>
              </a:buClr>
              <a:buSzPct val="90000"/>
              <a:buFont typeface="Arial" panose="020B0604020202020204" pitchFamily="34" charset="0"/>
              <a:buChar char="•"/>
            </a:pPr>
            <a:r>
              <a:rPr lang="en-GB" sz="1400">
                <a:effectLst/>
                <a:ea typeface="Calibri" panose="020F0502020204030204" pitchFamily="34" charset="0"/>
                <a:cs typeface="Calibri" panose="020F0502020204030204" pitchFamily="34" charset="0"/>
              </a:rPr>
              <a:t>Questionnaires papier - l'enquêteur doit interpréter les instructions de saut sous chaque question pour suivre les schémas de saut pertinents pour les réponses. </a:t>
            </a:r>
            <a:endParaRPr lang="en-GB" sz="1400"/>
          </a:p>
        </p:txBody>
      </p:sp>
    </p:spTree>
    <p:extLst>
      <p:ext uri="{BB962C8B-B14F-4D97-AF65-F5344CB8AC3E}">
        <p14:creationId xmlns:p14="http://schemas.microsoft.com/office/powerpoint/2010/main" val="98260597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35F4-FC73-B6B2-F8C8-D425105264FC}"/>
              </a:ext>
            </a:extLst>
          </p:cNvPr>
          <p:cNvSpPr>
            <a:spLocks noGrp="1"/>
          </p:cNvSpPr>
          <p:nvPr>
            <p:ph type="title"/>
          </p:nvPr>
        </p:nvSpPr>
        <p:spPr>
          <a:xfrm>
            <a:off x="838200" y="300702"/>
            <a:ext cx="10515600" cy="1325563"/>
          </a:xfrm>
        </p:spPr>
        <p:txBody>
          <a:bodyPr>
            <a:normAutofit/>
          </a:bodyPr>
          <a:lstStyle/>
          <a:p>
            <a:pPr algn="ctr"/>
            <a:r>
              <a:rPr lang="en-GB" b="1">
                <a:solidFill>
                  <a:srgbClr val="FFFFFF"/>
                </a:solidFill>
                <a:effectLst/>
                <a:ea typeface="Calibri" panose="020F0502020204030204" pitchFamily="34" charset="0"/>
                <a:cs typeface="Calibri" panose="020F0502020204030204" pitchFamily="34" charset="0"/>
              </a:rPr>
              <a:t>Structure générale de l'instrument VA 2022 de l'OMS</a:t>
            </a:r>
            <a:endParaRPr lang="en-GB">
              <a:solidFill>
                <a:srgbClr val="FFFFFF"/>
              </a:solidFill>
            </a:endParaRPr>
          </a:p>
        </p:txBody>
      </p:sp>
      <p:sp>
        <p:nvSpPr>
          <p:cNvPr id="4" name="Content Placeholder 3">
            <a:extLst>
              <a:ext uri="{FF2B5EF4-FFF2-40B4-BE49-F238E27FC236}">
                <a16:creationId xmlns:a16="http://schemas.microsoft.com/office/drawing/2014/main" id="{FC278021-76CC-55B8-000F-1486A53CE52C}"/>
              </a:ext>
            </a:extLst>
          </p:cNvPr>
          <p:cNvSpPr>
            <a:spLocks noGrp="1"/>
          </p:cNvSpPr>
          <p:nvPr>
            <p:ph sz="half" idx="1"/>
          </p:nvPr>
        </p:nvSpPr>
        <p:spPr>
          <a:xfrm>
            <a:off x="838200" y="2266345"/>
            <a:ext cx="5097780" cy="3910617"/>
          </a:xfrm>
        </p:spPr>
        <p:txBody>
          <a:bodyPr>
            <a:normAutofit lnSpcReduction="10000"/>
          </a:bodyPr>
          <a:lstStyle/>
          <a:p>
            <a:pPr algn="just">
              <a:spcAft>
                <a:spcPts val="1200"/>
              </a:spcAft>
              <a:buClr>
                <a:schemeClr val="tx1"/>
              </a:buClr>
              <a:buSzPct val="90000"/>
            </a:pPr>
            <a:r>
              <a:rPr lang="en-GB" sz="1400">
                <a:solidFill>
                  <a:srgbClr val="FFFFFF"/>
                </a:solidFill>
                <a:effectLst/>
                <a:ea typeface="Calibri" panose="020F0502020204030204" pitchFamily="34" charset="0"/>
                <a:cs typeface="Calibri" panose="020F0502020204030204" pitchFamily="34" charset="0"/>
              </a:rPr>
              <a:t>La mise en page du questionnaire et le déroulement de l'entretien sont guidés par des "schémas de saut" (c'est-à-dire lorsqu'une réponse à une question spécifique entraîne le contournement ou le "saut" d'autres questions non pertinentes). </a:t>
            </a:r>
          </a:p>
          <a:p>
            <a:pPr lvl="1" algn="just">
              <a:spcAft>
                <a:spcPts val="1200"/>
              </a:spcAft>
              <a:buClr>
                <a:schemeClr val="tx1"/>
              </a:buClr>
              <a:buSzPct val="90000"/>
            </a:pPr>
            <a:r>
              <a:rPr lang="en-GB" sz="1400">
                <a:solidFill>
                  <a:srgbClr val="FFFFFF"/>
                </a:solidFill>
                <a:ea typeface="Calibri" panose="020F0502020204030204" pitchFamily="34" charset="0"/>
                <a:cs typeface="Calibri" panose="020F0502020204030204" pitchFamily="34" charset="0"/>
              </a:rPr>
              <a:t>Permettez à l'enquêteur d'éviter de poser des questions non pertinentes.</a:t>
            </a:r>
            <a:endParaRPr lang="en-GB" sz="1400">
              <a:solidFill>
                <a:srgbClr val="FFFFFF"/>
              </a:solidFill>
              <a:effectLst/>
              <a:ea typeface="Calibri" panose="020F0502020204030204" pitchFamily="34" charset="0"/>
              <a:cs typeface="Calibri" panose="020F0502020204030204" pitchFamily="34" charset="0"/>
            </a:endParaRPr>
          </a:p>
          <a:p>
            <a:pPr algn="just">
              <a:spcBef>
                <a:spcPts val="0"/>
              </a:spcBef>
              <a:spcAft>
                <a:spcPts val="1200"/>
              </a:spcAft>
              <a:buClr>
                <a:schemeClr val="tx1"/>
              </a:buClr>
              <a:buSzPct val="90000"/>
            </a:pPr>
            <a:r>
              <a:rPr lang="en-GB" sz="1400">
                <a:solidFill>
                  <a:srgbClr val="FFFFFF"/>
                </a:solidFill>
                <a:effectLst/>
                <a:ea typeface="Calibri" panose="020F0502020204030204" pitchFamily="34" charset="0"/>
                <a:cs typeface="Calibri" panose="020F0502020204030204" pitchFamily="34" charset="0"/>
              </a:rPr>
              <a:t>Les modèles de saut sont déterminés par :</a:t>
            </a:r>
          </a:p>
          <a:p>
            <a:pPr lvl="1" algn="just">
              <a:spcBef>
                <a:spcPts val="0"/>
              </a:spcBef>
              <a:buClr>
                <a:schemeClr val="tx1"/>
              </a:buClr>
              <a:buSzPct val="90000"/>
            </a:pPr>
            <a:r>
              <a:rPr lang="en-GB" sz="1400">
                <a:solidFill>
                  <a:srgbClr val="FFFFFF"/>
                </a:solidFill>
                <a:effectLst/>
                <a:ea typeface="Noto Sans Symbols"/>
                <a:cs typeface="Noto Sans Symbols"/>
              </a:rPr>
              <a:t>Âge.</a:t>
            </a:r>
          </a:p>
          <a:p>
            <a:pPr lvl="1" algn="just">
              <a:buClr>
                <a:schemeClr val="tx1"/>
              </a:buClr>
              <a:buSzPct val="90000"/>
            </a:pPr>
            <a:r>
              <a:rPr lang="en-GB" sz="1400">
                <a:solidFill>
                  <a:srgbClr val="FFFFFF"/>
                </a:solidFill>
                <a:effectLst/>
                <a:ea typeface="Noto Sans Symbols"/>
                <a:cs typeface="Noto Sans Symbols"/>
              </a:rPr>
              <a:t>Le sexe.</a:t>
            </a:r>
          </a:p>
          <a:p>
            <a:pPr lvl="1" algn="just">
              <a:buClr>
                <a:schemeClr val="tx1"/>
              </a:buClr>
              <a:buSzPct val="90000"/>
            </a:pPr>
            <a:r>
              <a:rPr lang="en-GB" sz="1400">
                <a:solidFill>
                  <a:srgbClr val="FFFFFF"/>
                </a:solidFill>
                <a:effectLst/>
                <a:ea typeface="Noto Sans Symbols"/>
                <a:cs typeface="Noto Sans Symbols"/>
              </a:rPr>
              <a:t>Décès maternel ou périnatal.</a:t>
            </a:r>
          </a:p>
          <a:p>
            <a:pPr lvl="1" algn="just">
              <a:buClr>
                <a:schemeClr val="tx1"/>
              </a:buClr>
              <a:buSzPct val="90000"/>
            </a:pPr>
            <a:r>
              <a:rPr lang="en-GB" sz="1400">
                <a:solidFill>
                  <a:srgbClr val="FFFFFF"/>
                </a:solidFill>
                <a:effectLst/>
                <a:ea typeface="Noto Sans Symbols"/>
                <a:cs typeface="Noto Sans Symbols"/>
              </a:rPr>
              <a:t>Symptômes/signes.</a:t>
            </a:r>
          </a:p>
          <a:p>
            <a:pPr lvl="1" algn="just">
              <a:buClr>
                <a:schemeClr val="tx1"/>
              </a:buClr>
              <a:buSzPct val="90000"/>
            </a:pPr>
            <a:r>
              <a:rPr lang="en-GB" sz="1400">
                <a:solidFill>
                  <a:srgbClr val="FFFFFF"/>
                </a:solidFill>
                <a:effectLst/>
                <a:ea typeface="Noto Sans Symbols"/>
                <a:cs typeface="Noto Sans Symbols"/>
              </a:rPr>
              <a:t>Autres caractéristiques pertinentes des symptômes et des signes nécessitant des informations plus détaillées (par exemple, la durée, le moment, la gravité et la localisation).</a:t>
            </a:r>
          </a:p>
        </p:txBody>
      </p:sp>
      <p:sp>
        <p:nvSpPr>
          <p:cNvPr id="5" name="Content Placeholder 4">
            <a:extLst>
              <a:ext uri="{FF2B5EF4-FFF2-40B4-BE49-F238E27FC236}">
                <a16:creationId xmlns:a16="http://schemas.microsoft.com/office/drawing/2014/main" id="{247FC1F4-A83A-3641-4DA6-826D171D0CFC}"/>
              </a:ext>
            </a:extLst>
          </p:cNvPr>
          <p:cNvSpPr>
            <a:spLocks noGrp="1"/>
          </p:cNvSpPr>
          <p:nvPr>
            <p:ph sz="half" idx="2"/>
          </p:nvPr>
        </p:nvSpPr>
        <p:spPr>
          <a:xfrm>
            <a:off x="6256020" y="2266345"/>
            <a:ext cx="5097780" cy="3910618"/>
          </a:xfrm>
        </p:spPr>
        <p:txBody>
          <a:bodyPr>
            <a:noAutofit/>
          </a:bodyPr>
          <a:lstStyle/>
          <a:p>
            <a:pPr marL="342900" lvl="0" indent="-342900">
              <a:buFont typeface="+mj-lt"/>
              <a:buAutoNum type="arabicPeriod"/>
              <a:tabLst>
                <a:tab pos="139700" algn="l"/>
                <a:tab pos="457200" algn="l"/>
              </a:tabLst>
            </a:pPr>
            <a:r>
              <a:rPr lang="en-GB" sz="1200" b="1" u="none" strike="noStrike">
                <a:solidFill>
                  <a:srgbClr val="FFFFFF"/>
                </a:solidFill>
                <a:effectLst/>
                <a:ea typeface="Arial" panose="020B0604020202020204" pitchFamily="34" charset="0"/>
                <a:cs typeface="Arial" panose="020B0604020202020204" pitchFamily="34" charset="0"/>
              </a:rPr>
              <a:t>Mortalité et saison </a:t>
            </a:r>
            <a:r>
              <a:rPr lang="en-GB" sz="1200" b="1" u="none" strike="noStrike" err="1">
                <a:solidFill>
                  <a:srgbClr val="FFFFFF"/>
                </a:solidFill>
                <a:effectLst/>
                <a:ea typeface="Arial" panose="020B0604020202020204" pitchFamily="34" charset="0"/>
                <a:cs typeface="Arial" panose="020B0604020202020204" pitchFamily="34" charset="0"/>
              </a:rPr>
              <a:t>préétablies pour </a:t>
            </a:r>
            <a:r>
              <a:rPr lang="en-GB" sz="1200" b="1" u="none" strike="noStrike">
                <a:solidFill>
                  <a:srgbClr val="FFFFFF"/>
                </a:solidFill>
                <a:effectLst/>
                <a:ea typeface="Arial" panose="020B0604020202020204" pitchFamily="34" charset="0"/>
                <a:cs typeface="Arial" panose="020B0604020202020204" pitchFamily="34" charset="0"/>
              </a:rPr>
              <a:t>le VIH et le paludisme (le bureau du projet peut cacher cette question aux enquêteurs dans le format électronique).</a:t>
            </a:r>
          </a:p>
          <a:p>
            <a:pPr marL="342900" lvl="0" indent="-342900">
              <a:buFont typeface="+mj-lt"/>
              <a:buAutoNum type="arabicPeriod"/>
              <a:tabLst>
                <a:tab pos="139700" algn="l"/>
                <a:tab pos="457200" algn="l"/>
              </a:tabLst>
            </a:pPr>
            <a:r>
              <a:rPr lang="en-GB" sz="1200" b="1" u="none" strike="noStrike">
                <a:solidFill>
                  <a:srgbClr val="FFFFFF"/>
                </a:solidFill>
                <a:effectLst/>
                <a:ea typeface="Arial" panose="020B0604020202020204" pitchFamily="34" charset="0"/>
                <a:cs typeface="Arial" panose="020B0604020202020204" pitchFamily="34" charset="0"/>
              </a:rPr>
              <a:t>Informations sur la personne interrogée et contexte de l'entretien</a:t>
            </a:r>
          </a:p>
          <a:p>
            <a:pPr marL="342900" lvl="0" indent="-342900">
              <a:buFont typeface="+mj-lt"/>
              <a:buAutoNum type="arabicPeriod"/>
              <a:tabLst>
                <a:tab pos="139700" algn="l"/>
                <a:tab pos="457200" algn="l"/>
              </a:tabLst>
            </a:pPr>
            <a:r>
              <a:rPr lang="en-GB" sz="1200" b="1" u="none" strike="noStrike">
                <a:solidFill>
                  <a:srgbClr val="FFFFFF"/>
                </a:solidFill>
                <a:effectLst/>
                <a:ea typeface="Arial" panose="020B0604020202020204" pitchFamily="34" charset="0"/>
                <a:cs typeface="Arial" panose="020B0604020202020204" pitchFamily="34" charset="0"/>
              </a:rPr>
              <a:t>Informations sur le défunt et l'état civil</a:t>
            </a:r>
          </a:p>
          <a:p>
            <a:pPr marL="742950" lvl="1" indent="-285750">
              <a:buFont typeface="+mj-lt"/>
              <a:buAutoNum type="alphaLcPeriod"/>
              <a:tabLst>
                <a:tab pos="139700" algn="l"/>
                <a:tab pos="457200" algn="l"/>
              </a:tabLst>
            </a:pPr>
            <a:r>
              <a:rPr lang="en-GB" sz="1200" u="none" strike="noStrike">
                <a:solidFill>
                  <a:srgbClr val="FFFFFF"/>
                </a:solidFill>
                <a:effectLst/>
                <a:ea typeface="Arial" panose="020B0604020202020204" pitchFamily="34" charset="0"/>
                <a:cs typeface="Arial" panose="020B0604020202020204" pitchFamily="34" charset="0"/>
              </a:rPr>
              <a:t>Informations sur le défunt</a:t>
            </a:r>
          </a:p>
          <a:p>
            <a:pPr marL="342900" lvl="0" indent="-342900">
              <a:buFont typeface="+mj-lt"/>
              <a:buAutoNum type="arabicPeriod"/>
              <a:tabLst>
                <a:tab pos="139700" algn="l"/>
                <a:tab pos="457200" algn="l"/>
              </a:tabLst>
            </a:pPr>
            <a:r>
              <a:rPr lang="en-GB" sz="1200" b="1" u="none" strike="noStrike">
                <a:solidFill>
                  <a:srgbClr val="FFFFFF"/>
                </a:solidFill>
                <a:effectLst/>
                <a:ea typeface="Arial" panose="020B0604020202020204" pitchFamily="34" charset="0"/>
                <a:cs typeface="Arial" panose="020B0604020202020204" pitchFamily="34" charset="0"/>
              </a:rPr>
              <a:t>Récit ouvert (champ de texte)</a:t>
            </a:r>
          </a:p>
          <a:p>
            <a:pPr marL="742950" lvl="1" indent="-285750">
              <a:buFont typeface="+mj-lt"/>
              <a:buAutoNum type="alphaLcPeriod"/>
              <a:tabLst>
                <a:tab pos="139700" algn="l"/>
                <a:tab pos="457200" algn="l"/>
              </a:tabLst>
            </a:pPr>
            <a:r>
              <a:rPr lang="en-GB" sz="1200" u="none" strike="noStrike">
                <a:solidFill>
                  <a:srgbClr val="FFFFFF"/>
                </a:solidFill>
                <a:effectLst/>
                <a:ea typeface="Arial" panose="020B0604020202020204" pitchFamily="34" charset="0"/>
                <a:cs typeface="Arial" panose="020B0604020202020204" pitchFamily="34" charset="0"/>
              </a:rPr>
              <a:t>Liste de contrôle des éléments supplémentaires à enregistrer dans l'espace ouvert narratif</a:t>
            </a:r>
          </a:p>
          <a:p>
            <a:pPr marL="342900" lvl="0" indent="-342900">
              <a:buFont typeface="+mj-lt"/>
              <a:buAutoNum type="arabicPeriod"/>
              <a:tabLst>
                <a:tab pos="139700" algn="l"/>
                <a:tab pos="457200" algn="l"/>
              </a:tabLst>
            </a:pPr>
            <a:r>
              <a:rPr lang="en-GB" sz="1200" b="1" u="none" strike="noStrike">
                <a:solidFill>
                  <a:srgbClr val="FFFFFF"/>
                </a:solidFill>
                <a:effectLst/>
                <a:ea typeface="Arial" panose="020B0604020202020204" pitchFamily="34" charset="0"/>
                <a:cs typeface="Arial" panose="020B0604020202020204" pitchFamily="34" charset="0"/>
              </a:rPr>
              <a:t>Antécédents de blessures/accidents</a:t>
            </a:r>
          </a:p>
          <a:p>
            <a:pPr marL="342900" lvl="0" indent="-342900">
              <a:buFont typeface="+mj-lt"/>
              <a:buAutoNum type="arabicPeriod"/>
              <a:tabLst>
                <a:tab pos="139700" algn="l"/>
                <a:tab pos="457200" algn="l"/>
              </a:tabLst>
            </a:pPr>
            <a:r>
              <a:rPr lang="en-GB" sz="1200" b="1" u="none" strike="noStrike">
                <a:solidFill>
                  <a:srgbClr val="FFFFFF"/>
                </a:solidFill>
                <a:effectLst/>
                <a:ea typeface="Arial" panose="020B0604020202020204" pitchFamily="34" charset="0"/>
                <a:cs typeface="Arial" panose="020B0604020202020204" pitchFamily="34" charset="0"/>
              </a:rPr>
              <a:t>Antécédents médicaux associés à la maladie finale</a:t>
            </a:r>
          </a:p>
          <a:p>
            <a:pPr marL="342900" lvl="0" indent="-342900">
              <a:buFont typeface="+mj-lt"/>
              <a:buAutoNum type="arabicPeriod"/>
              <a:tabLst>
                <a:tab pos="139700" algn="l"/>
                <a:tab pos="457200" algn="l"/>
              </a:tabLst>
            </a:pPr>
            <a:r>
              <a:rPr lang="en-GB" sz="1200" b="1" u="none" strike="noStrike">
                <a:solidFill>
                  <a:srgbClr val="FFFFFF"/>
                </a:solidFill>
                <a:effectLst/>
                <a:ea typeface="Arial" panose="020B0604020202020204" pitchFamily="34" charset="0"/>
                <a:cs typeface="Arial" panose="020B0604020202020204" pitchFamily="34" charset="0"/>
              </a:rPr>
              <a:t>Antécédents médicaux </a:t>
            </a:r>
          </a:p>
          <a:p>
            <a:pPr marL="742950" lvl="1" indent="-285750">
              <a:buFont typeface="+mj-lt"/>
              <a:buAutoNum type="alphaLcPeriod"/>
              <a:tabLst>
                <a:tab pos="139700" algn="l"/>
                <a:tab pos="457200" algn="l"/>
              </a:tabLst>
            </a:pPr>
            <a:r>
              <a:rPr lang="en-GB" sz="1200" u="none" strike="noStrike">
                <a:solidFill>
                  <a:srgbClr val="FFFFFF"/>
                </a:solidFill>
                <a:effectLst/>
                <a:ea typeface="Arial" panose="020B0604020202020204" pitchFamily="34" charset="0"/>
                <a:cs typeface="Arial" panose="020B0604020202020204" pitchFamily="34" charset="0"/>
              </a:rPr>
              <a:t>Durée de la maladie</a:t>
            </a:r>
          </a:p>
          <a:p>
            <a:pPr marL="742950" lvl="1" indent="-285750">
              <a:buFont typeface="+mj-lt"/>
              <a:buAutoNum type="alphaLcPeriod"/>
              <a:tabLst>
                <a:tab pos="139700" algn="l"/>
                <a:tab pos="457200" algn="l"/>
              </a:tabLst>
            </a:pPr>
            <a:r>
              <a:rPr lang="en-GB" sz="1200" u="none" strike="noStrike">
                <a:solidFill>
                  <a:srgbClr val="FFFFFF"/>
                </a:solidFill>
                <a:effectLst/>
                <a:ea typeface="Arial" panose="020B0604020202020204" pitchFamily="34" charset="0"/>
                <a:cs typeface="Arial" panose="020B0604020202020204" pitchFamily="34" charset="0"/>
              </a:rPr>
              <a:t>Signes et symptômes généraux associés à la maladie finale</a:t>
            </a:r>
          </a:p>
          <a:p>
            <a:pPr marL="742950" lvl="1" indent="-285750">
              <a:buFont typeface="+mj-lt"/>
              <a:buAutoNum type="alphaLcPeriod"/>
              <a:tabLst>
                <a:tab pos="139700" algn="l"/>
                <a:tab pos="457200" algn="l"/>
              </a:tabLst>
            </a:pPr>
            <a:r>
              <a:rPr lang="en-GB" sz="1200" u="none" strike="noStrike">
                <a:solidFill>
                  <a:srgbClr val="FFFFFF"/>
                </a:solidFill>
                <a:effectLst/>
                <a:ea typeface="Arial" panose="020B0604020202020204" pitchFamily="34" charset="0"/>
                <a:cs typeface="Arial" panose="020B0604020202020204" pitchFamily="34" charset="0"/>
              </a:rPr>
              <a:t>Signes et symptômes associés à la grossesse, au travail et à l'accouchement chez la femme </a:t>
            </a:r>
          </a:p>
          <a:p>
            <a:pPr marL="742950" lvl="1" indent="-285750">
              <a:buFont typeface="+mj-lt"/>
              <a:buAutoNum type="alphaLcPeriod"/>
              <a:tabLst>
                <a:tab pos="139700" algn="l"/>
                <a:tab pos="457200" algn="l"/>
              </a:tabLst>
            </a:pPr>
            <a:r>
              <a:rPr lang="en-GB" sz="1200" u="none" strike="noStrike">
                <a:solidFill>
                  <a:srgbClr val="FFFFFF"/>
                </a:solidFill>
                <a:effectLst/>
                <a:ea typeface="Arial" panose="020B0604020202020204" pitchFamily="34" charset="0"/>
                <a:cs typeface="Arial" panose="020B0604020202020204" pitchFamily="34" charset="0"/>
              </a:rPr>
              <a:t>Antécédents, signes et symptômes néonatals et infantiles</a:t>
            </a:r>
          </a:p>
          <a:p>
            <a:pPr marL="742950" lvl="1" indent="-285750">
              <a:buFont typeface="+mj-lt"/>
              <a:buAutoNum type="alphaLcPeriod"/>
              <a:tabLst>
                <a:tab pos="139700" algn="l"/>
                <a:tab pos="457200" algn="l"/>
              </a:tabLst>
            </a:pPr>
            <a:r>
              <a:rPr lang="en-GB" sz="1200" u="none" strike="noStrike">
                <a:solidFill>
                  <a:srgbClr val="FFFFFF"/>
                </a:solidFill>
                <a:effectLst/>
                <a:ea typeface="Arial" panose="020B0604020202020204" pitchFamily="34" charset="0"/>
                <a:cs typeface="Arial" panose="020B0604020202020204" pitchFamily="34" charset="0"/>
              </a:rPr>
              <a:t>Utilisation des services de santé</a:t>
            </a:r>
          </a:p>
          <a:p>
            <a:pPr marL="742950" lvl="1" indent="-285750">
              <a:buFont typeface="+mj-lt"/>
              <a:buAutoNum type="alphaLcPeriod"/>
              <a:tabLst>
                <a:tab pos="139700" algn="l"/>
                <a:tab pos="457200" algn="l"/>
              </a:tabLst>
            </a:pPr>
            <a:r>
              <a:rPr lang="en-GB" sz="1200" u="none" strike="noStrike">
                <a:solidFill>
                  <a:srgbClr val="FFFFFF"/>
                </a:solidFill>
                <a:effectLst/>
                <a:ea typeface="Arial" panose="020B0604020202020204" pitchFamily="34" charset="0"/>
                <a:cs typeface="Arial" panose="020B0604020202020204" pitchFamily="34" charset="0"/>
              </a:rPr>
              <a:t>Numéros d'enregistrement de l'état civil</a:t>
            </a:r>
          </a:p>
          <a:p>
            <a:pPr marL="742950" lvl="1" indent="-285750">
              <a:spcAft>
                <a:spcPts val="1200"/>
              </a:spcAft>
              <a:buFont typeface="+mj-lt"/>
              <a:buAutoNum type="alphaLcPeriod"/>
              <a:tabLst>
                <a:tab pos="139700" algn="l"/>
                <a:tab pos="457200" algn="l"/>
              </a:tabLst>
            </a:pPr>
            <a:r>
              <a:rPr lang="en-GB" sz="1200" u="none" strike="noStrike">
                <a:solidFill>
                  <a:srgbClr val="FFFFFF"/>
                </a:solidFill>
                <a:effectLst/>
                <a:ea typeface="Arial" panose="020B0604020202020204" pitchFamily="34" charset="0"/>
                <a:cs typeface="Arial" panose="020B0604020202020204" pitchFamily="34" charset="0"/>
              </a:rPr>
              <a:t>Certificat de décès avec la cause du décès</a:t>
            </a:r>
          </a:p>
          <a:p>
            <a:pPr marL="0" indent="0">
              <a:buNone/>
            </a:pPr>
            <a:endParaRPr lang="en-GB" sz="1200">
              <a:solidFill>
                <a:srgbClr val="FFFFFF"/>
              </a:solidFill>
            </a:endParaRPr>
          </a:p>
        </p:txBody>
      </p:sp>
      <p:sp>
        <p:nvSpPr>
          <p:cNvPr id="3" name="TextBox 2">
            <a:extLst>
              <a:ext uri="{FF2B5EF4-FFF2-40B4-BE49-F238E27FC236}">
                <a16:creationId xmlns:a16="http://schemas.microsoft.com/office/drawing/2014/main" id="{F878EA98-2DA0-0282-6BFE-5711A80DDAB0}"/>
              </a:ext>
            </a:extLst>
          </p:cNvPr>
          <p:cNvSpPr txBox="1"/>
          <p:nvPr/>
        </p:nvSpPr>
        <p:spPr>
          <a:xfrm>
            <a:off x="6256020" y="1899679"/>
            <a:ext cx="3894925" cy="369332"/>
          </a:xfrm>
          <a:prstGeom prst="rect">
            <a:avLst/>
          </a:prstGeom>
          <a:noFill/>
        </p:spPr>
        <p:txBody>
          <a:bodyPr wrap="square" rtlCol="0">
            <a:spAutoFit/>
          </a:bodyPr>
          <a:lstStyle/>
          <a:p>
            <a:r>
              <a:rPr lang="pt-PT" b="1"/>
              <a:t>Sections et sous-sections</a:t>
            </a:r>
            <a:endParaRPr lang="en-GB" b="1"/>
          </a:p>
        </p:txBody>
      </p:sp>
    </p:spTree>
    <p:extLst>
      <p:ext uri="{BB962C8B-B14F-4D97-AF65-F5344CB8AC3E}">
        <p14:creationId xmlns:p14="http://schemas.microsoft.com/office/powerpoint/2010/main" val="11924923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82CA-8BD8-932D-8BCF-129D0398DA42}"/>
              </a:ext>
            </a:extLst>
          </p:cNvPr>
          <p:cNvSpPr>
            <a:spLocks noGrp="1"/>
          </p:cNvSpPr>
          <p:nvPr>
            <p:ph type="title"/>
          </p:nvPr>
        </p:nvSpPr>
        <p:spPr>
          <a:xfrm>
            <a:off x="777240" y="731519"/>
            <a:ext cx="2845191" cy="3237579"/>
          </a:xfrm>
        </p:spPr>
        <p:txBody>
          <a:bodyPr>
            <a:normAutofit/>
          </a:bodyPr>
          <a:lstStyle/>
          <a:p>
            <a:r>
              <a:rPr lang="en-GB" sz="3800" b="1">
                <a:solidFill>
                  <a:srgbClr val="FFFFFF"/>
                </a:solidFill>
                <a:effectLst/>
              </a:rPr>
              <a:t>Types de questions</a:t>
            </a:r>
            <a:endParaRPr lang="en-GB" sz="3800">
              <a:solidFill>
                <a:srgbClr val="FFFFFF"/>
              </a:solidFill>
            </a:endParaRPr>
          </a:p>
        </p:txBody>
      </p:sp>
      <p:sp>
        <p:nvSpPr>
          <p:cNvPr id="3" name="Content Placeholder 2">
            <a:extLst>
              <a:ext uri="{FF2B5EF4-FFF2-40B4-BE49-F238E27FC236}">
                <a16:creationId xmlns:a16="http://schemas.microsoft.com/office/drawing/2014/main" id="{4381CB26-3DD7-55C5-4AE5-E0D9518662C3}"/>
              </a:ext>
            </a:extLst>
          </p:cNvPr>
          <p:cNvSpPr>
            <a:spLocks noGrp="1"/>
          </p:cNvSpPr>
          <p:nvPr>
            <p:ph idx="1"/>
          </p:nvPr>
        </p:nvSpPr>
        <p:spPr>
          <a:xfrm>
            <a:off x="4379710" y="686862"/>
            <a:ext cx="3256578" cy="5475129"/>
          </a:xfrm>
        </p:spPr>
        <p:txBody>
          <a:bodyPr anchor="ctr">
            <a:normAutofit/>
          </a:bodyPr>
          <a:lstStyle/>
          <a:p>
            <a:pPr marL="342900" lvl="0" indent="-342900" algn="just">
              <a:lnSpc>
                <a:spcPct val="115000"/>
              </a:lnSpc>
              <a:spcAft>
                <a:spcPts val="1000"/>
              </a:spcAft>
              <a:buClr>
                <a:srgbClr val="00447D"/>
              </a:buClr>
              <a:buSzPct val="90000"/>
              <a:buFont typeface="Symbol" panose="05050102010706020507" pitchFamily="18" charset="2"/>
              <a:buChar char=""/>
            </a:pPr>
            <a:r>
              <a:rPr lang="en-GB" sz="1600" u="none" strike="noStrike">
                <a:effectLst/>
                <a:ea typeface="Calibri" panose="020F0502020204030204" pitchFamily="34" charset="0"/>
                <a:cs typeface="Calibri" panose="020F0502020204030204" pitchFamily="34" charset="0"/>
              </a:rPr>
              <a:t>Questions dont les réponses sont listées et auxquelles il suffit de cocher et de cliquer sur la ou les réponses appropriées pour y répondre. </a:t>
            </a:r>
          </a:p>
          <a:p>
            <a:pPr marL="342900" lvl="0" indent="-342900" algn="just">
              <a:lnSpc>
                <a:spcPct val="115000"/>
              </a:lnSpc>
              <a:spcAft>
                <a:spcPts val="1000"/>
              </a:spcAft>
              <a:buClr>
                <a:srgbClr val="00447D"/>
              </a:buClr>
              <a:buSzPct val="90000"/>
              <a:buFont typeface="Symbol" panose="05050102010706020507" pitchFamily="18" charset="2"/>
              <a:buChar char=""/>
            </a:pPr>
            <a:r>
              <a:rPr lang="en-GB" sz="1600">
                <a:ea typeface="Calibri" panose="020F0502020204030204" pitchFamily="34" charset="0"/>
                <a:cs typeface="Calibri" panose="020F0502020204030204" pitchFamily="34" charset="0"/>
              </a:rPr>
              <a:t>La plupart des </a:t>
            </a:r>
            <a:r>
              <a:rPr lang="en-GB" sz="1600" u="none" strike="noStrike">
                <a:effectLst/>
                <a:ea typeface="Calibri" panose="020F0502020204030204" pitchFamily="34" charset="0"/>
                <a:cs typeface="Calibri" panose="020F0502020204030204" pitchFamily="34" charset="0"/>
              </a:rPr>
              <a:t>questions du questionnaire VA sont fermées.</a:t>
            </a:r>
          </a:p>
          <a:p>
            <a:pPr marL="0" lvl="0" indent="0" algn="just">
              <a:buNone/>
            </a:pPr>
            <a:endParaRPr lang="en-GB" sz="1400">
              <a:effectLst/>
              <a:ea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A48FDCA9-6875-AE15-CD49-DB5DC492E3B9}"/>
              </a:ext>
            </a:extLst>
          </p:cNvPr>
          <p:cNvSpPr txBox="1"/>
          <p:nvPr/>
        </p:nvSpPr>
        <p:spPr>
          <a:xfrm>
            <a:off x="777240" y="4837246"/>
            <a:ext cx="2670955" cy="830997"/>
          </a:xfrm>
          <a:prstGeom prst="rect">
            <a:avLst/>
          </a:prstGeom>
          <a:noFill/>
        </p:spPr>
        <p:txBody>
          <a:bodyPr wrap="square" rtlCol="0">
            <a:spAutoFit/>
          </a:bodyPr>
          <a:lstStyle/>
          <a:p>
            <a:r>
              <a:rPr lang="pt-PT" sz="2400" b="1">
                <a:solidFill>
                  <a:schemeClr val="bg1"/>
                </a:solidFill>
              </a:rPr>
              <a:t>Questions fermées</a:t>
            </a:r>
            <a:endParaRPr lang="en-GB" sz="2400" b="1">
              <a:solidFill>
                <a:schemeClr val="bg1"/>
              </a:solidFill>
            </a:endParaRPr>
          </a:p>
        </p:txBody>
      </p:sp>
      <p:grpSp>
        <p:nvGrpSpPr>
          <p:cNvPr id="5" name="Group 4">
            <a:extLst>
              <a:ext uri="{FF2B5EF4-FFF2-40B4-BE49-F238E27FC236}">
                <a16:creationId xmlns:a16="http://schemas.microsoft.com/office/drawing/2014/main" id="{4A58D604-DBEF-5183-053B-80FA3A83169B}"/>
              </a:ext>
            </a:extLst>
          </p:cNvPr>
          <p:cNvGrpSpPr/>
          <p:nvPr/>
        </p:nvGrpSpPr>
        <p:grpSpPr>
          <a:xfrm>
            <a:off x="8487848" y="1316682"/>
            <a:ext cx="2182495" cy="4215487"/>
            <a:chOff x="0" y="0"/>
            <a:chExt cx="2182495" cy="4215487"/>
          </a:xfrm>
        </p:grpSpPr>
        <p:pic>
          <p:nvPicPr>
            <p:cNvPr id="6" name="Picture 5" descr="Graphical user interface, text, application, email&#10;&#10;Description automatically generated">
              <a:extLst>
                <a:ext uri="{FF2B5EF4-FFF2-40B4-BE49-F238E27FC236}">
                  <a16:creationId xmlns:a16="http://schemas.microsoft.com/office/drawing/2014/main" id="{43629921-7904-3036-87A4-76484D72CBF8}"/>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0" y="0"/>
              <a:ext cx="2182495" cy="3731260"/>
            </a:xfrm>
            <a:prstGeom prst="rect">
              <a:avLst/>
            </a:prstGeom>
          </p:spPr>
        </p:pic>
        <p:sp>
          <p:nvSpPr>
            <p:cNvPr id="7" name="Text Box 333">
              <a:extLst>
                <a:ext uri="{FF2B5EF4-FFF2-40B4-BE49-F238E27FC236}">
                  <a16:creationId xmlns:a16="http://schemas.microsoft.com/office/drawing/2014/main" id="{DBAED2D9-3107-978E-304B-62BB8768263D}"/>
                </a:ext>
              </a:extLst>
            </p:cNvPr>
            <p:cNvSpPr txBox="1"/>
            <p:nvPr/>
          </p:nvSpPr>
          <p:spPr>
            <a:xfrm>
              <a:off x="0" y="3784600"/>
              <a:ext cx="2182495" cy="430887"/>
            </a:xfrm>
            <a:prstGeom prst="rect">
              <a:avLst/>
            </a:prstGeom>
            <a:solidFill>
              <a:srgbClr val="E5E5E5"/>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en-GB" sz="1400" i="1">
                  <a:solidFill>
                    <a:srgbClr val="1F497D"/>
                  </a:solidFill>
                  <a:effectLst/>
                  <a:ea typeface="Calibri" panose="020F0502020204030204" pitchFamily="34" charset="0"/>
                  <a:cs typeface="Calibri" panose="020F0502020204030204" pitchFamily="34" charset="0"/>
                </a:rPr>
                <a:t>Exemple d'une question fermée de ODK Collect.</a:t>
              </a:r>
              <a:endParaRPr lang="en-GB" sz="1200" i="1">
                <a:solidFill>
                  <a:srgbClr val="1F497D"/>
                </a:solidFill>
                <a:effectLst/>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79065356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82CA-8BD8-932D-8BCF-129D0398DA42}"/>
              </a:ext>
            </a:extLst>
          </p:cNvPr>
          <p:cNvSpPr>
            <a:spLocks noGrp="1"/>
          </p:cNvSpPr>
          <p:nvPr>
            <p:ph type="title"/>
          </p:nvPr>
        </p:nvSpPr>
        <p:spPr>
          <a:xfrm>
            <a:off x="777240" y="731519"/>
            <a:ext cx="2845191" cy="3237579"/>
          </a:xfrm>
        </p:spPr>
        <p:txBody>
          <a:bodyPr>
            <a:normAutofit/>
          </a:bodyPr>
          <a:lstStyle/>
          <a:p>
            <a:r>
              <a:rPr lang="en-GB" sz="3800" b="1">
                <a:solidFill>
                  <a:srgbClr val="FFFFFF"/>
                </a:solidFill>
                <a:effectLst/>
              </a:rPr>
              <a:t>Types de questions</a:t>
            </a:r>
            <a:endParaRPr lang="en-GB" sz="3800">
              <a:solidFill>
                <a:srgbClr val="FFFFFF"/>
              </a:solidFill>
            </a:endParaRPr>
          </a:p>
        </p:txBody>
      </p:sp>
      <p:sp>
        <p:nvSpPr>
          <p:cNvPr id="3" name="Content Placeholder 2">
            <a:extLst>
              <a:ext uri="{FF2B5EF4-FFF2-40B4-BE49-F238E27FC236}">
                <a16:creationId xmlns:a16="http://schemas.microsoft.com/office/drawing/2014/main" id="{4381CB26-3DD7-55C5-4AE5-E0D9518662C3}"/>
              </a:ext>
            </a:extLst>
          </p:cNvPr>
          <p:cNvSpPr>
            <a:spLocks noGrp="1"/>
          </p:cNvSpPr>
          <p:nvPr>
            <p:ph idx="1"/>
          </p:nvPr>
        </p:nvSpPr>
        <p:spPr>
          <a:xfrm>
            <a:off x="4037434" y="686862"/>
            <a:ext cx="3256578" cy="5475129"/>
          </a:xfrm>
        </p:spPr>
        <p:txBody>
          <a:bodyPr anchor="ctr">
            <a:normAutofit/>
          </a:bodyPr>
          <a:lstStyle/>
          <a:p>
            <a:pPr marL="342900" lvl="0" indent="-342900" algn="just">
              <a:lnSpc>
                <a:spcPct val="115000"/>
              </a:lnSpc>
              <a:spcAft>
                <a:spcPts val="1000"/>
              </a:spcAft>
              <a:buClr>
                <a:srgbClr val="00447D"/>
              </a:buClr>
              <a:buSzPct val="90000"/>
              <a:buFont typeface="Symbol" panose="05050102010706020507" pitchFamily="18" charset="2"/>
              <a:buChar char=""/>
            </a:pPr>
            <a:r>
              <a:rPr lang="en-GB" sz="1600" u="none" strike="noStrike">
                <a:effectLst/>
                <a:ea typeface="Calibri" panose="020F0502020204030204" pitchFamily="34" charset="0"/>
                <a:cs typeface="Calibri" panose="020F0502020204030204" pitchFamily="34" charset="0"/>
              </a:rPr>
              <a:t>Les questions qui nécessitent d'écrire du texte ou des chiffres pour être complétées. </a:t>
            </a:r>
          </a:p>
          <a:p>
            <a:pPr marL="342900" lvl="0" indent="-342900" algn="just">
              <a:lnSpc>
                <a:spcPct val="115000"/>
              </a:lnSpc>
              <a:spcAft>
                <a:spcPts val="1000"/>
              </a:spcAft>
              <a:buClr>
                <a:srgbClr val="00447D"/>
              </a:buClr>
              <a:buSzPct val="90000"/>
              <a:buFont typeface="Symbol" panose="05050102010706020507" pitchFamily="18" charset="2"/>
              <a:buChar char=""/>
            </a:pPr>
            <a:r>
              <a:rPr lang="en-GB" sz="1600" u="none" strike="noStrike">
                <a:effectLst/>
                <a:ea typeface="Calibri" panose="020F0502020204030204" pitchFamily="34" charset="0"/>
                <a:cs typeface="Calibri" panose="020F0502020204030204" pitchFamily="34" charset="0"/>
              </a:rPr>
              <a:t>ODK Collect dispose d'un widget de calendrier et d'heure pour spécifier les dates et les heures.</a:t>
            </a:r>
          </a:p>
          <a:p>
            <a:pPr marL="800100" lvl="1" indent="-342900" algn="just">
              <a:lnSpc>
                <a:spcPct val="115000"/>
              </a:lnSpc>
              <a:spcAft>
                <a:spcPts val="1000"/>
              </a:spcAft>
              <a:buClr>
                <a:srgbClr val="00447D"/>
              </a:buClr>
              <a:buSzPct val="90000"/>
              <a:buFont typeface="Symbol" panose="05050102010706020507" pitchFamily="18" charset="2"/>
              <a:buChar char=""/>
            </a:pPr>
            <a:r>
              <a:rPr lang="en-GB" sz="1600" u="none" strike="noStrike">
                <a:effectLst/>
                <a:ea typeface="Calibri" panose="020F0502020204030204" pitchFamily="34" charset="0"/>
                <a:cs typeface="Calibri" panose="020F0502020204030204" pitchFamily="34" charset="0"/>
              </a:rPr>
              <a:t>L'enquêteur ne doit jamais laisser d'espaces vides pour ce type de question.</a:t>
            </a:r>
          </a:p>
          <a:p>
            <a:pPr marL="0" lvl="0" indent="0" algn="just">
              <a:buNone/>
            </a:pPr>
            <a:endParaRPr lang="en-GB" sz="1400">
              <a:effectLst/>
              <a:ea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A48FDCA9-6875-AE15-CD49-DB5DC492E3B9}"/>
              </a:ext>
            </a:extLst>
          </p:cNvPr>
          <p:cNvSpPr txBox="1"/>
          <p:nvPr/>
        </p:nvSpPr>
        <p:spPr>
          <a:xfrm>
            <a:off x="777240" y="4837246"/>
            <a:ext cx="2670955" cy="830997"/>
          </a:xfrm>
          <a:prstGeom prst="rect">
            <a:avLst/>
          </a:prstGeom>
          <a:noFill/>
        </p:spPr>
        <p:txBody>
          <a:bodyPr wrap="square" rtlCol="0">
            <a:spAutoFit/>
          </a:bodyPr>
          <a:lstStyle/>
          <a:p>
            <a:r>
              <a:rPr lang="pt-PT" sz="2400" b="1">
                <a:solidFill>
                  <a:schemeClr val="bg1"/>
                </a:solidFill>
              </a:rPr>
              <a:t>Questions ouvertes</a:t>
            </a:r>
            <a:endParaRPr lang="en-GB" sz="2400" b="1">
              <a:solidFill>
                <a:schemeClr val="bg1"/>
              </a:solidFill>
            </a:endParaRPr>
          </a:p>
        </p:txBody>
      </p:sp>
      <p:grpSp>
        <p:nvGrpSpPr>
          <p:cNvPr id="9" name="Group 8">
            <a:extLst>
              <a:ext uri="{FF2B5EF4-FFF2-40B4-BE49-F238E27FC236}">
                <a16:creationId xmlns:a16="http://schemas.microsoft.com/office/drawing/2014/main" id="{9CC7C0D6-409C-5553-CEAF-25BCE6E90367}"/>
              </a:ext>
            </a:extLst>
          </p:cNvPr>
          <p:cNvGrpSpPr/>
          <p:nvPr/>
        </p:nvGrpSpPr>
        <p:grpSpPr>
          <a:xfrm>
            <a:off x="7318481" y="1345002"/>
            <a:ext cx="4307148" cy="4179733"/>
            <a:chOff x="0" y="0"/>
            <a:chExt cx="4471035" cy="4330750"/>
          </a:xfrm>
        </p:grpSpPr>
        <p:grpSp>
          <p:nvGrpSpPr>
            <p:cNvPr id="11" name="Group 10">
              <a:extLst>
                <a:ext uri="{FF2B5EF4-FFF2-40B4-BE49-F238E27FC236}">
                  <a16:creationId xmlns:a16="http://schemas.microsoft.com/office/drawing/2014/main" id="{4CFEDCF1-387A-396D-F49D-B7C01F5EBCA2}"/>
                </a:ext>
              </a:extLst>
            </p:cNvPr>
            <p:cNvGrpSpPr/>
            <p:nvPr/>
          </p:nvGrpSpPr>
          <p:grpSpPr>
            <a:xfrm>
              <a:off x="0" y="0"/>
              <a:ext cx="4471035" cy="3830320"/>
              <a:chOff x="0" y="0"/>
              <a:chExt cx="4471035" cy="3830320"/>
            </a:xfrm>
          </p:grpSpPr>
          <p:pic>
            <p:nvPicPr>
              <p:cNvPr id="14" name="Picture 13" descr="Graphical user interface, text, application, chat or text message, email&#10;&#10;Description automatically generated">
                <a:extLst>
                  <a:ext uri="{FF2B5EF4-FFF2-40B4-BE49-F238E27FC236}">
                    <a16:creationId xmlns:a16="http://schemas.microsoft.com/office/drawing/2014/main" id="{C1CB10AF-FD13-8207-B63A-7BD86D46ED9F}"/>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0" y="0"/>
                <a:ext cx="2241550" cy="3830320"/>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19C88D53-EEE9-135E-8DB9-9E0F206E7AFB}"/>
                  </a:ext>
                </a:extLst>
              </p:cNvPr>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2266950" y="6350"/>
                <a:ext cx="2204085" cy="3815080"/>
              </a:xfrm>
              <a:prstGeom prst="rect">
                <a:avLst/>
              </a:prstGeom>
            </p:spPr>
          </p:pic>
        </p:grpSp>
        <p:sp>
          <p:nvSpPr>
            <p:cNvPr id="13" name="Text Box 335">
              <a:extLst>
                <a:ext uri="{FF2B5EF4-FFF2-40B4-BE49-F238E27FC236}">
                  <a16:creationId xmlns:a16="http://schemas.microsoft.com/office/drawing/2014/main" id="{C564F3D6-085A-041B-91DB-DD076A76AD28}"/>
                </a:ext>
              </a:extLst>
            </p:cNvPr>
            <p:cNvSpPr txBox="1"/>
            <p:nvPr/>
          </p:nvSpPr>
          <p:spPr>
            <a:xfrm>
              <a:off x="0" y="3884295"/>
              <a:ext cx="4471035" cy="446455"/>
            </a:xfrm>
            <a:prstGeom prst="rect">
              <a:avLst/>
            </a:prstGeom>
            <a:solidFill>
              <a:srgbClr val="E5E5E5"/>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1000"/>
                </a:spcAft>
              </a:pPr>
              <a:r>
                <a:rPr lang="en-GB" sz="1400" i="1">
                  <a:solidFill>
                    <a:srgbClr val="1F497D"/>
                  </a:solidFill>
                  <a:effectLst/>
                  <a:ea typeface="Calibri" panose="020F0502020204030204" pitchFamily="34" charset="0"/>
                  <a:cs typeface="Calibri" panose="020F0502020204030204" pitchFamily="34" charset="0"/>
                </a:rPr>
                <a:t>Exemple de deux questions ouvertes d'ODK Collect ; une pour la saisie de texte et l'autre pour la saisie de date.</a:t>
              </a:r>
              <a:endParaRPr lang="en-GB" sz="1200" i="1">
                <a:solidFill>
                  <a:srgbClr val="1F497D"/>
                </a:solidFill>
                <a:effectLst/>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52470077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6D65-F625-2DCD-C30E-4D88873796EE}"/>
              </a:ext>
            </a:extLst>
          </p:cNvPr>
          <p:cNvSpPr>
            <a:spLocks noGrp="1"/>
          </p:cNvSpPr>
          <p:nvPr>
            <p:ph type="title"/>
          </p:nvPr>
        </p:nvSpPr>
        <p:spPr>
          <a:xfrm>
            <a:off x="333809" y="641614"/>
            <a:ext cx="3197013" cy="5454385"/>
          </a:xfrm>
        </p:spPr>
        <p:txBody>
          <a:bodyPr anchor="t">
            <a:normAutofit/>
          </a:bodyPr>
          <a:lstStyle/>
          <a:p>
            <a:pPr algn="ctr"/>
            <a:r>
              <a:rPr lang="en-GB" sz="3700" b="1">
                <a:solidFill>
                  <a:schemeClr val="bg1"/>
                </a:solidFill>
                <a:effectLst/>
              </a:rPr>
              <a:t>Instructions générales pour remplir les questionnaires VA</a:t>
            </a:r>
            <a:endParaRPr lang="en-GB" sz="3700">
              <a:solidFill>
                <a:schemeClr val="bg1"/>
              </a:solidFill>
            </a:endParaRPr>
          </a:p>
        </p:txBody>
      </p:sp>
      <p:sp>
        <p:nvSpPr>
          <p:cNvPr id="3" name="Content Placeholder 2">
            <a:extLst>
              <a:ext uri="{FF2B5EF4-FFF2-40B4-BE49-F238E27FC236}">
                <a16:creationId xmlns:a16="http://schemas.microsoft.com/office/drawing/2014/main" id="{2EE7ED35-FB97-F7C5-A79D-8C8BE349814E}"/>
              </a:ext>
            </a:extLst>
          </p:cNvPr>
          <p:cNvSpPr>
            <a:spLocks noGrp="1"/>
          </p:cNvSpPr>
          <p:nvPr>
            <p:ph idx="1"/>
          </p:nvPr>
        </p:nvSpPr>
        <p:spPr>
          <a:xfrm>
            <a:off x="4198444" y="780611"/>
            <a:ext cx="7521580" cy="6077389"/>
          </a:xfrm>
        </p:spPr>
        <p:txBody>
          <a:bodyPr anchor="ctr">
            <a:noAutofit/>
          </a:bodyPr>
          <a:lstStyle/>
          <a:p>
            <a:pPr lvl="0" algn="just">
              <a:lnSpc>
                <a:spcPct val="115000"/>
              </a:lnSpc>
              <a:buClr>
                <a:schemeClr val="accent1"/>
              </a:buClr>
              <a:buSzPct val="90000"/>
            </a:pPr>
            <a:r>
              <a:rPr lang="en-GB" sz="1400">
                <a:effectLst/>
                <a:ea typeface="Noto Sans Symbols"/>
                <a:cs typeface="Noto Sans Symbols"/>
              </a:rPr>
              <a:t>L'enquêteur doit remplir le questionnaire VA pendant l'entretien. Les questionnaires ne doivent jamais être remplis avant ou après que l'entretien ait eu lieu et ne doivent être remplis par personne d'autre que l'intervieweur VA désigné et formé.</a:t>
            </a:r>
          </a:p>
          <a:p>
            <a:pPr lvl="0" algn="just">
              <a:lnSpc>
                <a:spcPct val="115000"/>
              </a:lnSpc>
              <a:buClr>
                <a:schemeClr val="accent1"/>
              </a:buClr>
              <a:buSzPct val="90000"/>
            </a:pPr>
            <a:r>
              <a:rPr lang="en-GB" sz="1400">
                <a:effectLst/>
                <a:ea typeface="Noto Sans Symbols"/>
                <a:cs typeface="Noto Sans Symbols"/>
              </a:rPr>
              <a:t>En saisissant l'âge du défunt au moment du décès ou les dates de naissance et de décès dans la tablette/le smartphone, il détermine automatiquement quel type de questionnaire VA doit être utilisé. </a:t>
            </a:r>
          </a:p>
          <a:p>
            <a:pPr lvl="0" algn="just">
              <a:lnSpc>
                <a:spcPct val="115000"/>
              </a:lnSpc>
              <a:buClr>
                <a:schemeClr val="accent1"/>
              </a:buClr>
              <a:buSzPct val="90000"/>
            </a:pPr>
            <a:r>
              <a:rPr lang="en-GB" sz="1400">
                <a:effectLst/>
                <a:ea typeface="Noto Sans Symbols"/>
                <a:cs typeface="Noto Sans Symbols"/>
              </a:rPr>
              <a:t>L'enquêteur procède à l'entretien avec l'enquêté, en posant toutes les questions telles qu'elles apparaissent à l'écran, sans tenir compte de son opinion personnelle quant à leur pertinence, et en saisissant les informations correctes pour chacune d'elles en fonction de la réponse de l'enquêté. </a:t>
            </a:r>
          </a:p>
          <a:p>
            <a:pPr lvl="0" algn="just">
              <a:lnSpc>
                <a:spcPct val="115000"/>
              </a:lnSpc>
              <a:buClr>
                <a:schemeClr val="accent1"/>
              </a:buClr>
              <a:buSzPct val="90000"/>
            </a:pPr>
            <a:r>
              <a:rPr lang="en-GB" sz="1400">
                <a:effectLst/>
                <a:ea typeface="Noto Sans Symbols"/>
                <a:cs typeface="Noto Sans Symbols"/>
              </a:rPr>
              <a:t>Si nécessaire, l'enquêteur peut faire une courte pause pendant l'entretien, par exemple pour prendre des notes, si l'enquêté se sent en détresse ou pour gérer toute perturbation de l'entretien. </a:t>
            </a:r>
          </a:p>
          <a:p>
            <a:pPr algn="just">
              <a:lnSpc>
                <a:spcPct val="115000"/>
              </a:lnSpc>
              <a:buClr>
                <a:schemeClr val="accent1"/>
              </a:buClr>
              <a:buSzPct val="90000"/>
            </a:pPr>
            <a:r>
              <a:rPr lang="en-GB" sz="1400"/>
              <a:t>L'enquêteur doit prendre des notes, en notant les informations supplémentaires pertinentes dans les espaces vides d'un formulaire VA ou dans un bloc-notes séparé.</a:t>
            </a:r>
          </a:p>
          <a:p>
            <a:pPr lvl="0" algn="just">
              <a:lnSpc>
                <a:spcPct val="115000"/>
              </a:lnSpc>
              <a:buClr>
                <a:schemeClr val="accent1"/>
              </a:buClr>
              <a:buSzPct val="90000"/>
            </a:pPr>
            <a:r>
              <a:rPr lang="en-GB" sz="1400">
                <a:effectLst/>
                <a:ea typeface="Noto Sans Symbols"/>
                <a:cs typeface="Noto Sans Symbols"/>
              </a:rPr>
              <a:t>L'enquêteur doit vérifier que le questionnaire est complet à 100% avant de quitter le foyer. </a:t>
            </a:r>
          </a:p>
          <a:p>
            <a:pPr lvl="0" algn="just">
              <a:lnSpc>
                <a:spcPct val="115000"/>
              </a:lnSpc>
              <a:buClr>
                <a:schemeClr val="accent1"/>
              </a:buClr>
              <a:buSzPct val="90000"/>
            </a:pPr>
            <a:r>
              <a:rPr lang="en-GB" sz="1400">
                <a:effectLst/>
                <a:ea typeface="Noto Sans Symbols"/>
                <a:cs typeface="Noto Sans Symbols"/>
              </a:rPr>
              <a:t>A quelques exceptions près, les entretiens VA doivent être réalisés en une seule visite avec le répondant. </a:t>
            </a:r>
          </a:p>
          <a:p>
            <a:pPr lvl="0" algn="just">
              <a:lnSpc>
                <a:spcPct val="115000"/>
              </a:lnSpc>
              <a:buClr>
                <a:schemeClr val="accent1"/>
              </a:buClr>
              <a:buSzPct val="90000"/>
            </a:pPr>
            <a:r>
              <a:rPr lang="en-GB" sz="1400">
                <a:effectLst/>
                <a:ea typeface="Noto Sans Symbols"/>
                <a:cs typeface="Noto Sans Symbols"/>
              </a:rPr>
              <a:t>L'enquêteur doit informer le ménage qu'une fois les entretiens VA révisés, il y a une faible chance que le ménage soit recontacté pour toute clarification.</a:t>
            </a:r>
          </a:p>
          <a:p>
            <a:pPr lvl="0" algn="just">
              <a:lnSpc>
                <a:spcPct val="115000"/>
              </a:lnSpc>
              <a:buClr>
                <a:schemeClr val="accent1"/>
              </a:buClr>
              <a:buSzPct val="90000"/>
            </a:pPr>
            <a:r>
              <a:rPr lang="en-GB" sz="1400">
                <a:effectLst/>
                <a:ea typeface="Noto Sans Symbols"/>
                <a:cs typeface="Noto Sans Symbols"/>
              </a:rPr>
              <a:t>Des erreurs de remplissage des questionnaires VA peuvent se produire sur le terrain. Lorsque cela se produit, il est important d'annoter sur un bloc-notes le numéro de la question et les informations à corriger et de les remettre au superviseur VA. </a:t>
            </a:r>
          </a:p>
          <a:p>
            <a:pPr lvl="0" algn="just">
              <a:lnSpc>
                <a:spcPct val="115000"/>
              </a:lnSpc>
              <a:buClr>
                <a:schemeClr val="accent1"/>
              </a:buClr>
              <a:buSzPct val="90000"/>
            </a:pPr>
            <a:endParaRPr lang="en-GB" sz="1400">
              <a:effectLst/>
              <a:ea typeface="Noto Sans Symbols"/>
              <a:cs typeface="Noto Sans Symbols"/>
            </a:endParaRPr>
          </a:p>
          <a:p>
            <a:pPr lvl="0">
              <a:buClr>
                <a:schemeClr val="accent1"/>
              </a:buClr>
              <a:buSzPct val="90000"/>
            </a:pPr>
            <a:endParaRPr lang="en-GB" sz="1400">
              <a:effectLst/>
              <a:ea typeface="Noto Sans Symbols"/>
              <a:cs typeface="Noto Sans Symbols"/>
            </a:endParaRPr>
          </a:p>
        </p:txBody>
      </p:sp>
    </p:spTree>
    <p:extLst>
      <p:ext uri="{BB962C8B-B14F-4D97-AF65-F5344CB8AC3E}">
        <p14:creationId xmlns:p14="http://schemas.microsoft.com/office/powerpoint/2010/main" val="124296685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6D65-F625-2DCD-C30E-4D88873796EE}"/>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3800" b="1" kern="1200">
                <a:solidFill>
                  <a:schemeClr val="tx2"/>
                </a:solidFill>
                <a:effectLst/>
                <a:latin typeface="+mj-lt"/>
                <a:ea typeface="+mj-ea"/>
                <a:cs typeface="+mj-cs"/>
              </a:rPr>
              <a:t>Instructions générales pour remplir les questionnaires VA</a:t>
            </a:r>
            <a:endParaRPr lang="en-US" sz="3800" kern="1200">
              <a:solidFill>
                <a:schemeClr val="tx2"/>
              </a:solidFill>
              <a:latin typeface="+mj-lt"/>
              <a:ea typeface="+mj-ea"/>
              <a:cs typeface="+mj-cs"/>
            </a:endParaRPr>
          </a:p>
        </p:txBody>
      </p:sp>
      <p:pic>
        <p:nvPicPr>
          <p:cNvPr id="6" name="Picture 5" descr="A picture containing table&#10;&#10;Description automatically generated">
            <a:extLst>
              <a:ext uri="{FF2B5EF4-FFF2-40B4-BE49-F238E27FC236}">
                <a16:creationId xmlns:a16="http://schemas.microsoft.com/office/drawing/2014/main" id="{84B7BC29-5914-DEF3-FC09-C157340EC159}"/>
              </a:ext>
            </a:extLst>
          </p:cNvPr>
          <p:cNvPicPr>
            <a:picLocks noChangeAspect="1"/>
          </p:cNvPicPr>
          <p:nvPr/>
        </p:nvPicPr>
        <p:blipFill>
          <a:blip/>
          <a:stretch>
            <a:fillRect/>
          </a:stretch>
        </p:blipFill>
        <p:spPr>
          <a:xfrm>
            <a:off x="5704539" y="1190821"/>
            <a:ext cx="5951795" cy="4419207"/>
          </a:xfrm>
          <a:prstGeom prst="rect">
            <a:avLst/>
          </a:prstGeom>
        </p:spPr>
      </p:pic>
    </p:spTree>
    <p:extLst>
      <p:ext uri="{BB962C8B-B14F-4D97-AF65-F5344CB8AC3E}">
        <p14:creationId xmlns:p14="http://schemas.microsoft.com/office/powerpoint/2010/main" val="18143779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771-F2DD-2F6C-1D99-2BFFE99F8C93}"/>
              </a:ext>
            </a:extLst>
          </p:cNvPr>
          <p:cNvSpPr>
            <a:spLocks noGrp="1"/>
          </p:cNvSpPr>
          <p:nvPr>
            <p:ph type="title"/>
          </p:nvPr>
        </p:nvSpPr>
        <p:spPr>
          <a:xfrm>
            <a:off x="606657" y="59773"/>
            <a:ext cx="10515600" cy="1325563"/>
          </a:xfrm>
        </p:spPr>
        <p:txBody>
          <a:bodyPr>
            <a:normAutofit/>
          </a:bodyPr>
          <a:lstStyle/>
          <a:p>
            <a:r>
              <a:rPr lang="en-GB" sz="2800" b="1">
                <a:solidFill>
                  <a:srgbClr val="00447D"/>
                </a:solidFill>
                <a:effectLst/>
                <a:ea typeface="Calibri" panose="020F0502020204030204" pitchFamily="34" charset="0"/>
                <a:cs typeface="Calibri" panose="020F0502020204030204" pitchFamily="34" charset="0"/>
              </a:rPr>
              <a:t>Manuel de l'enquêteur sur le terrain pour l'autopsie verbale</a:t>
            </a:r>
            <a:endParaRPr lang="en-GB" sz="6000">
              <a:solidFill>
                <a:srgbClr val="00447D"/>
              </a:solidFill>
            </a:endParaRPr>
          </a:p>
        </p:txBody>
      </p:sp>
      <p:sp>
        <p:nvSpPr>
          <p:cNvPr id="3" name="Content Placeholder 2">
            <a:extLst>
              <a:ext uri="{FF2B5EF4-FFF2-40B4-BE49-F238E27FC236}">
                <a16:creationId xmlns:a16="http://schemas.microsoft.com/office/drawing/2014/main" id="{B0054462-611F-F8E3-4B85-2065630C7B59}"/>
              </a:ext>
            </a:extLst>
          </p:cNvPr>
          <p:cNvSpPr>
            <a:spLocks noGrp="1"/>
          </p:cNvSpPr>
          <p:nvPr>
            <p:ph idx="1"/>
          </p:nvPr>
        </p:nvSpPr>
        <p:spPr>
          <a:xfrm>
            <a:off x="732299" y="1020483"/>
            <a:ext cx="10515600" cy="2581276"/>
          </a:xfrm>
        </p:spPr>
        <p:txBody>
          <a:bodyPr>
            <a:normAutofit/>
          </a:bodyPr>
          <a:lstStyle/>
          <a:p>
            <a:pPr lvl="0" algn="just">
              <a:lnSpc>
                <a:spcPct val="150000"/>
              </a:lnSpc>
              <a:spcAft>
                <a:spcPts val="1000"/>
              </a:spcAft>
              <a:buClr>
                <a:srgbClr val="00447D"/>
              </a:buClr>
              <a:buSzPct val="90000"/>
            </a:pPr>
            <a:r>
              <a:rPr lang="en-GB" sz="1600">
                <a:effectLst/>
                <a:ea typeface="Noto Sans Symbols"/>
                <a:cs typeface="Noto Sans Symbols"/>
              </a:rPr>
              <a:t>Description des caractéristiques essentielles des questionnaires VA 2022 de l'OMS.</a:t>
            </a:r>
          </a:p>
          <a:p>
            <a:pPr lvl="0" algn="just">
              <a:lnSpc>
                <a:spcPct val="150000"/>
              </a:lnSpc>
              <a:spcAft>
                <a:spcPts val="1000"/>
              </a:spcAft>
              <a:buClr>
                <a:srgbClr val="00447D"/>
              </a:buClr>
              <a:buSzPct val="90000"/>
            </a:pPr>
            <a:r>
              <a:rPr lang="en-GB" sz="1600">
                <a:effectLst/>
                <a:ea typeface="Noto Sans Symbols"/>
                <a:cs typeface="Noto Sans Symbols"/>
              </a:rPr>
              <a:t>Brève explication des différents aspects à prendre en considération pour la conduite des entretiens de VA.</a:t>
            </a:r>
          </a:p>
          <a:p>
            <a:pPr lvl="0" algn="just">
              <a:lnSpc>
                <a:spcPct val="150000"/>
              </a:lnSpc>
              <a:spcAft>
                <a:spcPts val="1000"/>
              </a:spcAft>
              <a:buClr>
                <a:srgbClr val="00447D"/>
              </a:buClr>
              <a:buSzPct val="90000"/>
            </a:pPr>
            <a:r>
              <a:rPr lang="en-GB" sz="1600">
                <a:effectLst/>
                <a:ea typeface="Noto Sans Symbols"/>
                <a:cs typeface="Noto Sans Symbols"/>
              </a:rPr>
              <a:t>Instructions question par question pour remplir chacun des questionnaires VA pour les trois groupes d'âge.</a:t>
            </a:r>
          </a:p>
          <a:p>
            <a:pPr lvl="1" algn="just">
              <a:lnSpc>
                <a:spcPct val="150000"/>
              </a:lnSpc>
              <a:spcAft>
                <a:spcPts val="1000"/>
              </a:spcAft>
              <a:buClr>
                <a:srgbClr val="00447D"/>
              </a:buClr>
              <a:buSzPct val="90000"/>
            </a:pPr>
            <a:r>
              <a:rPr lang="en-GB" sz="1600">
                <a:ea typeface="Noto Sans Symbols"/>
                <a:cs typeface="Noto Sans Symbols"/>
              </a:rPr>
              <a:t>Pour faciliter la compréhension des questions et recueillir des informations de manière standard - </a:t>
            </a:r>
            <a:r>
              <a:rPr lang="en-GB" sz="1600">
                <a:effectLst/>
                <a:ea typeface="Noto Sans Symbols"/>
                <a:cs typeface="Noto Sans Symbols"/>
              </a:rPr>
              <a:t>les questions, les réponses attendues et les modèles de saut sont expliqués.</a:t>
            </a:r>
            <a:endParaRPr lang="en-GB"/>
          </a:p>
        </p:txBody>
      </p:sp>
      <p:sp>
        <p:nvSpPr>
          <p:cNvPr id="5" name="Callout: Bent Line 4">
            <a:extLst>
              <a:ext uri="{FF2B5EF4-FFF2-40B4-BE49-F238E27FC236}">
                <a16:creationId xmlns:a16="http://schemas.microsoft.com/office/drawing/2014/main" id="{BB9E182E-454C-343D-E387-ACC690446218}"/>
              </a:ext>
            </a:extLst>
          </p:cNvPr>
          <p:cNvSpPr/>
          <p:nvPr/>
        </p:nvSpPr>
        <p:spPr>
          <a:xfrm>
            <a:off x="7531703" y="4839355"/>
            <a:ext cx="3716196" cy="1325564"/>
          </a:xfrm>
          <a:prstGeom prst="borderCallout2">
            <a:avLst>
              <a:gd name="adj1" fmla="val 18750"/>
              <a:gd name="adj2" fmla="val -8333"/>
              <a:gd name="adj3" fmla="val 18750"/>
              <a:gd name="adj4" fmla="val -16667"/>
              <a:gd name="adj5" fmla="val -53885"/>
              <a:gd name="adj6" fmla="val -316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effectLst/>
                <a:ea typeface="Calibri" panose="020F0502020204030204" pitchFamily="34" charset="0"/>
                <a:cs typeface="Calibri" panose="020F0502020204030204" pitchFamily="34" charset="0"/>
              </a:rPr>
              <a:t>Il devrait être revu périodiquement par les enquêteurs et être consulté lorsqu'une question ou un problème se pose.</a:t>
            </a:r>
            <a:endParaRPr lang="en-GB" sz="1400">
              <a:solidFill>
                <a:schemeClr val="bg1"/>
              </a:solidFill>
            </a:endParaRPr>
          </a:p>
          <a:p>
            <a:pPr algn="ctr"/>
            <a:endParaRPr lang="en-GB" sz="1400"/>
          </a:p>
        </p:txBody>
      </p:sp>
    </p:spTree>
    <p:extLst>
      <p:ext uri="{BB962C8B-B14F-4D97-AF65-F5344CB8AC3E}">
        <p14:creationId xmlns:p14="http://schemas.microsoft.com/office/powerpoint/2010/main" val="3826690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4C3624A-0BB5-8053-3D56-094A3379C464}"/>
              </a:ext>
            </a:extLst>
          </p:cNvPr>
          <p:cNvSpPr>
            <a:spLocks noGrp="1"/>
          </p:cNvSpPr>
          <p:nvPr>
            <p:ph type="title"/>
          </p:nvPr>
        </p:nvSpPr>
        <p:spPr/>
        <p:txBody>
          <a:bodyPr>
            <a:normAutofit fontScale="90000"/>
          </a:bodyPr>
          <a:lstStyle/>
          <a:p>
            <a:r>
              <a:rPr lang="en-US"/>
              <a:t>Objectifs de la session</a:t>
            </a:r>
          </a:p>
        </p:txBody>
      </p:sp>
      <p:sp>
        <p:nvSpPr>
          <p:cNvPr id="21" name="Text Placeholder 20">
            <a:extLst>
              <a:ext uri="{FF2B5EF4-FFF2-40B4-BE49-F238E27FC236}">
                <a16:creationId xmlns:a16="http://schemas.microsoft.com/office/drawing/2014/main" id="{EB26A3A7-75A0-E8E2-5571-C32F3AC5F981}"/>
              </a:ext>
            </a:extLst>
          </p:cNvPr>
          <p:cNvSpPr>
            <a:spLocks noGrp="1"/>
          </p:cNvSpPr>
          <p:nvPr>
            <p:ph type="body" sz="quarter" idx="10"/>
          </p:nvPr>
        </p:nvSpPr>
        <p:spPr>
          <a:xfrm>
            <a:off x="7590088" y="2269220"/>
            <a:ext cx="4125801" cy="524635"/>
          </a:xfrm>
        </p:spPr>
        <p:txBody>
          <a:bodyPr>
            <a:normAutofit fontScale="92500" lnSpcReduction="10000"/>
          </a:bodyPr>
          <a:lstStyle/>
          <a:p>
            <a:r>
              <a:rPr lang="en-US">
                <a:latin typeface="Segoe UI Light"/>
                <a:cs typeface="Segoe UI Light"/>
              </a:rPr>
              <a:t>Comprendre les principes éthiques clés lorsqu'on travaille avec des sujets humains.</a:t>
            </a:r>
            <a:endParaRPr lang="en-US"/>
          </a:p>
        </p:txBody>
      </p:sp>
      <p:sp>
        <p:nvSpPr>
          <p:cNvPr id="22" name="Text Placeholder 21">
            <a:extLst>
              <a:ext uri="{FF2B5EF4-FFF2-40B4-BE49-F238E27FC236}">
                <a16:creationId xmlns:a16="http://schemas.microsoft.com/office/drawing/2014/main" id="{D39E6ACB-A98C-C441-7992-86945CEE21B7}"/>
              </a:ext>
            </a:extLst>
          </p:cNvPr>
          <p:cNvSpPr>
            <a:spLocks noGrp="1"/>
          </p:cNvSpPr>
          <p:nvPr>
            <p:ph type="body" sz="quarter" idx="11"/>
          </p:nvPr>
        </p:nvSpPr>
        <p:spPr/>
        <p:txBody>
          <a:bodyPr>
            <a:normAutofit fontScale="92500" lnSpcReduction="10000"/>
          </a:bodyPr>
          <a:lstStyle/>
          <a:p>
            <a:endParaRPr lang="en-US"/>
          </a:p>
        </p:txBody>
      </p:sp>
      <p:sp>
        <p:nvSpPr>
          <p:cNvPr id="23" name="Text Placeholder 22">
            <a:extLst>
              <a:ext uri="{FF2B5EF4-FFF2-40B4-BE49-F238E27FC236}">
                <a16:creationId xmlns:a16="http://schemas.microsoft.com/office/drawing/2014/main" id="{1D4BB9DD-B066-09BD-C8DE-E1988D388AEA}"/>
              </a:ext>
            </a:extLst>
          </p:cNvPr>
          <p:cNvSpPr>
            <a:spLocks noGrp="1"/>
          </p:cNvSpPr>
          <p:nvPr>
            <p:ph type="body" sz="quarter" idx="12"/>
          </p:nvPr>
        </p:nvSpPr>
        <p:spPr/>
        <p:txBody>
          <a:bodyPr>
            <a:normAutofit fontScale="92500" lnSpcReduction="10000"/>
          </a:bodyPr>
          <a:lstStyle/>
          <a:p>
            <a:endParaRPr lang="en-US"/>
          </a:p>
        </p:txBody>
      </p:sp>
      <p:sp>
        <p:nvSpPr>
          <p:cNvPr id="24" name="Text Placeholder 23">
            <a:extLst>
              <a:ext uri="{FF2B5EF4-FFF2-40B4-BE49-F238E27FC236}">
                <a16:creationId xmlns:a16="http://schemas.microsoft.com/office/drawing/2014/main" id="{E8AA78B7-BB02-B81C-F8AC-47C7260BD640}"/>
              </a:ext>
            </a:extLst>
          </p:cNvPr>
          <p:cNvSpPr>
            <a:spLocks noGrp="1"/>
          </p:cNvSpPr>
          <p:nvPr>
            <p:ph type="body" sz="quarter" idx="13"/>
          </p:nvPr>
        </p:nvSpPr>
        <p:spPr/>
        <p:txBody>
          <a:bodyPr>
            <a:normAutofit fontScale="92500" lnSpcReduction="10000"/>
          </a:bodyPr>
          <a:lstStyle/>
          <a:p>
            <a:endParaRPr lang="en-US"/>
          </a:p>
        </p:txBody>
      </p:sp>
      <p:sp>
        <p:nvSpPr>
          <p:cNvPr id="26" name="Text Placeholder 25">
            <a:extLst>
              <a:ext uri="{FF2B5EF4-FFF2-40B4-BE49-F238E27FC236}">
                <a16:creationId xmlns:a16="http://schemas.microsoft.com/office/drawing/2014/main" id="{13D66E33-59C0-9A38-C102-AE510F7F0B5E}"/>
              </a:ext>
            </a:extLst>
          </p:cNvPr>
          <p:cNvSpPr>
            <a:spLocks noGrp="1"/>
          </p:cNvSpPr>
          <p:nvPr>
            <p:ph type="body" sz="quarter" idx="15"/>
          </p:nvPr>
        </p:nvSpPr>
        <p:spPr/>
        <p:txBody>
          <a:bodyPr>
            <a:normAutofit/>
          </a:bodyPr>
          <a:lstStyle/>
          <a:p>
            <a:pPr>
              <a:lnSpc>
                <a:spcPct val="100000"/>
              </a:lnSpc>
              <a:spcBef>
                <a:spcPct val="20000"/>
              </a:spcBef>
            </a:pPr>
            <a:endParaRPr lang="en-US">
              <a:solidFill>
                <a:srgbClr val="1F497D"/>
              </a:solidFill>
              <a:latin typeface="Georgia"/>
            </a:endParaRPr>
          </a:p>
          <a:p>
            <a:endParaRPr lang="en-US"/>
          </a:p>
        </p:txBody>
      </p:sp>
      <p:sp>
        <p:nvSpPr>
          <p:cNvPr id="27" name="Text Placeholder 26">
            <a:extLst>
              <a:ext uri="{FF2B5EF4-FFF2-40B4-BE49-F238E27FC236}">
                <a16:creationId xmlns:a16="http://schemas.microsoft.com/office/drawing/2014/main" id="{5A1DE525-6B04-83D6-D277-78E9FA28728D}"/>
              </a:ext>
            </a:extLst>
          </p:cNvPr>
          <p:cNvSpPr>
            <a:spLocks noGrp="1"/>
          </p:cNvSpPr>
          <p:nvPr>
            <p:ph type="body" sz="quarter" idx="16"/>
          </p:nvPr>
        </p:nvSpPr>
        <p:spPr/>
        <p:txBody>
          <a:bodyPr>
            <a:normAutofit fontScale="92500" lnSpcReduction="10000"/>
          </a:bodyPr>
          <a:lstStyle/>
          <a:p>
            <a:r>
              <a:rPr lang="en-US">
                <a:latin typeface="Segoe UI Light"/>
                <a:cs typeface="Segoe UI Light"/>
              </a:rPr>
              <a:t>Comprendre votre responsabilité envers les participants </a:t>
            </a:r>
            <a:endParaRPr lang="en-US"/>
          </a:p>
        </p:txBody>
      </p:sp>
      <p:sp>
        <p:nvSpPr>
          <p:cNvPr id="2" name="TextBox 1">
            <a:extLst>
              <a:ext uri="{FF2B5EF4-FFF2-40B4-BE49-F238E27FC236}">
                <a16:creationId xmlns:a16="http://schemas.microsoft.com/office/drawing/2014/main" id="{9C087E8F-A203-F6F7-DBD3-1297992DADF6}"/>
              </a:ext>
            </a:extLst>
          </p:cNvPr>
          <p:cNvSpPr txBox="1"/>
          <p:nvPr/>
        </p:nvSpPr>
        <p:spPr>
          <a:xfrm>
            <a:off x="7591269" y="3056744"/>
            <a:ext cx="42921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Comprendre comment préserver la confidentialité et le caractère privé des données des participants. </a:t>
            </a:r>
          </a:p>
        </p:txBody>
      </p:sp>
    </p:spTree>
    <p:extLst>
      <p:ext uri="{BB962C8B-B14F-4D97-AF65-F5344CB8AC3E}">
        <p14:creationId xmlns:p14="http://schemas.microsoft.com/office/powerpoint/2010/main" val="26368041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AB89-A1D3-FD9E-535F-2F1DAE92ED92}"/>
              </a:ext>
            </a:extLst>
          </p:cNvPr>
          <p:cNvSpPr>
            <a:spLocks noGrp="1"/>
          </p:cNvSpPr>
          <p:nvPr>
            <p:ph type="ctrTitle"/>
          </p:nvPr>
        </p:nvSpPr>
        <p:spPr>
          <a:xfrm>
            <a:off x="432746" y="235468"/>
            <a:ext cx="11412887" cy="1421716"/>
          </a:xfrm>
        </p:spPr>
        <p:txBody>
          <a:bodyPr>
            <a:normAutofit/>
          </a:bodyPr>
          <a:lstStyle/>
          <a:p>
            <a:r>
              <a:rPr lang="pt-PT" sz="4400">
                <a:solidFill>
                  <a:schemeClr val="accent3">
                    <a:lumMod val="50000"/>
                  </a:schemeClr>
                </a:solidFill>
              </a:rPr>
              <a:t>Formation des enquêteurs pour l'instrument d'autopsie verbale (VA) de l'OMS 2022</a:t>
            </a:r>
            <a:endParaRPr lang="en-GB" sz="4400">
              <a:solidFill>
                <a:schemeClr val="accent3">
                  <a:lumMod val="50000"/>
                </a:schemeClr>
              </a:solidFill>
            </a:endParaRPr>
          </a:p>
        </p:txBody>
      </p:sp>
      <p:graphicFrame>
        <p:nvGraphicFramePr>
          <p:cNvPr id="12" name="Table 11">
            <a:extLst>
              <a:ext uri="{FF2B5EF4-FFF2-40B4-BE49-F238E27FC236}">
                <a16:creationId xmlns:a16="http://schemas.microsoft.com/office/drawing/2014/main" id="{2E47E1AF-1F5F-2456-2097-73EB34AB066B}"/>
              </a:ext>
            </a:extLst>
          </p:cNvPr>
          <p:cNvGraphicFramePr>
            <a:graphicFrameLocks noGrp="1"/>
          </p:cNvGraphicFramePr>
          <p:nvPr/>
        </p:nvGraphicFramePr>
        <p:xfrm>
          <a:off x="432746" y="2163866"/>
          <a:ext cx="11412887" cy="4753768"/>
        </p:xfrm>
        <a:graphic>
          <a:graphicData uri="http://schemas.openxmlformats.org/drawingml/2006/table">
            <a:tbl>
              <a:tblPr bandRow="1"/>
              <a:tblGrid>
                <a:gridCol w="9082124">
                  <a:extLst>
                    <a:ext uri="{9D8B030D-6E8A-4147-A177-3AD203B41FA5}">
                      <a16:colId xmlns:a16="http://schemas.microsoft.com/office/drawing/2014/main" val="1375828215"/>
                    </a:ext>
                  </a:extLst>
                </a:gridCol>
                <a:gridCol w="2330763">
                  <a:extLst>
                    <a:ext uri="{9D8B030D-6E8A-4147-A177-3AD203B41FA5}">
                      <a16:colId xmlns:a16="http://schemas.microsoft.com/office/drawing/2014/main" val="3774162955"/>
                    </a:ext>
                  </a:extLst>
                </a:gridCol>
              </a:tblGrid>
              <a:tr h="961357">
                <a:tc gridSpan="2">
                  <a:txBody>
                    <a:bodyPr/>
                    <a:lstStyle/>
                    <a:p>
                      <a:pPr algn="just">
                        <a:lnSpc>
                          <a:spcPct val="115000"/>
                        </a:lnSpc>
                        <a:spcBef>
                          <a:spcPts val="2400"/>
                        </a:spcBef>
                        <a:spcAft>
                          <a:spcPts val="1200"/>
                        </a:spcAft>
                      </a:pPr>
                      <a:r>
                        <a:rPr lang="en-GB" sz="2800" b="1" kern="0">
                          <a:solidFill>
                            <a:schemeClr val="tx2"/>
                          </a:solidFill>
                          <a:effectLst/>
                          <a:latin typeface="Calibri" panose="020F0502020204030204" pitchFamily="34" charset="0"/>
                        </a:rPr>
                        <a:t>Session 8 </a:t>
                      </a:r>
                      <a:r>
                        <a:rPr lang="en-GB" sz="2800" b="1" kern="0">
                          <a:solidFill>
                            <a:schemeClr val="tx2"/>
                          </a:solidFill>
                          <a:effectLst/>
                          <a:latin typeface="Calibri" panose="020F0502020204030204" pitchFamily="34" charset="0"/>
                          <a:ea typeface="+mn-ea"/>
                          <a:cs typeface="+mn-cs"/>
                        </a:rPr>
                        <a:t>: Entretien VA - administration du questionnaire pour le décès d'un enfant de moins de 4 semaines</a:t>
                      </a:r>
                    </a:p>
                  </a:txBody>
                  <a:tcPr marL="73025" marR="73025" marT="0" marB="0">
                    <a:lnL w="12700" cap="flat" cmpd="sng" algn="ctr">
                      <a:solidFill>
                        <a:srgbClr val="548DD4"/>
                      </a:solidFill>
                      <a:prstDash val="solid"/>
                      <a:round/>
                      <a:headEnd type="none" w="med" len="med"/>
                      <a:tailEnd type="none" w="med" len="med"/>
                    </a:lnL>
                    <a:lnR w="12700" cap="flat" cmpd="sng" algn="ctr">
                      <a:solidFill>
                        <a:srgbClr val="548DD4"/>
                      </a:solidFill>
                      <a:prstDash val="solid"/>
                      <a:round/>
                      <a:headEnd type="none" w="med" len="med"/>
                      <a:tailEnd type="none" w="med" len="med"/>
                    </a:lnR>
                    <a:lnT w="12700" cap="flat" cmpd="sng" algn="ctr">
                      <a:solidFill>
                        <a:srgbClr val="548DD4"/>
                      </a:solidFill>
                      <a:prstDash val="solid"/>
                      <a:round/>
                      <a:headEnd type="none" w="med" len="med"/>
                      <a:tailEnd type="none" w="med" len="med"/>
                    </a:lnT>
                    <a:lnB w="12700" cap="flat" cmpd="sng" algn="ctr">
                      <a:solidFill>
                        <a:srgbClr val="548DD4"/>
                      </a:solidFill>
                      <a:prstDash val="solid"/>
                      <a:round/>
                      <a:headEnd type="none" w="med" len="med"/>
                      <a:tailEnd type="none" w="med" len="med"/>
                    </a:lnB>
                    <a:solidFill>
                      <a:srgbClr val="C6D9F1"/>
                    </a:solidFill>
                  </a:tcPr>
                </a:tc>
                <a:tc hMerge="1">
                  <a:txBody>
                    <a:bodyPr/>
                    <a:lstStyle/>
                    <a:p>
                      <a:endParaRPr lang="en-GB"/>
                    </a:p>
                  </a:txBody>
                  <a:tcPr/>
                </a:tc>
                <a:extLst>
                  <a:ext uri="{0D108BD9-81ED-4DB2-BD59-A6C34878D82A}">
                    <a16:rowId xmlns:a16="http://schemas.microsoft.com/office/drawing/2014/main" val="58514208"/>
                  </a:ext>
                </a:extLst>
              </a:tr>
              <a:tr h="2988012">
                <a:tc>
                  <a:txBody>
                    <a:bodyPr/>
                    <a:lstStyle/>
                    <a:p>
                      <a:pPr algn="just">
                        <a:lnSpc>
                          <a:spcPct val="115000"/>
                        </a:lnSpc>
                      </a:pPr>
                      <a:r>
                        <a:rPr lang="en-GB" sz="800" b="1">
                          <a:effectLst/>
                          <a:latin typeface="Minion Pro"/>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algn="just">
                        <a:lnSpc>
                          <a:spcPct val="150000"/>
                        </a:lnSpc>
                      </a:pPr>
                      <a:r>
                        <a:rPr lang="en-GB" sz="1800" b="1">
                          <a:effectLst/>
                          <a:latin typeface="+mn-lt"/>
                          <a:ea typeface="Calibri" panose="020F0502020204030204" pitchFamily="34" charset="0"/>
                          <a:cs typeface="Calibri" panose="020F0502020204030204" pitchFamily="34" charset="0"/>
                        </a:rPr>
                        <a:t>Objectifs : </a:t>
                      </a:r>
                      <a:r>
                        <a:rPr lang="en-GB" sz="1800" kern="1200">
                          <a:solidFill>
                            <a:schemeClr val="tx1"/>
                          </a:solidFill>
                          <a:effectLst/>
                          <a:latin typeface="+mn-lt"/>
                          <a:ea typeface="+mn-ea"/>
                          <a:cs typeface="+mn-cs"/>
                        </a:rPr>
                        <a:t>Apprendre à mener un entretien VA à l'aide du questionnaire VA 2022 de l'OMS pour les décès d'enfants âgés de moins de quatre semaines. À la fin de la session, les participants devraient se familiariser avec le questionnaire et avoir une bonne compréhension de chaque section et des questions incluses dans le questionnaire VA néonatal.</a:t>
                      </a:r>
                    </a:p>
                    <a:p>
                      <a:pPr>
                        <a:lnSpc>
                          <a:spcPct val="150000"/>
                        </a:lnSpc>
                      </a:pPr>
                      <a:r>
                        <a:rPr lang="en-GB" sz="1800">
                          <a:effectLst/>
                          <a:latin typeface="+mn-lt"/>
                          <a:ea typeface="Calibri" panose="020F0502020204030204" pitchFamily="34" charset="0"/>
                          <a:cs typeface="Calibri" panose="020F0502020204030204" pitchFamily="34" charset="0"/>
                        </a:rPr>
                        <a:t> </a:t>
                      </a:r>
                    </a:p>
                    <a:p>
                      <a:pPr algn="just">
                        <a:lnSpc>
                          <a:spcPct val="150000"/>
                        </a:lnSpc>
                        <a:spcAft>
                          <a:spcPts val="1200"/>
                        </a:spcAft>
                      </a:pPr>
                      <a:r>
                        <a:rPr lang="en-GB" sz="1800" b="1">
                          <a:effectLst/>
                          <a:latin typeface="+mn-lt"/>
                          <a:ea typeface="Calibri" panose="020F0502020204030204" pitchFamily="34" charset="0"/>
                          <a:cs typeface="Calibri" panose="020F0502020204030204" pitchFamily="34" charset="0"/>
                        </a:rPr>
                        <a:t>Matériel : </a:t>
                      </a:r>
                      <a:r>
                        <a:rPr lang="en-GB" sz="1800" kern="1200">
                          <a:solidFill>
                            <a:schemeClr val="tx1"/>
                          </a:solidFill>
                          <a:effectLst/>
                          <a:latin typeface="+mn-lt"/>
                          <a:ea typeface="+mn-ea"/>
                          <a:cs typeface="+mn-cs"/>
                        </a:rPr>
                        <a:t>tableau à feuilles mobiles ; copies pour tous les participants des versions papier de l'instrument VA 2022 de l'OMS pour le décès d'un enfant de moins de 4 semaines (si applicable, versions traduites) ; Manuel de l'enquêteur de terrain VA (copies pour tous les participants).</a:t>
                      </a:r>
                    </a:p>
                  </a:txBody>
                  <a:tcPr marL="73025" marR="73025" marT="0" marB="0">
                    <a:lnL w="12700" cap="flat" cmpd="sng" algn="ctr">
                      <a:solidFill>
                        <a:srgbClr val="548DD4"/>
                      </a:solidFill>
                      <a:prstDash val="solid"/>
                      <a:round/>
                      <a:headEnd type="none" w="med" len="med"/>
                      <a:tailEnd type="none" w="med" len="med"/>
                    </a:lnL>
                    <a:lnR w="12700" cap="flat" cmpd="sng" algn="ctr">
                      <a:solidFill>
                        <a:srgbClr val="548DD4"/>
                      </a:solidFill>
                      <a:prstDash val="solid"/>
                      <a:round/>
                      <a:headEnd type="none" w="med" len="med"/>
                      <a:tailEnd type="none" w="med" len="med"/>
                    </a:lnR>
                    <a:lnT w="12700" cap="flat" cmpd="sng" algn="ctr">
                      <a:solidFill>
                        <a:srgbClr val="548DD4"/>
                      </a:solidFill>
                      <a:prstDash val="solid"/>
                      <a:round/>
                      <a:headEnd type="none" w="med" len="med"/>
                      <a:tailEnd type="none" w="med" len="med"/>
                    </a:lnT>
                    <a:lnB w="12700" cap="flat" cmpd="sng" algn="ctr">
                      <a:solidFill>
                        <a:srgbClr val="548DD4"/>
                      </a:solidFill>
                      <a:prstDash val="solid"/>
                      <a:round/>
                      <a:headEnd type="none" w="med" len="med"/>
                      <a:tailEnd type="none" w="med" len="med"/>
                    </a:lnB>
                  </a:tcPr>
                </a:tc>
                <a:tc>
                  <a:txBody>
                    <a:bodyPr/>
                    <a:lstStyle/>
                    <a:p>
                      <a:pPr algn="just">
                        <a:lnSpc>
                          <a:spcPct val="115000"/>
                        </a:lnSpc>
                        <a:spcAft>
                          <a:spcPts val="1200"/>
                        </a:spcAft>
                      </a:pPr>
                      <a:endParaRPr lang="en-GB" sz="1200">
                        <a:effectLst/>
                        <a:latin typeface="Minion Pro"/>
                        <a:ea typeface="Calibri" panose="020F0502020204030204" pitchFamily="34" charset="0"/>
                        <a:cs typeface="Calibri" panose="020F0502020204030204" pitchFamily="34" charset="0"/>
                      </a:endParaRPr>
                    </a:p>
                    <a:p>
                      <a:pPr algn="l"/>
                      <a:r>
                        <a:rPr lang="en-GB" sz="1200">
                          <a:effectLst/>
                          <a:latin typeface="Minion Pro"/>
                          <a:ea typeface="Calibri" panose="020F0502020204030204" pitchFamily="34" charset="0"/>
                          <a:cs typeface="Calibri" panose="020F0502020204030204" pitchFamily="34" charset="0"/>
                        </a:rPr>
                        <a:t> </a:t>
                      </a:r>
                    </a:p>
                    <a:p>
                      <a:pPr algn="l"/>
                      <a:r>
                        <a:rPr lang="en-GB" sz="1200">
                          <a:effectLst/>
                          <a:latin typeface="Minion Pro"/>
                          <a:ea typeface="Calibri" panose="020F0502020204030204" pitchFamily="34" charset="0"/>
                          <a:cs typeface="Calibri" panose="020F0502020204030204" pitchFamily="34" charset="0"/>
                        </a:rPr>
                        <a:t> </a:t>
                      </a:r>
                    </a:p>
                  </a:txBody>
                  <a:tcPr marL="73025" marR="73025" marT="0" marB="0">
                    <a:lnL w="12700" cap="flat" cmpd="sng" algn="ctr">
                      <a:solidFill>
                        <a:srgbClr val="548DD4"/>
                      </a:solidFill>
                      <a:prstDash val="solid"/>
                      <a:round/>
                      <a:headEnd type="none" w="med" len="med"/>
                      <a:tailEnd type="none" w="med" len="med"/>
                    </a:lnL>
                    <a:lnR w="12700" cap="flat" cmpd="sng" algn="ctr">
                      <a:solidFill>
                        <a:srgbClr val="548DD4"/>
                      </a:solidFill>
                      <a:prstDash val="solid"/>
                      <a:round/>
                      <a:headEnd type="none" w="med" len="med"/>
                      <a:tailEnd type="none" w="med" len="med"/>
                    </a:lnR>
                    <a:lnT w="12700" cap="flat" cmpd="sng" algn="ctr">
                      <a:solidFill>
                        <a:srgbClr val="548DD4"/>
                      </a:solidFill>
                      <a:prstDash val="solid"/>
                      <a:round/>
                      <a:headEnd type="none" w="med" len="med"/>
                      <a:tailEnd type="none" w="med" len="med"/>
                    </a:lnT>
                    <a:lnB w="12700" cap="flat" cmpd="sng" algn="ctr">
                      <a:solidFill>
                        <a:srgbClr val="548DD4"/>
                      </a:solidFill>
                      <a:prstDash val="solid"/>
                      <a:round/>
                      <a:headEnd type="none" w="med" len="med"/>
                      <a:tailEnd type="none" w="med" len="med"/>
                    </a:lnB>
                  </a:tcPr>
                </a:tc>
                <a:extLst>
                  <a:ext uri="{0D108BD9-81ED-4DB2-BD59-A6C34878D82A}">
                    <a16:rowId xmlns:a16="http://schemas.microsoft.com/office/drawing/2014/main" val="2464483719"/>
                  </a:ext>
                </a:extLst>
              </a:tr>
            </a:tbl>
          </a:graphicData>
        </a:graphic>
      </p:graphicFrame>
      <p:grpSp>
        <p:nvGrpSpPr>
          <p:cNvPr id="13" name="Group 12">
            <a:extLst>
              <a:ext uri="{FF2B5EF4-FFF2-40B4-BE49-F238E27FC236}">
                <a16:creationId xmlns:a16="http://schemas.microsoft.com/office/drawing/2014/main" id="{2A3722F2-136D-E2FF-C0DA-D5ABCB148CFB}"/>
              </a:ext>
            </a:extLst>
          </p:cNvPr>
          <p:cNvGrpSpPr/>
          <p:nvPr/>
        </p:nvGrpSpPr>
        <p:grpSpPr>
          <a:xfrm>
            <a:off x="10048030" y="4138551"/>
            <a:ext cx="1203840" cy="1183821"/>
            <a:chOff x="5022150" y="3466628"/>
            <a:chExt cx="647700" cy="626745"/>
          </a:xfrm>
        </p:grpSpPr>
        <p:grpSp>
          <p:nvGrpSpPr>
            <p:cNvPr id="14" name="Group 13">
              <a:extLst>
                <a:ext uri="{FF2B5EF4-FFF2-40B4-BE49-F238E27FC236}">
                  <a16:creationId xmlns:a16="http://schemas.microsoft.com/office/drawing/2014/main" id="{B8280EBC-6636-ECD8-C4E9-566B0FEA18B9}"/>
                </a:ext>
              </a:extLst>
            </p:cNvPr>
            <p:cNvGrpSpPr/>
            <p:nvPr/>
          </p:nvGrpSpPr>
          <p:grpSpPr>
            <a:xfrm>
              <a:off x="5022150" y="3466628"/>
              <a:ext cx="647700" cy="626745"/>
              <a:chOff x="5022150" y="3466628"/>
              <a:chExt cx="647700" cy="626745"/>
            </a:xfrm>
          </p:grpSpPr>
          <p:sp>
            <p:nvSpPr>
              <p:cNvPr id="15" name="Rectangle 14">
                <a:extLst>
                  <a:ext uri="{FF2B5EF4-FFF2-40B4-BE49-F238E27FC236}">
                    <a16:creationId xmlns:a16="http://schemas.microsoft.com/office/drawing/2014/main" id="{168BCC26-542C-0BB0-38F3-C045F462279F}"/>
                  </a:ext>
                </a:extLst>
              </p:cNvPr>
              <p:cNvSpPr/>
              <p:nvPr/>
            </p:nvSpPr>
            <p:spPr>
              <a:xfrm>
                <a:off x="5022150" y="3466628"/>
                <a:ext cx="647700" cy="626725"/>
              </a:xfrm>
              <a:prstGeom prst="rect">
                <a:avLst/>
              </a:prstGeom>
              <a:noFill/>
              <a:ln>
                <a:noFill/>
              </a:ln>
            </p:spPr>
            <p:txBody>
              <a:bodyPr spcFirstLastPara="1" wrap="square" lIns="91425" tIns="91425" rIns="91425" bIns="91425" anchor="ctr" anchorCtr="0">
                <a:noAutofit/>
              </a:bodyPr>
              <a:lstStyle/>
              <a:p>
                <a:pPr algn="l"/>
                <a:r>
                  <a:rPr lang="en-GB" sz="1200">
                    <a:effectLst/>
                    <a:latin typeface="Minion Pro"/>
                    <a:ea typeface="Calibri" panose="020F0502020204030204" pitchFamily="34" charset="0"/>
                    <a:cs typeface="Calibri" panose="020F0502020204030204" pitchFamily="34" charset="0"/>
                  </a:rPr>
                  <a:t> </a:t>
                </a:r>
              </a:p>
            </p:txBody>
          </p:sp>
          <p:grpSp>
            <p:nvGrpSpPr>
              <p:cNvPr id="16" name="Group 15">
                <a:extLst>
                  <a:ext uri="{FF2B5EF4-FFF2-40B4-BE49-F238E27FC236}">
                    <a16:creationId xmlns:a16="http://schemas.microsoft.com/office/drawing/2014/main" id="{501CC859-6893-C0BB-9003-7CB42366D34F}"/>
                  </a:ext>
                </a:extLst>
              </p:cNvPr>
              <p:cNvGrpSpPr/>
              <p:nvPr/>
            </p:nvGrpSpPr>
            <p:grpSpPr>
              <a:xfrm>
                <a:off x="5022150" y="3466628"/>
                <a:ext cx="647700" cy="626745"/>
                <a:chOff x="4763" y="0"/>
                <a:chExt cx="647700" cy="626745"/>
              </a:xfrm>
            </p:grpSpPr>
            <p:sp>
              <p:nvSpPr>
                <p:cNvPr id="17" name="Rectangle 16">
                  <a:extLst>
                    <a:ext uri="{FF2B5EF4-FFF2-40B4-BE49-F238E27FC236}">
                      <a16:creationId xmlns:a16="http://schemas.microsoft.com/office/drawing/2014/main" id="{11D2E4A5-4B83-30E0-F53B-A38489076049}"/>
                    </a:ext>
                  </a:extLst>
                </p:cNvPr>
                <p:cNvSpPr/>
                <p:nvPr/>
              </p:nvSpPr>
              <p:spPr>
                <a:xfrm>
                  <a:off x="4763" y="0"/>
                  <a:ext cx="647700" cy="626725"/>
                </a:xfrm>
                <a:prstGeom prst="rect">
                  <a:avLst/>
                </a:prstGeom>
                <a:noFill/>
                <a:ln>
                  <a:noFill/>
                </a:ln>
              </p:spPr>
              <p:txBody>
                <a:bodyPr spcFirstLastPara="1" wrap="square" lIns="91425" tIns="91425" rIns="91425" bIns="91425" anchor="ctr" anchorCtr="0">
                  <a:noAutofit/>
                </a:bodyPr>
                <a:lstStyle/>
                <a:p>
                  <a:pPr algn="l"/>
                  <a:r>
                    <a:rPr lang="en-GB" sz="1200">
                      <a:effectLst/>
                      <a:latin typeface="Minion Pro"/>
                      <a:ea typeface="Calibri" panose="020F0502020204030204" pitchFamily="34" charset="0"/>
                      <a:cs typeface="Calibri" panose="020F0502020204030204" pitchFamily="34" charset="0"/>
                    </a:rPr>
                    <a:t> </a:t>
                  </a:r>
                </a:p>
              </p:txBody>
            </p:sp>
            <p:pic>
              <p:nvPicPr>
                <p:cNvPr id="18" name="Shape 12">
                  <a:extLst>
                    <a:ext uri="{FF2B5EF4-FFF2-40B4-BE49-F238E27FC236}">
                      <a16:creationId xmlns:a16="http://schemas.microsoft.com/office/drawing/2014/main" id="{A086BB06-2663-1A05-C6AE-CFFC23A3CA47}"/>
                    </a:ext>
                  </a:extLst>
                </p:cNvPr>
                <p:cNvPicPr preferRelativeResize="0"/>
                <p:nvPr/>
              </p:nvPicPr>
              <p:blipFill rotWithShape="1">
                <a:blip>
                  <a:alphaModFix/>
                </a:blip>
                <a:srcRect/>
                <a:stretch/>
              </p:blipFill>
              <p:spPr>
                <a:xfrm>
                  <a:off x="90487" y="0"/>
                  <a:ext cx="373380" cy="373380"/>
                </a:xfrm>
                <a:prstGeom prst="rect">
                  <a:avLst/>
                </a:prstGeom>
                <a:noFill/>
                <a:ln>
                  <a:noFill/>
                </a:ln>
              </p:spPr>
            </p:pic>
            <p:sp>
              <p:nvSpPr>
                <p:cNvPr id="19" name="Rectangle 18">
                  <a:extLst>
                    <a:ext uri="{FF2B5EF4-FFF2-40B4-BE49-F238E27FC236}">
                      <a16:creationId xmlns:a16="http://schemas.microsoft.com/office/drawing/2014/main" id="{87791D68-96A9-BE8A-5B2E-C97CC8179C70}"/>
                    </a:ext>
                  </a:extLst>
                </p:cNvPr>
                <p:cNvSpPr/>
                <p:nvPr/>
              </p:nvSpPr>
              <p:spPr>
                <a:xfrm>
                  <a:off x="4763" y="371475"/>
                  <a:ext cx="647700" cy="255270"/>
                </a:xfrm>
                <a:prstGeom prst="rect">
                  <a:avLst/>
                </a:prstGeom>
                <a:noFill/>
                <a:ln>
                  <a:noFill/>
                </a:ln>
              </p:spPr>
              <p:txBody>
                <a:bodyPr spcFirstLastPara="1" wrap="square" lIns="91425" tIns="45700" rIns="91425" bIns="45700" anchor="t" anchorCtr="0">
                  <a:noAutofit/>
                </a:bodyPr>
                <a:lstStyle/>
                <a:p>
                  <a:pPr algn="just"/>
                  <a:r>
                    <a:rPr lang="en-GB">
                      <a:solidFill>
                        <a:srgbClr val="000000"/>
                      </a:solidFill>
                      <a:latin typeface="Minion Pro"/>
                      <a:ea typeface="Calibri" panose="020F0502020204030204" pitchFamily="34" charset="0"/>
                      <a:cs typeface="Calibri" panose="020F0502020204030204" pitchFamily="34" charset="0"/>
                    </a:rPr>
                    <a:t>   160 </a:t>
                  </a:r>
                  <a:r>
                    <a:rPr lang="en-GB">
                      <a:solidFill>
                        <a:srgbClr val="000000"/>
                      </a:solidFill>
                      <a:effectLst/>
                      <a:latin typeface="Minion Pro"/>
                      <a:ea typeface="Calibri" panose="020F0502020204030204" pitchFamily="34" charset="0"/>
                      <a:cs typeface="Calibri" panose="020F0502020204030204" pitchFamily="34" charset="0"/>
                    </a:rPr>
                    <a:t>min</a:t>
                  </a:r>
                  <a:endParaRPr lang="en-GB">
                    <a:effectLst/>
                    <a:latin typeface="Minion Pro"/>
                    <a:ea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155345661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100526" y="92813"/>
            <a:ext cx="12006443" cy="6649415"/>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marL="457200" indent="-457200" algn="just">
              <a:lnSpc>
                <a:spcPct val="150000"/>
              </a:lnSpc>
              <a:spcBef>
                <a:spcPts val="1800"/>
              </a:spcBef>
              <a:spcAft>
                <a:spcPts val="1200"/>
              </a:spcAft>
            </a:pPr>
            <a:r>
              <a:rPr lang="en-US"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rPr>
              <a:t>Activité </a:t>
            </a:r>
            <a:r>
              <a:rPr lang="en-US" sz="2800" b="1">
                <a:solidFill>
                  <a:schemeClr val="tx2"/>
                </a:solidFill>
                <a:latin typeface="Calibri Light" panose="020F0302020204030204" pitchFamily="34" charset="0"/>
                <a:ea typeface="Calibri" panose="020F0502020204030204" pitchFamily="34" charset="0"/>
                <a:cs typeface="Calibri" panose="020F0502020204030204" pitchFamily="34" charset="0"/>
              </a:rPr>
              <a:t>8</a:t>
            </a:r>
            <a:r>
              <a:rPr lang="en-US"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rPr>
              <a:t>.1</a:t>
            </a:r>
            <a:endParaRPr lang="en-GB"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endParaRPr>
          </a:p>
          <a:p>
            <a:pPr marR="7620" algn="just">
              <a:lnSpc>
                <a:spcPct val="150000"/>
              </a:lnSpc>
              <a:spcAft>
                <a:spcPts val="1200"/>
              </a:spcAft>
            </a:pPr>
            <a:r>
              <a:rPr lang="en-US" sz="2000" b="1">
                <a:solidFill>
                  <a:schemeClr val="tx2"/>
                </a:solidFill>
                <a:effectLst/>
                <a:latin typeface="+mj-lt"/>
                <a:ea typeface="Calibri" panose="020F0502020204030204" pitchFamily="34" charset="0"/>
                <a:cs typeface="Calibri" panose="020F0502020204030204" pitchFamily="34" charset="0"/>
              </a:rPr>
              <a:t>Directions</a:t>
            </a:r>
            <a:endParaRPr lang="en-GB" sz="2000">
              <a:solidFill>
                <a:schemeClr val="tx2"/>
              </a:solidFill>
              <a:effectLst/>
              <a:latin typeface="+mj-lt"/>
              <a:ea typeface="Calibri" panose="020F0502020204030204" pitchFamily="34" charset="0"/>
              <a:cs typeface="Calibri" panose="020F0502020204030204" pitchFamily="34" charset="0"/>
            </a:endParaRPr>
          </a:p>
          <a:p>
            <a:pPr algn="just">
              <a:lnSpc>
                <a:spcPct val="150000"/>
              </a:lnSpc>
              <a:spcAft>
                <a:spcPts val="1200"/>
              </a:spcAft>
            </a:pPr>
            <a:r>
              <a:rPr lang="en-US" sz="1800">
                <a:solidFill>
                  <a:srgbClr val="000000"/>
                </a:solidFill>
                <a:effectLst/>
                <a:ea typeface="Calibri" panose="020F0502020204030204" pitchFamily="34" charset="0"/>
                <a:cs typeface="Calibri" panose="020F0502020204030204" pitchFamily="34" charset="0"/>
              </a:rPr>
              <a:t>Examinez comment administrer le questionnaire VA néonatal, en utilisant la </a:t>
            </a:r>
            <a:r>
              <a:rPr lang="en-US" sz="1800" b="1">
                <a:solidFill>
                  <a:srgbClr val="000000"/>
                </a:solidFill>
                <a:effectLst/>
                <a:ea typeface="Calibri" panose="020F0502020204030204" pitchFamily="34" charset="0"/>
                <a:cs typeface="Calibri" panose="020F0502020204030204" pitchFamily="34" charset="0"/>
              </a:rPr>
              <a:t>MÉTHODE A </a:t>
            </a:r>
            <a:r>
              <a:rPr lang="en-US" sz="1800">
                <a:solidFill>
                  <a:srgbClr val="000000"/>
                </a:solidFill>
                <a:effectLst/>
                <a:ea typeface="Calibri" panose="020F0502020204030204" pitchFamily="34" charset="0"/>
                <a:cs typeface="Calibri" panose="020F0502020204030204" pitchFamily="34" charset="0"/>
              </a:rPr>
              <a:t>ou la </a:t>
            </a:r>
            <a:r>
              <a:rPr lang="en-US" sz="1800" b="1">
                <a:solidFill>
                  <a:srgbClr val="000000"/>
                </a:solidFill>
                <a:effectLst/>
                <a:ea typeface="Calibri" panose="020F0502020204030204" pitchFamily="34" charset="0"/>
                <a:cs typeface="Calibri" panose="020F0502020204030204" pitchFamily="34" charset="0"/>
              </a:rPr>
              <a:t>MÉTHODE B</a:t>
            </a:r>
            <a:r>
              <a:rPr lang="en-US" sz="1800">
                <a:solidFill>
                  <a:srgbClr val="000000"/>
                </a:solidFill>
                <a:effectLst/>
                <a:ea typeface="Calibri" panose="020F0502020204030204" pitchFamily="34" charset="0"/>
                <a:cs typeface="Calibri" panose="020F0502020204030204" pitchFamily="34" charset="0"/>
              </a:rPr>
              <a:t>.</a:t>
            </a:r>
            <a:endParaRPr lang="en-GB" sz="1800">
              <a:effectLst/>
              <a:ea typeface="Calibri" panose="020F0502020204030204" pitchFamily="34" charset="0"/>
              <a:cs typeface="Calibri" panose="020F0502020204030204" pitchFamily="34" charset="0"/>
            </a:endParaRPr>
          </a:p>
          <a:p>
            <a:pPr marL="228600" algn="ctr">
              <a:lnSpc>
                <a:spcPct val="150000"/>
              </a:lnSpc>
              <a:spcAft>
                <a:spcPts val="1200"/>
              </a:spcAft>
            </a:pPr>
            <a:r>
              <a:rPr lang="en-US" sz="1800" b="1">
                <a:solidFill>
                  <a:schemeClr val="accent1"/>
                </a:solidFill>
                <a:effectLst/>
                <a:ea typeface="Calibri" panose="020F0502020204030204" pitchFamily="34" charset="0"/>
                <a:cs typeface="Calibri" panose="020F0502020204030204" pitchFamily="34" charset="0"/>
              </a:rPr>
              <a:t>MÉTHODE A</a:t>
            </a:r>
            <a:endParaRPr lang="en-GB" sz="1800">
              <a:solidFill>
                <a:schemeClr val="accent1"/>
              </a:solidFill>
              <a:effectLst/>
              <a:ea typeface="Calibri" panose="020F0502020204030204" pitchFamily="34" charset="0"/>
              <a:cs typeface="Calibri" panose="020F0502020204030204" pitchFamily="34" charset="0"/>
            </a:endParaRPr>
          </a:p>
          <a:p>
            <a:pPr marL="342900" lvl="0" indent="-342900" algn="just">
              <a:lnSpc>
                <a:spcPct val="150000"/>
              </a:lnSpc>
              <a:spcAft>
                <a:spcPts val="1000"/>
              </a:spcAft>
              <a:buClr>
                <a:schemeClr val="accent1"/>
              </a:buClr>
              <a:buSzPct val="90000"/>
              <a:buFont typeface="+mj-lt"/>
              <a:buAutoNum type="arabicPeriod"/>
            </a:pPr>
            <a:r>
              <a:rPr lang="en-US" sz="1800">
                <a:solidFill>
                  <a:srgbClr val="000000"/>
                </a:solidFill>
                <a:effectLst/>
                <a:ea typeface="Calibri" panose="020F0502020204030204" pitchFamily="34" charset="0"/>
                <a:cs typeface="Calibri" panose="020F0502020204030204" pitchFamily="34" charset="0"/>
              </a:rPr>
              <a:t>En utilisant le </a:t>
            </a:r>
            <a:r>
              <a:rPr lang="en-GB" sz="1800" i="1">
                <a:solidFill>
                  <a:srgbClr val="000000"/>
                </a:solidFill>
                <a:effectLst/>
                <a:ea typeface="Calibri" panose="020F0502020204030204" pitchFamily="34" charset="0"/>
                <a:cs typeface="Calibri" panose="020F0502020204030204" pitchFamily="34" charset="0"/>
              </a:rPr>
              <a:t>manuel de l'enquêteur de terrain VA </a:t>
            </a:r>
            <a:r>
              <a:rPr lang="en-US" sz="1800">
                <a:solidFill>
                  <a:srgbClr val="000000"/>
                </a:solidFill>
                <a:effectLst/>
                <a:ea typeface="Calibri" panose="020F0502020204030204" pitchFamily="34" charset="0"/>
                <a:cs typeface="Calibri" panose="020F0502020204030204" pitchFamily="34" charset="0"/>
              </a:rPr>
              <a:t>et en suivant l'ordre correct dans lequel les questions VA sont posées pour le décès d'un enfant âgé de moins de quatre semaines, chaque participant lit à haute voix la description d'une des questions, de chacune des sections du questionnaire. </a:t>
            </a:r>
          </a:p>
          <a:p>
            <a:pPr marL="800100" lvl="1" indent="-342900" algn="just">
              <a:lnSpc>
                <a:spcPct val="150000"/>
              </a:lnSpc>
              <a:buClr>
                <a:schemeClr val="accent1"/>
              </a:buClr>
              <a:buSzPct val="90000"/>
              <a:buFont typeface="Arial" panose="020B0604020202020204" pitchFamily="34" charset="0"/>
              <a:buChar char="•"/>
            </a:pPr>
            <a:r>
              <a:rPr lang="en-US">
                <a:solidFill>
                  <a:srgbClr val="000000"/>
                </a:solidFill>
                <a:effectLst/>
                <a:ea typeface="Calibri" panose="020F0502020204030204" pitchFamily="34" charset="0"/>
                <a:cs typeface="Calibri" panose="020F0502020204030204" pitchFamily="34" charset="0"/>
              </a:rPr>
              <a:t>Chacun doit comprendre la question examinée et les réponses attendues avant de passer à la suivante. </a:t>
            </a:r>
            <a:endParaRPr lang="en-GB">
              <a:effectLst/>
              <a:ea typeface="Calibri" panose="020F0502020204030204" pitchFamily="34" charset="0"/>
              <a:cs typeface="Calibri" panose="020F0502020204030204" pitchFamily="34" charset="0"/>
            </a:endParaRPr>
          </a:p>
          <a:p>
            <a:pPr marL="800100" lvl="1" indent="-342900" algn="just">
              <a:lnSpc>
                <a:spcPct val="150000"/>
              </a:lnSpc>
              <a:buClr>
                <a:schemeClr val="accent1"/>
              </a:buClr>
              <a:buSzPct val="90000"/>
              <a:buFont typeface="Arial" panose="020B0604020202020204" pitchFamily="34" charset="0"/>
              <a:buChar char="•"/>
            </a:pPr>
            <a:r>
              <a:rPr lang="en-US">
                <a:solidFill>
                  <a:srgbClr val="000000"/>
                </a:solidFill>
                <a:effectLst/>
                <a:ea typeface="Calibri" panose="020F0502020204030204" pitchFamily="34" charset="0"/>
                <a:cs typeface="Calibri" panose="020F0502020204030204" pitchFamily="34" charset="0"/>
              </a:rPr>
              <a:t>Discutez de l'utilisation de différents termes/expressions locaux pour les maladies et symptômes mentionnés dans le questionnaire VA. </a:t>
            </a:r>
            <a:endParaRPr lang="en-GB">
              <a:effectLst/>
              <a:ea typeface="Calibri" panose="020F0502020204030204" pitchFamily="34" charset="0"/>
              <a:cs typeface="Calibri" panose="020F0502020204030204" pitchFamily="34" charset="0"/>
            </a:endParaRPr>
          </a:p>
          <a:p>
            <a:pPr marL="800100" lvl="1" indent="-342900" algn="just">
              <a:lnSpc>
                <a:spcPct val="150000"/>
              </a:lnSpc>
              <a:buClr>
                <a:schemeClr val="accent1"/>
              </a:buClr>
              <a:buSzPct val="90000"/>
              <a:buFont typeface="Arial" panose="020B0604020202020204" pitchFamily="34" charset="0"/>
              <a:buChar char="•"/>
            </a:pPr>
            <a:r>
              <a:rPr lang="en-US">
                <a:solidFill>
                  <a:srgbClr val="000000"/>
                </a:solidFill>
                <a:effectLst/>
                <a:ea typeface="Calibri" panose="020F0502020204030204" pitchFamily="34" charset="0"/>
                <a:cs typeface="Calibri" panose="020F0502020204030204" pitchFamily="34" charset="0"/>
              </a:rPr>
              <a:t>Révisez, discutez et confirmez les traductions avec la classe. Prenez note de tout problème identifié dans les traductions qui doit être soumis pour correction.</a:t>
            </a:r>
            <a:endParaRPr lang="en-GB">
              <a:effectLst/>
              <a:ea typeface="Calibri" panose="020F0502020204030204" pitchFamily="34" charset="0"/>
              <a:cs typeface="Calibri" panose="020F0502020204030204" pitchFamily="34" charset="0"/>
            </a:endParaRPr>
          </a:p>
          <a:p>
            <a:pPr lvl="0" algn="just">
              <a:lnSpc>
                <a:spcPct val="150000"/>
              </a:lnSpc>
              <a:spcAft>
                <a:spcPts val="500"/>
              </a:spcAft>
              <a:buClr>
                <a:schemeClr val="accent1"/>
              </a:buClr>
              <a:buSzPct val="90000"/>
            </a:pPr>
            <a:endParaRPr lang="en-GB">
              <a:effectLst/>
              <a:ea typeface="Calibri" panose="020F0502020204030204" pitchFamily="34" charset="0"/>
              <a:cs typeface="Times" panose="02020603050405020304" pitchFamily="18" charset="0"/>
            </a:endParaRPr>
          </a:p>
          <a:p>
            <a:pPr marR="7620" algn="just">
              <a:lnSpc>
                <a:spcPct val="115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15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55826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100526" y="92813"/>
            <a:ext cx="12006443" cy="6649415"/>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marL="228600" algn="ctr">
              <a:lnSpc>
                <a:spcPct val="150000"/>
              </a:lnSpc>
              <a:spcAft>
                <a:spcPts val="1200"/>
              </a:spcAft>
            </a:pPr>
            <a:r>
              <a:rPr lang="en-US" sz="1800" b="1">
                <a:solidFill>
                  <a:schemeClr val="accent1"/>
                </a:solidFill>
                <a:effectLst/>
                <a:latin typeface="Calibri" panose="020F0502020204030204" pitchFamily="34" charset="0"/>
                <a:ea typeface="Calibri" panose="020F0502020204030204" pitchFamily="34" charset="0"/>
                <a:cs typeface="Calibri" panose="020F0502020204030204" pitchFamily="34" charset="0"/>
              </a:rPr>
              <a:t>MÉTHODE B</a:t>
            </a:r>
            <a:endParaRPr lang="en-GB" sz="1800">
              <a:solidFill>
                <a:schemeClr val="accent1"/>
              </a:solidFill>
              <a:effectLst/>
              <a:latin typeface="Minion Pro"/>
              <a:ea typeface="Calibri" panose="020F0502020204030204" pitchFamily="34" charset="0"/>
              <a:cs typeface="Calibri" panose="020F0502020204030204" pitchFamily="34" charset="0"/>
            </a:endParaRPr>
          </a:p>
          <a:p>
            <a:pPr marL="342900" lvl="0" indent="-342900" algn="just">
              <a:lnSpc>
                <a:spcPct val="150000"/>
              </a:lnSpc>
              <a:spcAft>
                <a:spcPts val="1200"/>
              </a:spcAft>
              <a:buClr>
                <a:schemeClr val="accent1"/>
              </a:buClr>
              <a:buSzPct val="90000"/>
              <a:buFont typeface="+mj-lt"/>
              <a:buAutoNum type="arabicPeriod"/>
            </a:pPr>
            <a:r>
              <a:rPr lang="en-US" sz="1800">
                <a:solidFill>
                  <a:srgbClr val="000000"/>
                </a:solidFill>
                <a:effectLst/>
                <a:ea typeface="Calibri" panose="020F0502020204030204" pitchFamily="34" charset="0"/>
                <a:cs typeface="Calibri" panose="020F0502020204030204" pitchFamily="34" charset="0"/>
              </a:rPr>
              <a:t>La classe est divisée en petits groupes (</a:t>
            </a:r>
            <a:r>
              <a:rPr lang="en-GB" sz="1800">
                <a:effectLst/>
                <a:ea typeface="Calibri" panose="020F0502020204030204" pitchFamily="34" charset="0"/>
                <a:cs typeface="Calibri" panose="020F0502020204030204" pitchFamily="34" charset="0"/>
              </a:rPr>
              <a:t>4-5 </a:t>
            </a:r>
            <a:r>
              <a:rPr lang="en-US" sz="1800">
                <a:solidFill>
                  <a:srgbClr val="000000"/>
                </a:solidFill>
                <a:effectLst/>
                <a:ea typeface="Calibri" panose="020F0502020204030204" pitchFamily="34" charset="0"/>
                <a:cs typeface="Calibri" panose="020F0502020204030204" pitchFamily="34" charset="0"/>
              </a:rPr>
              <a:t>participants chacun) ; les groupes utilisent le </a:t>
            </a:r>
            <a:r>
              <a:rPr lang="en-GB" sz="1800" i="1">
                <a:solidFill>
                  <a:srgbClr val="000000"/>
                </a:solidFill>
                <a:effectLst/>
                <a:ea typeface="Calibri" panose="020F0502020204030204" pitchFamily="34" charset="0"/>
                <a:cs typeface="Calibri" panose="020F0502020204030204" pitchFamily="34" charset="0"/>
              </a:rPr>
              <a:t>VA Field Interviewer Manual </a:t>
            </a:r>
            <a:r>
              <a:rPr lang="en-US" sz="1800">
                <a:solidFill>
                  <a:srgbClr val="000000"/>
                </a:solidFill>
                <a:effectLst/>
                <a:ea typeface="Calibri" panose="020F0502020204030204" pitchFamily="34" charset="0"/>
                <a:cs typeface="Calibri" panose="020F0502020204030204" pitchFamily="34" charset="0"/>
              </a:rPr>
              <a:t>pour revoir chacune des questions incluses dans les sections du questionnaire néonatal du VA avant la discussion en plénière. </a:t>
            </a:r>
            <a:endParaRPr lang="en-GB" sz="1800">
              <a:effectLst/>
              <a:ea typeface="Calibri" panose="020F0502020204030204" pitchFamily="34" charset="0"/>
              <a:cs typeface="Calibri" panose="020F0502020204030204" pitchFamily="34" charset="0"/>
            </a:endParaRPr>
          </a:p>
          <a:p>
            <a:pPr marL="342900" lvl="0" indent="-342900" algn="just">
              <a:lnSpc>
                <a:spcPct val="150000"/>
              </a:lnSpc>
              <a:spcAft>
                <a:spcPts val="1000"/>
              </a:spcAft>
              <a:buClr>
                <a:schemeClr val="accent1"/>
              </a:buClr>
              <a:buSzPct val="90000"/>
              <a:buFont typeface="+mj-lt"/>
              <a:buAutoNum type="arabicPeriod"/>
            </a:pPr>
            <a:r>
              <a:rPr lang="en-US" sz="1800">
                <a:solidFill>
                  <a:srgbClr val="000000"/>
                </a:solidFill>
                <a:effectLst/>
                <a:ea typeface="Calibri" panose="020F0502020204030204" pitchFamily="34" charset="0"/>
                <a:cs typeface="Calibri" panose="020F0502020204030204" pitchFamily="34" charset="0"/>
              </a:rPr>
              <a:t>En plénière, chacun des groupes explique à tour de rôle les questions et les réponses attendues respectives. </a:t>
            </a:r>
            <a:endParaRPr lang="en-GB" sz="1800">
              <a:effectLst/>
              <a:ea typeface="Calibri" panose="020F0502020204030204" pitchFamily="34" charset="0"/>
              <a:cs typeface="Calibri" panose="020F0502020204030204" pitchFamily="34" charset="0"/>
            </a:endParaRPr>
          </a:p>
          <a:p>
            <a:pPr marL="800100" lvl="1" indent="-342900" algn="just">
              <a:lnSpc>
                <a:spcPct val="150000"/>
              </a:lnSpc>
              <a:buClr>
                <a:schemeClr val="accent1"/>
              </a:buClr>
              <a:buSzPct val="90000"/>
              <a:buFont typeface="Arial" panose="020B0604020202020204" pitchFamily="34" charset="0"/>
              <a:buChar char="•"/>
            </a:pPr>
            <a:r>
              <a:rPr lang="en-US">
                <a:solidFill>
                  <a:srgbClr val="000000"/>
                </a:solidFill>
                <a:effectLst/>
                <a:ea typeface="Calibri" panose="020F0502020204030204" pitchFamily="34" charset="0"/>
                <a:cs typeface="Calibri" panose="020F0502020204030204" pitchFamily="34" charset="0"/>
              </a:rPr>
              <a:t>Chacun doit comprendre la question examinée et les réponses attendues avant de passer à la suivante. </a:t>
            </a:r>
          </a:p>
          <a:p>
            <a:pPr marL="800100" lvl="1" indent="-342900" algn="just">
              <a:lnSpc>
                <a:spcPct val="150000"/>
              </a:lnSpc>
              <a:buClr>
                <a:schemeClr val="accent1"/>
              </a:buClr>
              <a:buSzPct val="90000"/>
              <a:buFont typeface="Arial" panose="020B0604020202020204" pitchFamily="34" charset="0"/>
              <a:buChar char="•"/>
            </a:pPr>
            <a:r>
              <a:rPr lang="en-US">
                <a:solidFill>
                  <a:srgbClr val="000000"/>
                </a:solidFill>
                <a:effectLst/>
                <a:ea typeface="Calibri" panose="020F0502020204030204" pitchFamily="34" charset="0"/>
                <a:cs typeface="Calibri" panose="020F0502020204030204" pitchFamily="34" charset="0"/>
              </a:rPr>
              <a:t>Discutez de l'utilisation de différents termes/expressions locaux pour les maladies et symptômes mentionnés dans le questionnaire VA. </a:t>
            </a:r>
            <a:endParaRPr lang="en-GB">
              <a:effectLst/>
              <a:ea typeface="Calibri" panose="020F0502020204030204" pitchFamily="34" charset="0"/>
              <a:cs typeface="Calibri" panose="020F0502020204030204" pitchFamily="34" charset="0"/>
            </a:endParaRPr>
          </a:p>
          <a:p>
            <a:pPr marL="800100" lvl="1" indent="-342900" algn="just">
              <a:lnSpc>
                <a:spcPct val="150000"/>
              </a:lnSpc>
              <a:buClr>
                <a:schemeClr val="accent1"/>
              </a:buClr>
              <a:buSzPct val="90000"/>
              <a:buFont typeface="Arial" panose="020B0604020202020204" pitchFamily="34" charset="0"/>
              <a:buChar char="•"/>
            </a:pPr>
            <a:r>
              <a:rPr lang="en-GB">
                <a:effectLst/>
                <a:ea typeface="Calibri" panose="020F0502020204030204" pitchFamily="34" charset="0"/>
                <a:cs typeface="Calibri" panose="020F0502020204030204" pitchFamily="34" charset="0"/>
              </a:rPr>
              <a:t>Révisez, discutez et confirmez les traductions avec la classe. Prenez note de tout problème identifié dans les traductions qui doit être soumis pour correction.</a:t>
            </a:r>
          </a:p>
          <a:p>
            <a:pPr lvl="0" algn="just">
              <a:lnSpc>
                <a:spcPct val="150000"/>
              </a:lnSpc>
              <a:spcAft>
                <a:spcPts val="500"/>
              </a:spcAft>
              <a:buClr>
                <a:schemeClr val="accent1"/>
              </a:buClr>
              <a:buSzPct val="90000"/>
            </a:pPr>
            <a:endParaRPr lang="en-GB">
              <a:effectLst/>
              <a:ea typeface="Calibri" panose="020F0502020204030204" pitchFamily="34" charset="0"/>
              <a:cs typeface="Times" panose="02020603050405020304" pitchFamily="18" charset="0"/>
            </a:endParaRPr>
          </a:p>
          <a:p>
            <a:pPr marR="7620" algn="just">
              <a:lnSpc>
                <a:spcPct val="115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15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873885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100526" y="92813"/>
            <a:ext cx="12006443" cy="6649415"/>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marL="457200" indent="-457200" algn="just">
              <a:spcBef>
                <a:spcPts val="1800"/>
              </a:spcBef>
              <a:spcAft>
                <a:spcPts val="1200"/>
              </a:spcAft>
            </a:pPr>
            <a:r>
              <a:rPr lang="en-US"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rPr>
              <a:t>Activité </a:t>
            </a:r>
            <a:r>
              <a:rPr lang="en-US" sz="2800" b="1">
                <a:solidFill>
                  <a:schemeClr val="tx2"/>
                </a:solidFill>
                <a:latin typeface="Calibri Light" panose="020F0302020204030204" pitchFamily="34" charset="0"/>
                <a:ea typeface="Calibri" panose="020F0502020204030204" pitchFamily="34" charset="0"/>
                <a:cs typeface="Calibri" panose="020F0502020204030204" pitchFamily="34" charset="0"/>
              </a:rPr>
              <a:t>8</a:t>
            </a:r>
            <a:r>
              <a:rPr lang="en-US"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rPr>
              <a:t>.2</a:t>
            </a:r>
            <a:endParaRPr lang="en-GB"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endParaRPr>
          </a:p>
          <a:p>
            <a:pPr marR="7620" algn="just">
              <a:spcAft>
                <a:spcPts val="1200"/>
              </a:spcAft>
            </a:pPr>
            <a:r>
              <a:rPr lang="en-US" sz="2000" b="1">
                <a:solidFill>
                  <a:schemeClr val="tx2"/>
                </a:solidFill>
                <a:effectLst/>
                <a:latin typeface="+mj-lt"/>
                <a:ea typeface="Calibri" panose="020F0502020204030204" pitchFamily="34" charset="0"/>
                <a:cs typeface="Calibri" panose="020F0502020204030204" pitchFamily="34" charset="0"/>
              </a:rPr>
              <a:t>Directions</a:t>
            </a:r>
            <a:endParaRPr lang="en-GB" sz="2000">
              <a:solidFill>
                <a:schemeClr val="tx2"/>
              </a:solidFill>
              <a:effectLst/>
              <a:latin typeface="+mj-lt"/>
              <a:ea typeface="Calibri" panose="020F0502020204030204" pitchFamily="34" charset="0"/>
              <a:cs typeface="Calibri" panose="020F0502020204030204" pitchFamily="34" charset="0"/>
            </a:endParaRPr>
          </a:p>
          <a:p>
            <a:pPr algn="just">
              <a:lnSpc>
                <a:spcPct val="150000"/>
              </a:lnSpc>
            </a:pPr>
            <a:r>
              <a:rPr lang="en-US" sz="1600">
                <a:effectLst/>
                <a:ea typeface="Calibri" panose="020F0502020204030204" pitchFamily="34" charset="0"/>
                <a:cs typeface="Calibri" panose="020F0502020204030204" pitchFamily="34" charset="0"/>
              </a:rPr>
              <a:t>Avant de s'exercer avec un appareil électronique, il est recommandé aux participants de s'exercer d'abord à la conduite des entretiens VA en utilisant des formulaires papier.</a:t>
            </a:r>
            <a:endParaRPr lang="en-GB" sz="1600">
              <a:effectLst/>
              <a:ea typeface="Calibri" panose="020F0502020204030204" pitchFamily="34" charset="0"/>
              <a:cs typeface="Calibri" panose="020F0502020204030204" pitchFamily="34" charset="0"/>
            </a:endParaRPr>
          </a:p>
          <a:p>
            <a:pPr algn="just">
              <a:lnSpc>
                <a:spcPct val="150000"/>
              </a:lnSpc>
              <a:spcAft>
                <a:spcPts val="1000"/>
              </a:spcAft>
            </a:pPr>
            <a:r>
              <a:rPr lang="en-US" sz="1600">
                <a:effectLst/>
                <a:ea typeface="Calibri" panose="020F0502020204030204" pitchFamily="34" charset="0"/>
                <a:cs typeface="Calibri" panose="020F0502020204030204" pitchFamily="34" charset="0"/>
              </a:rPr>
              <a:t>Un exemple de cas de formation ("Cas de formation A") est donné aux participants pour qu'ils s'entraînent au jeu de rôle. </a:t>
            </a:r>
            <a:r>
              <a:rPr lang="en-US" sz="1600">
                <a:cs typeface="Calibri" panose="020F0502020204030204" pitchFamily="34" charset="0"/>
              </a:rPr>
              <a:t>Un minimum de deux cas de formation par paire de participants est nécessaire. Des cas de formation supplémentaires doivent être développés localement.</a:t>
            </a:r>
            <a:endParaRPr lang="en-US" sz="1600">
              <a:solidFill>
                <a:srgbClr val="000000"/>
              </a:solidFill>
              <a:ea typeface="Calibri" panose="020F0502020204030204" pitchFamily="34" charset="0"/>
              <a:cs typeface="Calibri" panose="020F0502020204030204" pitchFamily="34" charset="0"/>
            </a:endParaRPr>
          </a:p>
          <a:p>
            <a:pPr marL="342900" indent="-342900" algn="just">
              <a:lnSpc>
                <a:spcPct val="150000"/>
              </a:lnSpc>
              <a:buClr>
                <a:schemeClr val="accent1"/>
              </a:buClr>
              <a:buSzPct val="90000"/>
              <a:buFont typeface="+mj-lt"/>
              <a:buAutoNum type="arabicPeriod"/>
            </a:pPr>
            <a:r>
              <a:rPr lang="en-US" sz="1600">
                <a:solidFill>
                  <a:srgbClr val="000000"/>
                </a:solidFill>
                <a:effectLst/>
                <a:ea typeface="Calibri" panose="020F0502020204030204" pitchFamily="34" charset="0"/>
                <a:cs typeface="Calibri" panose="020F0502020204030204" pitchFamily="34" charset="0"/>
              </a:rPr>
              <a:t>Les participants se mettent par deux pour jouer les rôles de l'enquêteur et du répondant. </a:t>
            </a:r>
            <a:endParaRPr lang="en-GB" sz="1600">
              <a:effectLst/>
              <a:ea typeface="Calibri" panose="020F0502020204030204" pitchFamily="34" charset="0"/>
              <a:cs typeface="Calibri" panose="020F0502020204030204" pitchFamily="34" charset="0"/>
            </a:endParaRPr>
          </a:p>
          <a:p>
            <a:pPr marL="342900" lvl="0" indent="-342900" algn="just">
              <a:lnSpc>
                <a:spcPct val="150000"/>
              </a:lnSpc>
              <a:buClr>
                <a:schemeClr val="accent1"/>
              </a:buClr>
              <a:buSzPct val="90000"/>
              <a:buFont typeface="+mj-lt"/>
              <a:buAutoNum type="arabicPeriod"/>
            </a:pPr>
            <a:r>
              <a:rPr lang="en-US" sz="1600">
                <a:solidFill>
                  <a:srgbClr val="000000"/>
                </a:solidFill>
                <a:effectLst/>
                <a:ea typeface="Calibri" panose="020F0502020204030204" pitchFamily="34" charset="0"/>
                <a:cs typeface="Calibri" panose="020F0502020204030204" pitchFamily="34" charset="0"/>
              </a:rPr>
              <a:t>Les cas de formation pour les nouveau-nés doivent être distribués aux participants, ou les diapositives PowerPoint correspondantes affichées.</a:t>
            </a:r>
            <a:endParaRPr lang="en-GB" sz="1600">
              <a:effectLst/>
              <a:ea typeface="Calibri" panose="020F0502020204030204" pitchFamily="34" charset="0"/>
              <a:cs typeface="Calibri" panose="020F0502020204030204" pitchFamily="34" charset="0"/>
            </a:endParaRPr>
          </a:p>
          <a:p>
            <a:pPr marL="342900" lvl="0" indent="-342900" algn="just">
              <a:lnSpc>
                <a:spcPct val="150000"/>
              </a:lnSpc>
              <a:buClr>
                <a:schemeClr val="accent1"/>
              </a:buClr>
              <a:buSzPct val="90000"/>
              <a:buFont typeface="+mj-lt"/>
              <a:buAutoNum type="arabicPeriod"/>
            </a:pPr>
            <a:r>
              <a:rPr lang="en-US" sz="1600">
                <a:solidFill>
                  <a:srgbClr val="000000"/>
                </a:solidFill>
                <a:effectLst/>
                <a:ea typeface="Calibri" panose="020F0502020204030204" pitchFamily="34" charset="0"/>
                <a:cs typeface="Calibri" panose="020F0502020204030204" pitchFamily="34" charset="0"/>
              </a:rPr>
              <a:t>Dans chaque paire, l'enquêteur doit poser les questions en utilisant le formulaire papier, tandis que le répondant doit répondre et improviser en fonction des informations fournies dans le cas de formation.</a:t>
            </a:r>
          </a:p>
          <a:p>
            <a:pPr marL="342900" lvl="0" indent="-342900" algn="just">
              <a:lnSpc>
                <a:spcPct val="150000"/>
              </a:lnSpc>
              <a:buClr>
                <a:schemeClr val="accent1"/>
              </a:buClr>
              <a:buSzPct val="90000"/>
              <a:buFont typeface="+mj-lt"/>
              <a:buAutoNum type="arabicPeriod"/>
            </a:pPr>
            <a:r>
              <a:rPr lang="en-US" sz="1600">
                <a:solidFill>
                  <a:srgbClr val="000000"/>
                </a:solidFill>
                <a:effectLst/>
                <a:ea typeface="Calibri" panose="020F0502020204030204" pitchFamily="34" charset="0"/>
                <a:cs typeface="Calibri" panose="020F0502020204030204" pitchFamily="34" charset="0"/>
              </a:rPr>
              <a:t>À la fin d'une série d'entretiens, les participants changent de rôle afin que tous deux aient l'occasion de s'exercer à administrer l'entretien à l'aide du formulaire papier et de faire l'expérience de la sensation d'être un répondant (c'est-à-dire d'être interrogé).</a:t>
            </a:r>
            <a:endParaRPr lang="en-GB" sz="1600">
              <a:effectLst/>
              <a:ea typeface="Calibri" panose="020F0502020204030204" pitchFamily="34" charset="0"/>
              <a:cs typeface="Calibri" panose="020F0502020204030204" pitchFamily="34" charset="0"/>
            </a:endParaRPr>
          </a:p>
          <a:p>
            <a:pPr marL="742950" lvl="1" indent="-285750" algn="just">
              <a:lnSpc>
                <a:spcPct val="150000"/>
              </a:lnSpc>
              <a:buClr>
                <a:schemeClr val="accent1"/>
              </a:buClr>
              <a:buSzPct val="90000"/>
              <a:buFont typeface="Symbol" panose="05050102010706020507" pitchFamily="18" charset="2"/>
              <a:buChar char=""/>
            </a:pPr>
            <a:r>
              <a:rPr lang="en-US" sz="1600">
                <a:solidFill>
                  <a:srgbClr val="000000"/>
                </a:solidFill>
                <a:effectLst/>
                <a:ea typeface="Calibri" panose="020F0502020204030204" pitchFamily="34" charset="0"/>
                <a:cs typeface="Calibri" panose="020F0502020204030204" pitchFamily="34" charset="0"/>
              </a:rPr>
              <a:t>En ayant la possibilité de jouer les deux rôles, les stagiaires sont mieux à même de comprendre l'expérience de répondre à des questions très difficiles (ce qui génère plus d'empathie ; cela permet de faire comprendre l'importance d'un bon entretien et du respect des principes éthiques).</a:t>
            </a:r>
            <a:endParaRPr lang="en-GB" sz="1600">
              <a:effectLst/>
              <a:ea typeface="Calibri" panose="020F0502020204030204" pitchFamily="34" charset="0"/>
              <a:cs typeface="Calibri" panose="020F0502020204030204" pitchFamily="34" charset="0"/>
            </a:endParaRPr>
          </a:p>
          <a:p>
            <a:pPr marL="342900" lvl="0" indent="-342900" algn="just">
              <a:lnSpc>
                <a:spcPct val="150000"/>
              </a:lnSpc>
              <a:buClr>
                <a:schemeClr val="accent1"/>
              </a:buClr>
              <a:buSzPct val="90000"/>
              <a:buFont typeface="+mj-lt"/>
              <a:buAutoNum type="arabicPeriod"/>
            </a:pPr>
            <a:r>
              <a:rPr lang="en-US" sz="1600">
                <a:solidFill>
                  <a:srgbClr val="000000"/>
                </a:solidFill>
                <a:effectLst/>
                <a:ea typeface="Calibri" panose="020F0502020204030204" pitchFamily="34" charset="0"/>
                <a:cs typeface="Calibri" panose="020F0502020204030204" pitchFamily="34" charset="0"/>
              </a:rPr>
              <a:t>Une fois que les binômes ont joué les cas de formation, discutez en plénière de la compréhension des questions, des réponses valides et du déroulement du questionnaire néonatal.</a:t>
            </a:r>
            <a:endParaRPr lang="en-GB" sz="1600">
              <a:effectLst/>
              <a:ea typeface="Calibri" panose="020F0502020204030204" pitchFamily="34" charset="0"/>
              <a:cs typeface="Calibri" panose="020F0502020204030204" pitchFamily="34" charset="0"/>
            </a:endParaRPr>
          </a:p>
          <a:p>
            <a:pPr marL="228600" marR="7620" algn="just">
              <a:lnSpc>
                <a:spcPct val="150000"/>
              </a:lnSpc>
            </a:pPr>
            <a:r>
              <a:rPr lang="en-US" sz="1200">
                <a:effectLst/>
                <a:highlight>
                  <a:srgbClr val="FFFF00"/>
                </a:highligh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15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15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9230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92778" y="104292"/>
            <a:ext cx="12006443" cy="6649415"/>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algn="ctr">
              <a:lnSpc>
                <a:spcPct val="115000"/>
              </a:lnSpc>
              <a:spcAft>
                <a:spcPts val="1200"/>
              </a:spcAft>
            </a:pPr>
            <a:r>
              <a:rPr lang="en-US" sz="1800" b="1">
                <a:solidFill>
                  <a:schemeClr val="accent1"/>
                </a:solidFill>
                <a:effectLst/>
                <a:latin typeface="Calibri" panose="020F0502020204030204" pitchFamily="34" charset="0"/>
                <a:ea typeface="Calibri" panose="020F0502020204030204" pitchFamily="34" charset="0"/>
                <a:cs typeface="Calibri" panose="020F0502020204030204" pitchFamily="34" charset="0"/>
              </a:rPr>
              <a:t>Cas de formation A</a:t>
            </a:r>
          </a:p>
          <a:p>
            <a:pPr algn="just">
              <a:lnSpc>
                <a:spcPct val="115000"/>
              </a:lnSpc>
              <a:spcAft>
                <a:spcPts val="1200"/>
              </a:spcAft>
            </a:pPr>
            <a:endParaRPr lang="en-GB" sz="1800">
              <a:effectLst/>
              <a:latin typeface="Minion Pro"/>
              <a:ea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2B7A6BDB-AE87-7C88-AA29-618ABEB7083A}"/>
              </a:ext>
            </a:extLst>
          </p:cNvPr>
          <p:cNvGraphicFramePr>
            <a:graphicFrameLocks noGrp="1"/>
          </p:cNvGraphicFramePr>
          <p:nvPr/>
        </p:nvGraphicFramePr>
        <p:xfrm>
          <a:off x="1058073" y="727594"/>
          <a:ext cx="3545336" cy="4121404"/>
        </p:xfrm>
        <a:graphic>
          <a:graphicData uri="http://schemas.openxmlformats.org/drawingml/2006/table">
            <a:tbl>
              <a:tblPr firstRow="1" firstCol="1" bandRow="1"/>
              <a:tblGrid>
                <a:gridCol w="1918960">
                  <a:extLst>
                    <a:ext uri="{9D8B030D-6E8A-4147-A177-3AD203B41FA5}">
                      <a16:colId xmlns:a16="http://schemas.microsoft.com/office/drawing/2014/main" val="1981427415"/>
                    </a:ext>
                  </a:extLst>
                </a:gridCol>
                <a:gridCol w="1626376">
                  <a:extLst>
                    <a:ext uri="{9D8B030D-6E8A-4147-A177-3AD203B41FA5}">
                      <a16:colId xmlns:a16="http://schemas.microsoft.com/office/drawing/2014/main" val="2139673394"/>
                    </a:ext>
                  </a:extLst>
                </a:gridCol>
              </a:tblGrid>
              <a:tr h="0">
                <a:tc gridSpan="2">
                  <a:txBody>
                    <a:bodyPr/>
                    <a:lstStyle/>
                    <a:p>
                      <a:pPr algn="l">
                        <a:lnSpc>
                          <a:spcPct val="115000"/>
                        </a:lnSpc>
                      </a:pPr>
                      <a:r>
                        <a:rPr lang="en-GB" sz="1400" b="1">
                          <a:effectLst/>
                          <a:latin typeface="+mn-lt"/>
                          <a:ea typeface="Times New Roman" panose="02020603050405020304" pitchFamily="18" charset="0"/>
                          <a:cs typeface="Calibri" panose="020F0502020204030204" pitchFamily="34" charset="0"/>
                        </a:rPr>
                        <a:t>Détails de l'entretien</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lnSpc>
                          <a:spcPct val="115000"/>
                        </a:lnSpc>
                      </a:pP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050519"/>
                  </a:ext>
                </a:extLst>
              </a:tr>
              <a:tr h="216535">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Date de l'entretien</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28/09/2017</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9911992"/>
                  </a:ext>
                </a:extLst>
              </a:tr>
              <a:tr h="0">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Heure de départ</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10:00</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7774835"/>
                  </a:ext>
                </a:extLst>
              </a:tr>
              <a:tr h="0">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Nom de l'enquêteur</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John </a:t>
                      </a:r>
                      <a:r>
                        <a:rPr lang="en-GB" sz="1400" err="1">
                          <a:effectLst/>
                          <a:latin typeface="+mn-lt"/>
                          <a:ea typeface="Times New Roman" panose="02020603050405020304" pitchFamily="18" charset="0"/>
                          <a:cs typeface="Calibri" panose="020F0502020204030204" pitchFamily="34" charset="0"/>
                        </a:rPr>
                        <a:t>Kissassunda</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2386332"/>
                  </a:ext>
                </a:extLst>
              </a:tr>
              <a:tr h="0">
                <a:tc gridSpan="2">
                  <a:txBody>
                    <a:bodyPr/>
                    <a:lstStyle/>
                    <a:p>
                      <a:pPr algn="l">
                        <a:lnSpc>
                          <a:spcPct val="115000"/>
                        </a:lnSpc>
                      </a:pPr>
                      <a:r>
                        <a:rPr lang="en-GB" sz="1400" b="1">
                          <a:effectLst/>
                          <a:latin typeface="+mn-lt"/>
                          <a:ea typeface="Times New Roman" panose="02020603050405020304" pitchFamily="18" charset="0"/>
                          <a:cs typeface="Calibri" panose="020F0502020204030204" pitchFamily="34" charset="0"/>
                        </a:rPr>
                        <a:t>Coordonnées du défunt</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lnSpc>
                          <a:spcPct val="115000"/>
                        </a:lnSpc>
                      </a:pP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3658316"/>
                  </a:ext>
                </a:extLst>
              </a:tr>
              <a:tr h="0">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Nom </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Kiluanji Kia Henda</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0086693"/>
                  </a:ext>
                </a:extLst>
              </a:tr>
              <a:tr h="0">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Sexe</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Homme</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1028606"/>
                  </a:ext>
                </a:extLst>
              </a:tr>
              <a:tr h="0">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Date de naissance (DOB)</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09/06/2017</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1691304"/>
                  </a:ext>
                </a:extLst>
              </a:tr>
              <a:tr h="0">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Date du décès (DOD)</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10/06/2017</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3875140"/>
                  </a:ext>
                </a:extLst>
              </a:tr>
              <a:tr h="0">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Age (si DOB et/ou DOD non connus)</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2060445"/>
                  </a:ext>
                </a:extLst>
              </a:tr>
              <a:tr h="0">
                <a:tc gridSpan="2">
                  <a:txBody>
                    <a:bodyPr/>
                    <a:lstStyle/>
                    <a:p>
                      <a:pPr algn="l">
                        <a:lnSpc>
                          <a:spcPct val="115000"/>
                        </a:lnSpc>
                      </a:pPr>
                      <a:r>
                        <a:rPr lang="en-GB" sz="1400" b="1">
                          <a:effectLst/>
                          <a:latin typeface="+mn-lt"/>
                          <a:ea typeface="Times New Roman" panose="02020603050405020304" pitchFamily="18" charset="0"/>
                          <a:cs typeface="Calibri" panose="020F0502020204030204" pitchFamily="34" charset="0"/>
                        </a:rPr>
                        <a:t>Coordonnées du répondant</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lnSpc>
                          <a:spcPct val="115000"/>
                        </a:lnSpc>
                      </a:pP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6180883"/>
                  </a:ext>
                </a:extLst>
              </a:tr>
              <a:tr h="0">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Nom</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Samantha Van-Dunem</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2511774"/>
                  </a:ext>
                </a:extLst>
              </a:tr>
              <a:tr h="0">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Âge</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29 ans</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0498795"/>
                  </a:ext>
                </a:extLst>
              </a:tr>
              <a:tr h="0">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Sa relation avec le défunt</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Mère</a:t>
                      </a:r>
                      <a:endParaRPr lang="en-GB" sz="1400">
                        <a:effectLst/>
                        <a:latin typeface="+mn-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1408072"/>
                  </a:ext>
                </a:extLst>
              </a:tr>
            </a:tbl>
          </a:graphicData>
        </a:graphic>
      </p:graphicFrame>
      <p:sp>
        <p:nvSpPr>
          <p:cNvPr id="11" name="TextBox 10">
            <a:extLst>
              <a:ext uri="{FF2B5EF4-FFF2-40B4-BE49-F238E27FC236}">
                <a16:creationId xmlns:a16="http://schemas.microsoft.com/office/drawing/2014/main" id="{10FAF89E-9A7D-113F-3B9A-66D55ECE5C6B}"/>
              </a:ext>
            </a:extLst>
          </p:cNvPr>
          <p:cNvSpPr txBox="1"/>
          <p:nvPr/>
        </p:nvSpPr>
        <p:spPr>
          <a:xfrm>
            <a:off x="182064" y="4793774"/>
            <a:ext cx="5297355" cy="1815882"/>
          </a:xfrm>
          <a:prstGeom prst="rect">
            <a:avLst/>
          </a:prstGeom>
          <a:noFill/>
        </p:spPr>
        <p:txBody>
          <a:bodyPr wrap="square" rtlCol="0">
            <a:spAutoFit/>
          </a:bodyPr>
          <a:lstStyle/>
          <a:p>
            <a:pPr algn="just"/>
            <a:r>
              <a:rPr lang="en-US" sz="1600" b="1">
                <a:solidFill>
                  <a:schemeClr val="accent1"/>
                </a:solidFill>
                <a:effectLst/>
                <a:ea typeface="Times New Roman" panose="02020603050405020304" pitchFamily="18" charset="0"/>
                <a:cs typeface="Calibri" panose="020F0502020204030204" pitchFamily="34" charset="0"/>
              </a:rPr>
              <a:t>Situation </a:t>
            </a:r>
            <a:r>
              <a:rPr lang="en-US" sz="1600">
                <a:solidFill>
                  <a:schemeClr val="accent1"/>
                </a:solidFill>
                <a:effectLst/>
                <a:ea typeface="Times New Roman" panose="02020603050405020304" pitchFamily="18" charset="0"/>
                <a:cs typeface="Calibri" panose="020F0502020204030204" pitchFamily="34" charset="0"/>
              </a:rPr>
              <a:t>: </a:t>
            </a:r>
            <a:r>
              <a:rPr lang="en-US" sz="1600">
                <a:effectLst/>
                <a:ea typeface="Times New Roman" panose="02020603050405020304" pitchFamily="18" charset="0"/>
                <a:cs typeface="Calibri" panose="020F0502020204030204" pitchFamily="34" charset="0"/>
              </a:rPr>
              <a:t>L'enquêteur se rend dans un foyer où un nouveau-né est décédé, pour une interview VA pré-planifiée. Plusieurs personnes se trouvent devant la maison. L'enquêteur se présente, explique le motif de sa visite et demande à parler à la mère de l'enfant. Les visiteurs de la maison sont curieux et veulent rester pour l'entretien. </a:t>
            </a:r>
            <a:endParaRPr lang="en-GB" sz="1600">
              <a:effectLst/>
              <a:ea typeface="Calibri" panose="020F0502020204030204" pitchFamily="34" charset="0"/>
              <a:cs typeface="Calibri" panose="020F0502020204030204" pitchFamily="34" charset="0"/>
            </a:endParaRPr>
          </a:p>
          <a:p>
            <a:pPr algn="just"/>
            <a:endParaRPr lang="en-GB" sz="1600"/>
          </a:p>
        </p:txBody>
      </p:sp>
      <p:sp>
        <p:nvSpPr>
          <p:cNvPr id="12" name="TextBox 11">
            <a:extLst>
              <a:ext uri="{FF2B5EF4-FFF2-40B4-BE49-F238E27FC236}">
                <a16:creationId xmlns:a16="http://schemas.microsoft.com/office/drawing/2014/main" id="{F18CA3C4-D732-B11B-26D2-583BE30FA872}"/>
              </a:ext>
            </a:extLst>
          </p:cNvPr>
          <p:cNvSpPr txBox="1"/>
          <p:nvPr/>
        </p:nvSpPr>
        <p:spPr>
          <a:xfrm>
            <a:off x="6444714" y="583391"/>
            <a:ext cx="4969869" cy="6026265"/>
          </a:xfrm>
          <a:prstGeom prst="rect">
            <a:avLst/>
          </a:prstGeom>
          <a:noFill/>
        </p:spPr>
        <p:txBody>
          <a:bodyPr wrap="square" rtlCol="0">
            <a:spAutoFit/>
          </a:bodyPr>
          <a:lstStyle/>
          <a:p>
            <a:pPr algn="just">
              <a:lnSpc>
                <a:spcPct val="115000"/>
              </a:lnSpc>
              <a:spcAft>
                <a:spcPts val="1200"/>
              </a:spcAft>
            </a:pPr>
            <a:r>
              <a:rPr lang="en-US" sz="1600" b="1">
                <a:solidFill>
                  <a:schemeClr val="accent1"/>
                </a:solidFill>
                <a:effectLst/>
                <a:ea typeface="Times New Roman" panose="02020603050405020304" pitchFamily="18" charset="0"/>
                <a:cs typeface="Calibri" panose="020F0502020204030204" pitchFamily="34" charset="0"/>
              </a:rPr>
              <a:t>Description du cas </a:t>
            </a:r>
            <a:r>
              <a:rPr lang="en-US" sz="1600">
                <a:solidFill>
                  <a:schemeClr val="accent1"/>
                </a:solidFill>
                <a:effectLst/>
                <a:ea typeface="Times New Roman" panose="02020603050405020304" pitchFamily="18" charset="0"/>
                <a:cs typeface="Calibri" panose="020F0502020204030204" pitchFamily="34" charset="0"/>
              </a:rPr>
              <a:t>: </a:t>
            </a:r>
            <a:r>
              <a:rPr lang="en-US" sz="1600">
                <a:effectLst/>
                <a:ea typeface="Times New Roman" panose="02020603050405020304" pitchFamily="18" charset="0"/>
                <a:cs typeface="Calibri" panose="020F0502020204030204" pitchFamily="34" charset="0"/>
              </a:rPr>
              <a:t>Le bébé décédé est né à domicile d'un accouchement vaginal normal, près de deux semaines après la date prévue. Pendant le </a:t>
            </a:r>
            <a:r>
              <a:rPr lang="en-GB" sz="1600">
                <a:effectLst/>
                <a:ea typeface="Times New Roman" panose="02020603050405020304" pitchFamily="18" charset="0"/>
                <a:cs typeface="Calibri" panose="020F0502020204030204" pitchFamily="34" charset="0"/>
              </a:rPr>
              <a:t>travail, la </a:t>
            </a:r>
            <a:r>
              <a:rPr lang="en-US" sz="1600">
                <a:effectLst/>
                <a:ea typeface="Times New Roman" panose="02020603050405020304" pitchFamily="18" charset="0"/>
                <a:cs typeface="Calibri" panose="020F0502020204030204" pitchFamily="34" charset="0"/>
              </a:rPr>
              <a:t>mère avait de la fièvre et la liqueur était verdâtre. Le bébé est né très gros, mou et bleu, sans mouvement/réflexes, et n'a pas pleuré immédiatement après la naissance.</a:t>
            </a:r>
            <a:endParaRPr lang="en-GB" sz="1600">
              <a:effectLst/>
              <a:ea typeface="Calibri" panose="020F0502020204030204" pitchFamily="34" charset="0"/>
              <a:cs typeface="Calibri" panose="020F0502020204030204" pitchFamily="34" charset="0"/>
            </a:endParaRPr>
          </a:p>
          <a:p>
            <a:pPr algn="just">
              <a:lnSpc>
                <a:spcPct val="115000"/>
              </a:lnSpc>
              <a:spcAft>
                <a:spcPts val="1200"/>
              </a:spcAft>
            </a:pPr>
            <a:r>
              <a:rPr lang="en-US" sz="1600">
                <a:effectLst/>
                <a:ea typeface="Times New Roman" panose="02020603050405020304" pitchFamily="18" charset="0"/>
                <a:cs typeface="Calibri" panose="020F0502020204030204" pitchFamily="34" charset="0"/>
              </a:rPr>
              <a:t>La grand-mère, qui a assisté à l'accouchement, a réussi à réanimer le bébé. Cependant, le bébé était léthargique et respirait difficilement - tirant sur la paroi thoracique inférieure lors de l'inspiration et émettant un "grognement" lors de l'expiration. Il n'y avait pas de bombement de la fontanelle. La mère avait pris des dispositions pour que le bébé soit transporté au centre de santé le lendemain, mais au matin, elle a constaté que le bébé était mort. </a:t>
            </a:r>
            <a:endParaRPr lang="en-GB" sz="1600">
              <a:effectLst/>
              <a:ea typeface="Calibri" panose="020F0502020204030204" pitchFamily="34" charset="0"/>
              <a:cs typeface="Calibri" panose="020F0502020204030204" pitchFamily="34" charset="0"/>
            </a:endParaRPr>
          </a:p>
          <a:p>
            <a:pPr algn="just">
              <a:lnSpc>
                <a:spcPct val="115000"/>
              </a:lnSpc>
            </a:pPr>
            <a:r>
              <a:rPr lang="en-US" sz="1600">
                <a:effectLst/>
                <a:ea typeface="Times New Roman" panose="02020603050405020304" pitchFamily="18" charset="0"/>
                <a:cs typeface="Calibri" panose="020F0502020204030204" pitchFamily="34" charset="0"/>
              </a:rPr>
              <a:t>La mère a déclaré avoir souffert de maux de tête et de troubles de la vision au cours des derniers mois de sa grossesse. Elle s'était rendue deux fois à la clinique prénatale pendant sa grossesse et avait pris deux injections. Mme Samantha avait déjà fait une fausse couche à trois mois de grossesse. </a:t>
            </a:r>
            <a:endParaRPr lang="en-GB" sz="1600">
              <a:effectLst/>
              <a:ea typeface="Calibri" panose="020F0502020204030204" pitchFamily="34" charset="0"/>
              <a:cs typeface="Calibri" panose="020F0502020204030204" pitchFamily="34" charset="0"/>
            </a:endParaRPr>
          </a:p>
          <a:p>
            <a:endParaRPr lang="en-GB" sz="1600"/>
          </a:p>
        </p:txBody>
      </p:sp>
    </p:spTree>
    <p:extLst>
      <p:ext uri="{BB962C8B-B14F-4D97-AF65-F5344CB8AC3E}">
        <p14:creationId xmlns:p14="http://schemas.microsoft.com/office/powerpoint/2010/main" val="23886963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AB89-A1D3-FD9E-535F-2F1DAE92ED92}"/>
              </a:ext>
            </a:extLst>
          </p:cNvPr>
          <p:cNvSpPr>
            <a:spLocks noGrp="1"/>
          </p:cNvSpPr>
          <p:nvPr>
            <p:ph type="ctrTitle"/>
          </p:nvPr>
        </p:nvSpPr>
        <p:spPr>
          <a:xfrm>
            <a:off x="432746" y="235468"/>
            <a:ext cx="11412887" cy="1421716"/>
          </a:xfrm>
        </p:spPr>
        <p:txBody>
          <a:bodyPr>
            <a:normAutofit/>
          </a:bodyPr>
          <a:lstStyle/>
          <a:p>
            <a:r>
              <a:rPr lang="pt-PT" sz="4400">
                <a:solidFill>
                  <a:schemeClr val="accent3">
                    <a:lumMod val="50000"/>
                  </a:schemeClr>
                </a:solidFill>
              </a:rPr>
              <a:t>Formation des enquêteurs pour l'instrument d'autopsie verbale (VA) de l'OMS 2022</a:t>
            </a:r>
            <a:endParaRPr lang="en-GB" sz="4400">
              <a:solidFill>
                <a:schemeClr val="accent3">
                  <a:lumMod val="50000"/>
                </a:schemeClr>
              </a:solidFill>
            </a:endParaRPr>
          </a:p>
        </p:txBody>
      </p:sp>
      <p:graphicFrame>
        <p:nvGraphicFramePr>
          <p:cNvPr id="12" name="Table 11">
            <a:extLst>
              <a:ext uri="{FF2B5EF4-FFF2-40B4-BE49-F238E27FC236}">
                <a16:creationId xmlns:a16="http://schemas.microsoft.com/office/drawing/2014/main" id="{2E47E1AF-1F5F-2456-2097-73EB34AB066B}"/>
              </a:ext>
            </a:extLst>
          </p:cNvPr>
          <p:cNvGraphicFramePr>
            <a:graphicFrameLocks noGrp="1"/>
          </p:cNvGraphicFramePr>
          <p:nvPr/>
        </p:nvGraphicFramePr>
        <p:xfrm>
          <a:off x="432746" y="2163866"/>
          <a:ext cx="11412887" cy="4753768"/>
        </p:xfrm>
        <a:graphic>
          <a:graphicData uri="http://schemas.openxmlformats.org/drawingml/2006/table">
            <a:tbl>
              <a:tblPr bandRow="1"/>
              <a:tblGrid>
                <a:gridCol w="9082124">
                  <a:extLst>
                    <a:ext uri="{9D8B030D-6E8A-4147-A177-3AD203B41FA5}">
                      <a16:colId xmlns:a16="http://schemas.microsoft.com/office/drawing/2014/main" val="1375828215"/>
                    </a:ext>
                  </a:extLst>
                </a:gridCol>
                <a:gridCol w="2330763">
                  <a:extLst>
                    <a:ext uri="{9D8B030D-6E8A-4147-A177-3AD203B41FA5}">
                      <a16:colId xmlns:a16="http://schemas.microsoft.com/office/drawing/2014/main" val="3774162955"/>
                    </a:ext>
                  </a:extLst>
                </a:gridCol>
              </a:tblGrid>
              <a:tr h="961357">
                <a:tc gridSpan="2">
                  <a:txBody>
                    <a:bodyPr/>
                    <a:lstStyle/>
                    <a:p>
                      <a:pPr algn="just">
                        <a:lnSpc>
                          <a:spcPct val="115000"/>
                        </a:lnSpc>
                        <a:spcBef>
                          <a:spcPts val="2400"/>
                        </a:spcBef>
                        <a:spcAft>
                          <a:spcPts val="1200"/>
                        </a:spcAft>
                      </a:pPr>
                      <a:r>
                        <a:rPr lang="en-GB" sz="2800" b="1" kern="0">
                          <a:solidFill>
                            <a:schemeClr val="tx2"/>
                          </a:solidFill>
                          <a:effectLst/>
                          <a:latin typeface="Calibri" panose="020F0502020204030204" pitchFamily="34" charset="0"/>
                        </a:rPr>
                        <a:t>Session 9 </a:t>
                      </a:r>
                      <a:r>
                        <a:rPr lang="en-GB" sz="2800" b="1" kern="0">
                          <a:solidFill>
                            <a:schemeClr val="tx2"/>
                          </a:solidFill>
                          <a:effectLst/>
                          <a:latin typeface="Calibri" panose="020F0502020204030204" pitchFamily="34" charset="0"/>
                          <a:ea typeface="+mn-ea"/>
                          <a:cs typeface="+mn-cs"/>
                        </a:rPr>
                        <a:t>: Entretien VA - administration du questionnaire pour le décès d'un enfant âgé de 4 semaines à 11 ans</a:t>
                      </a:r>
                    </a:p>
                  </a:txBody>
                  <a:tcPr marL="73025" marR="73025" marT="0" marB="0">
                    <a:lnL w="12700" cap="flat" cmpd="sng" algn="ctr">
                      <a:solidFill>
                        <a:srgbClr val="548DD4"/>
                      </a:solidFill>
                      <a:prstDash val="solid"/>
                      <a:round/>
                      <a:headEnd type="none" w="med" len="med"/>
                      <a:tailEnd type="none" w="med" len="med"/>
                    </a:lnL>
                    <a:lnR w="12700" cap="flat" cmpd="sng" algn="ctr">
                      <a:solidFill>
                        <a:srgbClr val="548DD4"/>
                      </a:solidFill>
                      <a:prstDash val="solid"/>
                      <a:round/>
                      <a:headEnd type="none" w="med" len="med"/>
                      <a:tailEnd type="none" w="med" len="med"/>
                    </a:lnR>
                    <a:lnT w="12700" cap="flat" cmpd="sng" algn="ctr">
                      <a:solidFill>
                        <a:srgbClr val="548DD4"/>
                      </a:solidFill>
                      <a:prstDash val="solid"/>
                      <a:round/>
                      <a:headEnd type="none" w="med" len="med"/>
                      <a:tailEnd type="none" w="med" len="med"/>
                    </a:lnT>
                    <a:lnB w="12700" cap="flat" cmpd="sng" algn="ctr">
                      <a:solidFill>
                        <a:srgbClr val="548DD4"/>
                      </a:solidFill>
                      <a:prstDash val="solid"/>
                      <a:round/>
                      <a:headEnd type="none" w="med" len="med"/>
                      <a:tailEnd type="none" w="med" len="med"/>
                    </a:lnB>
                    <a:solidFill>
                      <a:srgbClr val="C6D9F1"/>
                    </a:solidFill>
                  </a:tcPr>
                </a:tc>
                <a:tc hMerge="1">
                  <a:txBody>
                    <a:bodyPr/>
                    <a:lstStyle/>
                    <a:p>
                      <a:endParaRPr lang="en-GB"/>
                    </a:p>
                  </a:txBody>
                  <a:tcPr/>
                </a:tc>
                <a:extLst>
                  <a:ext uri="{0D108BD9-81ED-4DB2-BD59-A6C34878D82A}">
                    <a16:rowId xmlns:a16="http://schemas.microsoft.com/office/drawing/2014/main" val="58514208"/>
                  </a:ext>
                </a:extLst>
              </a:tr>
              <a:tr h="2988012">
                <a:tc>
                  <a:txBody>
                    <a:bodyPr/>
                    <a:lstStyle/>
                    <a:p>
                      <a:pPr algn="just">
                        <a:lnSpc>
                          <a:spcPct val="115000"/>
                        </a:lnSpc>
                      </a:pPr>
                      <a:r>
                        <a:rPr lang="en-GB" sz="800" b="1">
                          <a:effectLst/>
                          <a:latin typeface="Minion Pro"/>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algn="just">
                        <a:lnSpc>
                          <a:spcPct val="150000"/>
                        </a:lnSpc>
                      </a:pPr>
                      <a:r>
                        <a:rPr lang="en-GB" sz="1800" b="1">
                          <a:effectLst/>
                          <a:latin typeface="+mn-lt"/>
                          <a:ea typeface="Calibri" panose="020F0502020204030204" pitchFamily="34" charset="0"/>
                          <a:cs typeface="Calibri" panose="020F0502020204030204" pitchFamily="34" charset="0"/>
                        </a:rPr>
                        <a:t>Objectifs : </a:t>
                      </a:r>
                      <a:r>
                        <a:rPr lang="en-GB" sz="1800" kern="1200">
                          <a:solidFill>
                            <a:schemeClr val="tx1"/>
                          </a:solidFill>
                          <a:effectLst/>
                          <a:latin typeface="+mn-lt"/>
                          <a:ea typeface="+mn-ea"/>
                          <a:cs typeface="+mn-cs"/>
                        </a:rPr>
                        <a:t>Apprendre à mener un entretien VA à l'aide du questionnaire VA OMS 2022 pour les décès d'enfants âgés de quatre semaines à 11 ans. À la fin de la session, les participants devraient se familiariser avec le questionnaire et avoir une bonne compréhension de chaque section et des questions incluses dans le questionnaire VA OMS 2022 pour les enfants.</a:t>
                      </a:r>
                    </a:p>
                    <a:p>
                      <a:pPr algn="just">
                        <a:lnSpc>
                          <a:spcPct val="150000"/>
                        </a:lnSpc>
                      </a:pPr>
                      <a:r>
                        <a:rPr lang="en-GB" sz="1800">
                          <a:effectLst/>
                          <a:latin typeface="+mn-lt"/>
                          <a:ea typeface="Calibri" panose="020F0502020204030204" pitchFamily="34" charset="0"/>
                          <a:cs typeface="Calibri" panose="020F0502020204030204" pitchFamily="34" charset="0"/>
                        </a:rPr>
                        <a:t> </a:t>
                      </a:r>
                    </a:p>
                    <a:p>
                      <a:pPr algn="just">
                        <a:lnSpc>
                          <a:spcPct val="150000"/>
                        </a:lnSpc>
                        <a:spcAft>
                          <a:spcPts val="1200"/>
                        </a:spcAft>
                      </a:pPr>
                      <a:r>
                        <a:rPr lang="en-GB" sz="1800" b="1">
                          <a:effectLst/>
                          <a:latin typeface="+mn-lt"/>
                          <a:ea typeface="Calibri" panose="020F0502020204030204" pitchFamily="34" charset="0"/>
                          <a:cs typeface="Calibri" panose="020F0502020204030204" pitchFamily="34" charset="0"/>
                        </a:rPr>
                        <a:t>Matériel : </a:t>
                      </a:r>
                      <a:r>
                        <a:rPr lang="en-GB" sz="1800" kern="1200">
                          <a:solidFill>
                            <a:schemeClr val="tx1"/>
                          </a:solidFill>
                          <a:effectLst/>
                          <a:latin typeface="+mn-lt"/>
                          <a:ea typeface="+mn-ea"/>
                          <a:cs typeface="+mn-cs"/>
                        </a:rPr>
                        <a:t>Tableau à feuilles mobiles ; copies pour tous les participants des versions papier de l'instrument VA 2022 de l'OMS pour le décès d'un enfant âgé de 4 semaines à 11 ans (si applicable, versions traduites) ; et Manuel de l'enquêteur de terrain VA (copies pour tous les participants).</a:t>
                      </a:r>
                    </a:p>
                  </a:txBody>
                  <a:tcPr marL="73025" marR="73025" marT="0" marB="0">
                    <a:lnL w="12700" cap="flat" cmpd="sng" algn="ctr">
                      <a:solidFill>
                        <a:srgbClr val="548DD4"/>
                      </a:solidFill>
                      <a:prstDash val="solid"/>
                      <a:round/>
                      <a:headEnd type="none" w="med" len="med"/>
                      <a:tailEnd type="none" w="med" len="med"/>
                    </a:lnL>
                    <a:lnR w="12700" cap="flat" cmpd="sng" algn="ctr">
                      <a:solidFill>
                        <a:srgbClr val="548DD4"/>
                      </a:solidFill>
                      <a:prstDash val="solid"/>
                      <a:round/>
                      <a:headEnd type="none" w="med" len="med"/>
                      <a:tailEnd type="none" w="med" len="med"/>
                    </a:lnR>
                    <a:lnT w="12700" cap="flat" cmpd="sng" algn="ctr">
                      <a:solidFill>
                        <a:srgbClr val="548DD4"/>
                      </a:solidFill>
                      <a:prstDash val="solid"/>
                      <a:round/>
                      <a:headEnd type="none" w="med" len="med"/>
                      <a:tailEnd type="none" w="med" len="med"/>
                    </a:lnT>
                    <a:lnB w="12700" cap="flat" cmpd="sng" algn="ctr">
                      <a:solidFill>
                        <a:srgbClr val="548DD4"/>
                      </a:solidFill>
                      <a:prstDash val="solid"/>
                      <a:round/>
                      <a:headEnd type="none" w="med" len="med"/>
                      <a:tailEnd type="none" w="med" len="med"/>
                    </a:lnB>
                  </a:tcPr>
                </a:tc>
                <a:tc>
                  <a:txBody>
                    <a:bodyPr/>
                    <a:lstStyle/>
                    <a:p>
                      <a:pPr algn="just">
                        <a:lnSpc>
                          <a:spcPct val="115000"/>
                        </a:lnSpc>
                        <a:spcAft>
                          <a:spcPts val="1200"/>
                        </a:spcAft>
                      </a:pPr>
                      <a:endParaRPr lang="en-GB" sz="1200">
                        <a:effectLst/>
                        <a:latin typeface="Minion Pro"/>
                        <a:ea typeface="Calibri" panose="020F0502020204030204" pitchFamily="34" charset="0"/>
                        <a:cs typeface="Calibri" panose="020F0502020204030204" pitchFamily="34" charset="0"/>
                      </a:endParaRPr>
                    </a:p>
                    <a:p>
                      <a:pPr algn="l"/>
                      <a:r>
                        <a:rPr lang="en-GB" sz="1200">
                          <a:effectLst/>
                          <a:latin typeface="Minion Pro"/>
                          <a:ea typeface="Calibri" panose="020F0502020204030204" pitchFamily="34" charset="0"/>
                          <a:cs typeface="Calibri" panose="020F0502020204030204" pitchFamily="34" charset="0"/>
                        </a:rPr>
                        <a:t> </a:t>
                      </a:r>
                    </a:p>
                    <a:p>
                      <a:pPr algn="l"/>
                      <a:r>
                        <a:rPr lang="en-GB" sz="1200">
                          <a:effectLst/>
                          <a:latin typeface="Minion Pro"/>
                          <a:ea typeface="Calibri" panose="020F0502020204030204" pitchFamily="34" charset="0"/>
                          <a:cs typeface="Calibri" panose="020F0502020204030204" pitchFamily="34" charset="0"/>
                        </a:rPr>
                        <a:t> </a:t>
                      </a:r>
                    </a:p>
                  </a:txBody>
                  <a:tcPr marL="73025" marR="73025" marT="0" marB="0">
                    <a:lnL w="12700" cap="flat" cmpd="sng" algn="ctr">
                      <a:solidFill>
                        <a:srgbClr val="548DD4"/>
                      </a:solidFill>
                      <a:prstDash val="solid"/>
                      <a:round/>
                      <a:headEnd type="none" w="med" len="med"/>
                      <a:tailEnd type="none" w="med" len="med"/>
                    </a:lnL>
                    <a:lnR w="12700" cap="flat" cmpd="sng" algn="ctr">
                      <a:solidFill>
                        <a:srgbClr val="548DD4"/>
                      </a:solidFill>
                      <a:prstDash val="solid"/>
                      <a:round/>
                      <a:headEnd type="none" w="med" len="med"/>
                      <a:tailEnd type="none" w="med" len="med"/>
                    </a:lnR>
                    <a:lnT w="12700" cap="flat" cmpd="sng" algn="ctr">
                      <a:solidFill>
                        <a:srgbClr val="548DD4"/>
                      </a:solidFill>
                      <a:prstDash val="solid"/>
                      <a:round/>
                      <a:headEnd type="none" w="med" len="med"/>
                      <a:tailEnd type="none" w="med" len="med"/>
                    </a:lnT>
                    <a:lnB w="12700" cap="flat" cmpd="sng" algn="ctr">
                      <a:solidFill>
                        <a:srgbClr val="548DD4"/>
                      </a:solidFill>
                      <a:prstDash val="solid"/>
                      <a:round/>
                      <a:headEnd type="none" w="med" len="med"/>
                      <a:tailEnd type="none" w="med" len="med"/>
                    </a:lnB>
                  </a:tcPr>
                </a:tc>
                <a:extLst>
                  <a:ext uri="{0D108BD9-81ED-4DB2-BD59-A6C34878D82A}">
                    <a16:rowId xmlns:a16="http://schemas.microsoft.com/office/drawing/2014/main" val="2464483719"/>
                  </a:ext>
                </a:extLst>
              </a:tr>
            </a:tbl>
          </a:graphicData>
        </a:graphic>
      </p:graphicFrame>
      <p:grpSp>
        <p:nvGrpSpPr>
          <p:cNvPr id="13" name="Group 12">
            <a:extLst>
              <a:ext uri="{FF2B5EF4-FFF2-40B4-BE49-F238E27FC236}">
                <a16:creationId xmlns:a16="http://schemas.microsoft.com/office/drawing/2014/main" id="{2A3722F2-136D-E2FF-C0DA-D5ABCB148CFB}"/>
              </a:ext>
            </a:extLst>
          </p:cNvPr>
          <p:cNvGrpSpPr/>
          <p:nvPr/>
        </p:nvGrpSpPr>
        <p:grpSpPr>
          <a:xfrm>
            <a:off x="10048030" y="4138551"/>
            <a:ext cx="1203840" cy="1183821"/>
            <a:chOff x="5022150" y="3466628"/>
            <a:chExt cx="647700" cy="626745"/>
          </a:xfrm>
        </p:grpSpPr>
        <p:grpSp>
          <p:nvGrpSpPr>
            <p:cNvPr id="14" name="Group 13">
              <a:extLst>
                <a:ext uri="{FF2B5EF4-FFF2-40B4-BE49-F238E27FC236}">
                  <a16:creationId xmlns:a16="http://schemas.microsoft.com/office/drawing/2014/main" id="{B8280EBC-6636-ECD8-C4E9-566B0FEA18B9}"/>
                </a:ext>
              </a:extLst>
            </p:cNvPr>
            <p:cNvGrpSpPr/>
            <p:nvPr/>
          </p:nvGrpSpPr>
          <p:grpSpPr>
            <a:xfrm>
              <a:off x="5022150" y="3466628"/>
              <a:ext cx="647700" cy="626745"/>
              <a:chOff x="5022150" y="3466628"/>
              <a:chExt cx="647700" cy="626745"/>
            </a:xfrm>
          </p:grpSpPr>
          <p:sp>
            <p:nvSpPr>
              <p:cNvPr id="15" name="Rectangle 14">
                <a:extLst>
                  <a:ext uri="{FF2B5EF4-FFF2-40B4-BE49-F238E27FC236}">
                    <a16:creationId xmlns:a16="http://schemas.microsoft.com/office/drawing/2014/main" id="{168BCC26-542C-0BB0-38F3-C045F462279F}"/>
                  </a:ext>
                </a:extLst>
              </p:cNvPr>
              <p:cNvSpPr/>
              <p:nvPr/>
            </p:nvSpPr>
            <p:spPr>
              <a:xfrm>
                <a:off x="5022150" y="3466628"/>
                <a:ext cx="647700" cy="626725"/>
              </a:xfrm>
              <a:prstGeom prst="rect">
                <a:avLst/>
              </a:prstGeom>
              <a:noFill/>
              <a:ln>
                <a:noFill/>
              </a:ln>
            </p:spPr>
            <p:txBody>
              <a:bodyPr spcFirstLastPara="1" wrap="square" lIns="91425" tIns="91425" rIns="91425" bIns="91425" anchor="ctr" anchorCtr="0">
                <a:noAutofit/>
              </a:bodyPr>
              <a:lstStyle/>
              <a:p>
                <a:pPr algn="l"/>
                <a:r>
                  <a:rPr lang="en-GB" sz="1200">
                    <a:effectLst/>
                    <a:latin typeface="Minion Pro"/>
                    <a:ea typeface="Calibri" panose="020F0502020204030204" pitchFamily="34" charset="0"/>
                    <a:cs typeface="Calibri" panose="020F0502020204030204" pitchFamily="34" charset="0"/>
                  </a:rPr>
                  <a:t> </a:t>
                </a:r>
              </a:p>
            </p:txBody>
          </p:sp>
          <p:grpSp>
            <p:nvGrpSpPr>
              <p:cNvPr id="16" name="Group 15">
                <a:extLst>
                  <a:ext uri="{FF2B5EF4-FFF2-40B4-BE49-F238E27FC236}">
                    <a16:creationId xmlns:a16="http://schemas.microsoft.com/office/drawing/2014/main" id="{501CC859-6893-C0BB-9003-7CB42366D34F}"/>
                  </a:ext>
                </a:extLst>
              </p:cNvPr>
              <p:cNvGrpSpPr/>
              <p:nvPr/>
            </p:nvGrpSpPr>
            <p:grpSpPr>
              <a:xfrm>
                <a:off x="5022150" y="3466628"/>
                <a:ext cx="647700" cy="626745"/>
                <a:chOff x="4763" y="0"/>
                <a:chExt cx="647700" cy="626745"/>
              </a:xfrm>
            </p:grpSpPr>
            <p:sp>
              <p:nvSpPr>
                <p:cNvPr id="17" name="Rectangle 16">
                  <a:extLst>
                    <a:ext uri="{FF2B5EF4-FFF2-40B4-BE49-F238E27FC236}">
                      <a16:creationId xmlns:a16="http://schemas.microsoft.com/office/drawing/2014/main" id="{11D2E4A5-4B83-30E0-F53B-A38489076049}"/>
                    </a:ext>
                  </a:extLst>
                </p:cNvPr>
                <p:cNvSpPr/>
                <p:nvPr/>
              </p:nvSpPr>
              <p:spPr>
                <a:xfrm>
                  <a:off x="4763" y="0"/>
                  <a:ext cx="647700" cy="626725"/>
                </a:xfrm>
                <a:prstGeom prst="rect">
                  <a:avLst/>
                </a:prstGeom>
                <a:noFill/>
                <a:ln>
                  <a:noFill/>
                </a:ln>
              </p:spPr>
              <p:txBody>
                <a:bodyPr spcFirstLastPara="1" wrap="square" lIns="91425" tIns="91425" rIns="91425" bIns="91425" anchor="ctr" anchorCtr="0">
                  <a:noAutofit/>
                </a:bodyPr>
                <a:lstStyle/>
                <a:p>
                  <a:pPr algn="l"/>
                  <a:r>
                    <a:rPr lang="en-GB" sz="1200">
                      <a:effectLst/>
                      <a:latin typeface="Minion Pro"/>
                      <a:ea typeface="Calibri" panose="020F0502020204030204" pitchFamily="34" charset="0"/>
                      <a:cs typeface="Calibri" panose="020F0502020204030204" pitchFamily="34" charset="0"/>
                    </a:rPr>
                    <a:t> </a:t>
                  </a:r>
                </a:p>
              </p:txBody>
            </p:sp>
            <p:pic>
              <p:nvPicPr>
                <p:cNvPr id="18" name="Shape 12">
                  <a:extLst>
                    <a:ext uri="{FF2B5EF4-FFF2-40B4-BE49-F238E27FC236}">
                      <a16:creationId xmlns:a16="http://schemas.microsoft.com/office/drawing/2014/main" id="{A086BB06-2663-1A05-C6AE-CFFC23A3CA47}"/>
                    </a:ext>
                  </a:extLst>
                </p:cNvPr>
                <p:cNvPicPr preferRelativeResize="0"/>
                <p:nvPr/>
              </p:nvPicPr>
              <p:blipFill rotWithShape="1">
                <a:blip>
                  <a:alphaModFix/>
                </a:blip>
                <a:srcRect/>
                <a:stretch/>
              </p:blipFill>
              <p:spPr>
                <a:xfrm>
                  <a:off x="90487" y="0"/>
                  <a:ext cx="373380" cy="373380"/>
                </a:xfrm>
                <a:prstGeom prst="rect">
                  <a:avLst/>
                </a:prstGeom>
                <a:noFill/>
                <a:ln>
                  <a:noFill/>
                </a:ln>
              </p:spPr>
            </p:pic>
            <p:sp>
              <p:nvSpPr>
                <p:cNvPr id="19" name="Rectangle 18">
                  <a:extLst>
                    <a:ext uri="{FF2B5EF4-FFF2-40B4-BE49-F238E27FC236}">
                      <a16:creationId xmlns:a16="http://schemas.microsoft.com/office/drawing/2014/main" id="{87791D68-96A9-BE8A-5B2E-C97CC8179C70}"/>
                    </a:ext>
                  </a:extLst>
                </p:cNvPr>
                <p:cNvSpPr/>
                <p:nvPr/>
              </p:nvSpPr>
              <p:spPr>
                <a:xfrm>
                  <a:off x="4763" y="371475"/>
                  <a:ext cx="647700" cy="255270"/>
                </a:xfrm>
                <a:prstGeom prst="rect">
                  <a:avLst/>
                </a:prstGeom>
                <a:noFill/>
                <a:ln>
                  <a:noFill/>
                </a:ln>
              </p:spPr>
              <p:txBody>
                <a:bodyPr spcFirstLastPara="1" wrap="square" lIns="91425" tIns="45700" rIns="91425" bIns="45700" anchor="t" anchorCtr="0">
                  <a:noAutofit/>
                </a:bodyPr>
                <a:lstStyle/>
                <a:p>
                  <a:pPr algn="just"/>
                  <a:r>
                    <a:rPr lang="en-GB">
                      <a:solidFill>
                        <a:srgbClr val="000000"/>
                      </a:solidFill>
                      <a:latin typeface="Minion Pro"/>
                      <a:ea typeface="Calibri" panose="020F0502020204030204" pitchFamily="34" charset="0"/>
                      <a:cs typeface="Calibri" panose="020F0502020204030204" pitchFamily="34" charset="0"/>
                    </a:rPr>
                    <a:t>   160 </a:t>
                  </a:r>
                  <a:r>
                    <a:rPr lang="en-GB">
                      <a:solidFill>
                        <a:srgbClr val="000000"/>
                      </a:solidFill>
                      <a:effectLst/>
                      <a:latin typeface="Minion Pro"/>
                      <a:ea typeface="Calibri" panose="020F0502020204030204" pitchFamily="34" charset="0"/>
                      <a:cs typeface="Calibri" panose="020F0502020204030204" pitchFamily="34" charset="0"/>
                    </a:rPr>
                    <a:t>min</a:t>
                  </a:r>
                  <a:endParaRPr lang="en-GB">
                    <a:effectLst/>
                    <a:latin typeface="Minion Pro"/>
                    <a:ea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23228080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100526" y="92813"/>
            <a:ext cx="12006443" cy="6649415"/>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marL="457200" indent="-457200" algn="just">
              <a:lnSpc>
                <a:spcPct val="150000"/>
              </a:lnSpc>
              <a:spcBef>
                <a:spcPts val="1800"/>
              </a:spcBef>
              <a:spcAft>
                <a:spcPts val="1200"/>
              </a:spcAft>
            </a:pPr>
            <a:r>
              <a:rPr lang="en-US"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rPr>
              <a:t>Activité </a:t>
            </a:r>
            <a:r>
              <a:rPr lang="en-US" sz="2800" b="1">
                <a:solidFill>
                  <a:schemeClr val="tx2"/>
                </a:solidFill>
                <a:latin typeface="Calibri Light" panose="020F0302020204030204" pitchFamily="34" charset="0"/>
                <a:ea typeface="Calibri" panose="020F0502020204030204" pitchFamily="34" charset="0"/>
                <a:cs typeface="Calibri" panose="020F0502020204030204" pitchFamily="34" charset="0"/>
              </a:rPr>
              <a:t>9</a:t>
            </a:r>
            <a:r>
              <a:rPr lang="en-US"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rPr>
              <a:t>.1</a:t>
            </a:r>
            <a:endParaRPr lang="en-GB"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endParaRPr>
          </a:p>
          <a:p>
            <a:pPr marR="7620" algn="just">
              <a:lnSpc>
                <a:spcPct val="150000"/>
              </a:lnSpc>
              <a:spcAft>
                <a:spcPts val="1200"/>
              </a:spcAft>
            </a:pPr>
            <a:r>
              <a:rPr lang="en-US" sz="2000" b="1">
                <a:solidFill>
                  <a:schemeClr val="tx2"/>
                </a:solidFill>
                <a:effectLst/>
                <a:latin typeface="+mj-lt"/>
                <a:ea typeface="Calibri" panose="020F0502020204030204" pitchFamily="34" charset="0"/>
                <a:cs typeface="Calibri" panose="020F0502020204030204" pitchFamily="34" charset="0"/>
              </a:rPr>
              <a:t>Directions</a:t>
            </a:r>
            <a:endParaRPr lang="en-GB" sz="2000">
              <a:solidFill>
                <a:schemeClr val="tx2"/>
              </a:solidFill>
              <a:effectLst/>
              <a:latin typeface="+mj-lt"/>
              <a:ea typeface="Calibri" panose="020F0502020204030204" pitchFamily="34" charset="0"/>
              <a:cs typeface="Calibri" panose="020F0502020204030204" pitchFamily="34" charset="0"/>
            </a:endParaRPr>
          </a:p>
          <a:p>
            <a:pPr algn="just">
              <a:lnSpc>
                <a:spcPct val="150000"/>
              </a:lnSpc>
              <a:spcAft>
                <a:spcPts val="1200"/>
              </a:spcAft>
            </a:pPr>
            <a:r>
              <a:rPr lang="en-US" sz="1800">
                <a:solidFill>
                  <a:srgbClr val="000000"/>
                </a:solidFill>
                <a:effectLst/>
                <a:ea typeface="Calibri" panose="020F0502020204030204" pitchFamily="34" charset="0"/>
                <a:cs typeface="Calibri" panose="020F0502020204030204" pitchFamily="34" charset="0"/>
              </a:rPr>
              <a:t>Examinez comment administrer le questionnaire VA de l'enfant, en utilisant la </a:t>
            </a:r>
            <a:r>
              <a:rPr lang="en-US" sz="1800" b="1">
                <a:solidFill>
                  <a:srgbClr val="000000"/>
                </a:solidFill>
                <a:effectLst/>
                <a:ea typeface="Calibri" panose="020F0502020204030204" pitchFamily="34" charset="0"/>
                <a:cs typeface="Calibri" panose="020F0502020204030204" pitchFamily="34" charset="0"/>
              </a:rPr>
              <a:t>MÉTHODE A </a:t>
            </a:r>
            <a:r>
              <a:rPr lang="en-US" sz="1800">
                <a:solidFill>
                  <a:srgbClr val="000000"/>
                </a:solidFill>
                <a:effectLst/>
                <a:ea typeface="Calibri" panose="020F0502020204030204" pitchFamily="34" charset="0"/>
                <a:cs typeface="Calibri" panose="020F0502020204030204" pitchFamily="34" charset="0"/>
              </a:rPr>
              <a:t>ou la </a:t>
            </a:r>
            <a:r>
              <a:rPr lang="en-US" sz="1800" b="1">
                <a:solidFill>
                  <a:srgbClr val="000000"/>
                </a:solidFill>
                <a:effectLst/>
                <a:ea typeface="Calibri" panose="020F0502020204030204" pitchFamily="34" charset="0"/>
                <a:cs typeface="Calibri" panose="020F0502020204030204" pitchFamily="34" charset="0"/>
              </a:rPr>
              <a:t>MÉTHODE B</a:t>
            </a:r>
            <a:r>
              <a:rPr lang="en-US" sz="1800">
                <a:solidFill>
                  <a:srgbClr val="000000"/>
                </a:solidFill>
                <a:effectLst/>
                <a:ea typeface="Calibri" panose="020F0502020204030204" pitchFamily="34" charset="0"/>
                <a:cs typeface="Calibri" panose="020F0502020204030204" pitchFamily="34" charset="0"/>
              </a:rPr>
              <a:t>.</a:t>
            </a:r>
            <a:endParaRPr lang="en-GB" sz="1800">
              <a:effectLst/>
              <a:ea typeface="Calibri" panose="020F0502020204030204" pitchFamily="34" charset="0"/>
              <a:cs typeface="Calibri" panose="020F0502020204030204" pitchFamily="34" charset="0"/>
            </a:endParaRPr>
          </a:p>
          <a:p>
            <a:pPr marL="228600" algn="ctr">
              <a:lnSpc>
                <a:spcPct val="150000"/>
              </a:lnSpc>
              <a:spcAft>
                <a:spcPts val="1200"/>
              </a:spcAft>
            </a:pPr>
            <a:r>
              <a:rPr lang="en-US" sz="1800" b="1">
                <a:solidFill>
                  <a:schemeClr val="accent1"/>
                </a:solidFill>
                <a:effectLst/>
                <a:ea typeface="Calibri" panose="020F0502020204030204" pitchFamily="34" charset="0"/>
                <a:cs typeface="Calibri" panose="020F0502020204030204" pitchFamily="34" charset="0"/>
              </a:rPr>
              <a:t>MÉTHODE A</a:t>
            </a:r>
            <a:endParaRPr lang="en-GB" sz="1800">
              <a:solidFill>
                <a:schemeClr val="accent1"/>
              </a:solidFill>
              <a:effectLst/>
              <a:ea typeface="Calibri" panose="020F0502020204030204" pitchFamily="34" charset="0"/>
              <a:cs typeface="Calibri" panose="020F0502020204030204" pitchFamily="34" charset="0"/>
            </a:endParaRPr>
          </a:p>
          <a:p>
            <a:pPr marL="342900" lvl="0" indent="-342900" algn="just">
              <a:lnSpc>
                <a:spcPct val="150000"/>
              </a:lnSpc>
              <a:spcAft>
                <a:spcPts val="1000"/>
              </a:spcAft>
              <a:buClr>
                <a:schemeClr val="accent1"/>
              </a:buClr>
              <a:buSzPct val="90000"/>
              <a:buFont typeface="+mj-lt"/>
              <a:buAutoNum type="arabicPeriod"/>
            </a:pPr>
            <a:r>
              <a:rPr lang="en-US" sz="1800">
                <a:solidFill>
                  <a:srgbClr val="000000"/>
                </a:solidFill>
                <a:effectLst/>
                <a:ea typeface="Calibri" panose="020F0502020204030204" pitchFamily="34" charset="0"/>
                <a:cs typeface="Calibri" panose="020F0502020204030204" pitchFamily="34" charset="0"/>
              </a:rPr>
              <a:t>En utilisant le </a:t>
            </a:r>
            <a:r>
              <a:rPr lang="en-GB" sz="1800" i="1">
                <a:solidFill>
                  <a:srgbClr val="000000"/>
                </a:solidFill>
                <a:effectLst/>
                <a:ea typeface="Calibri" panose="020F0502020204030204" pitchFamily="34" charset="0"/>
                <a:cs typeface="Calibri" panose="020F0502020204030204" pitchFamily="34" charset="0"/>
              </a:rPr>
              <a:t>manuel de l'enquêteur de terrain VA </a:t>
            </a:r>
            <a:r>
              <a:rPr lang="en-US" sz="1800">
                <a:solidFill>
                  <a:srgbClr val="000000"/>
                </a:solidFill>
                <a:effectLst/>
                <a:ea typeface="Calibri" panose="020F0502020204030204" pitchFamily="34" charset="0"/>
                <a:cs typeface="Calibri" panose="020F0502020204030204" pitchFamily="34" charset="0"/>
              </a:rPr>
              <a:t>et en suivant l'ordre correct dans lequel les questions VA sont posées pour le décès d'un </a:t>
            </a:r>
            <a:r>
              <a:rPr lang="en-US" sz="1800">
                <a:solidFill>
                  <a:srgbClr val="000000"/>
                </a:solidFill>
                <a:effectLst/>
                <a:latin typeface="Calibri" panose="020F0502020204030204" pitchFamily="34" charset="0"/>
                <a:ea typeface="Calibri" panose="020F0502020204030204" pitchFamily="34" charset="0"/>
              </a:rPr>
              <a:t>enfant âgé de 4 semaines à 11 ans</a:t>
            </a:r>
            <a:r>
              <a:rPr lang="en-US" sz="1800">
                <a:solidFill>
                  <a:srgbClr val="000000"/>
                </a:solidFill>
                <a:effectLst/>
                <a:ea typeface="Calibri" panose="020F0502020204030204" pitchFamily="34" charset="0"/>
                <a:cs typeface="Calibri" panose="020F0502020204030204" pitchFamily="34" charset="0"/>
              </a:rPr>
              <a:t>, chaque participant lit à haute voix la description d'une des questions, de chacune des sections du questionnaire. </a:t>
            </a:r>
          </a:p>
          <a:p>
            <a:pPr marL="800100" lvl="1" indent="-342900" algn="just">
              <a:lnSpc>
                <a:spcPct val="150000"/>
              </a:lnSpc>
              <a:buClr>
                <a:schemeClr val="accent1"/>
              </a:buClr>
              <a:buSzPct val="90000"/>
              <a:buFont typeface="Arial" panose="020B0604020202020204" pitchFamily="34" charset="0"/>
              <a:buChar char="•"/>
            </a:pPr>
            <a:r>
              <a:rPr lang="en-US">
                <a:solidFill>
                  <a:srgbClr val="000000"/>
                </a:solidFill>
                <a:effectLst/>
                <a:ea typeface="Calibri" panose="020F0502020204030204" pitchFamily="34" charset="0"/>
                <a:cs typeface="Calibri" panose="020F0502020204030204" pitchFamily="34" charset="0"/>
              </a:rPr>
              <a:t>Chacun doit comprendre la question examinée et les réponses attendues avant de passer à la suivante. </a:t>
            </a:r>
            <a:endParaRPr lang="en-GB">
              <a:effectLst/>
              <a:ea typeface="Calibri" panose="020F0502020204030204" pitchFamily="34" charset="0"/>
              <a:cs typeface="Calibri" panose="020F0502020204030204" pitchFamily="34" charset="0"/>
            </a:endParaRPr>
          </a:p>
          <a:p>
            <a:pPr marL="800100" lvl="1" indent="-342900" algn="just">
              <a:lnSpc>
                <a:spcPct val="150000"/>
              </a:lnSpc>
              <a:buClr>
                <a:schemeClr val="accent1"/>
              </a:buClr>
              <a:buSzPct val="90000"/>
              <a:buFont typeface="Arial" panose="020B0604020202020204" pitchFamily="34" charset="0"/>
              <a:buChar char="•"/>
            </a:pPr>
            <a:r>
              <a:rPr lang="en-US">
                <a:solidFill>
                  <a:srgbClr val="000000"/>
                </a:solidFill>
                <a:effectLst/>
                <a:ea typeface="Calibri" panose="020F0502020204030204" pitchFamily="34" charset="0"/>
                <a:cs typeface="Calibri" panose="020F0502020204030204" pitchFamily="34" charset="0"/>
              </a:rPr>
              <a:t>Discutez de l'utilisation de différents termes/expressions locaux pour les maladies et symptômes mentionnés dans le questionnaire VA. </a:t>
            </a:r>
            <a:endParaRPr lang="en-GB">
              <a:effectLst/>
              <a:ea typeface="Calibri" panose="020F0502020204030204" pitchFamily="34" charset="0"/>
              <a:cs typeface="Calibri" panose="020F0502020204030204" pitchFamily="34" charset="0"/>
            </a:endParaRPr>
          </a:p>
          <a:p>
            <a:pPr marL="800100" lvl="1" indent="-342900" algn="just">
              <a:lnSpc>
                <a:spcPct val="150000"/>
              </a:lnSpc>
              <a:buClr>
                <a:schemeClr val="accent1"/>
              </a:buClr>
              <a:buSzPct val="90000"/>
              <a:buFont typeface="Arial" panose="020B0604020202020204" pitchFamily="34" charset="0"/>
              <a:buChar char="•"/>
            </a:pPr>
            <a:r>
              <a:rPr lang="en-US">
                <a:solidFill>
                  <a:srgbClr val="000000"/>
                </a:solidFill>
                <a:effectLst/>
                <a:ea typeface="Calibri" panose="020F0502020204030204" pitchFamily="34" charset="0"/>
                <a:cs typeface="Calibri" panose="020F0502020204030204" pitchFamily="34" charset="0"/>
              </a:rPr>
              <a:t>Révisez, discutez et confirmez les traductions avec la classe. Prenez note de tout problème identifié dans les traductions qui doit être soumis pour correction.</a:t>
            </a:r>
          </a:p>
          <a:p>
            <a:pPr marL="342900" indent="-342900" algn="just">
              <a:lnSpc>
                <a:spcPct val="150000"/>
              </a:lnSpc>
              <a:spcBef>
                <a:spcPts val="1000"/>
              </a:spcBef>
              <a:buClr>
                <a:schemeClr val="accent1"/>
              </a:buClr>
              <a:buSzPct val="90000"/>
              <a:buFont typeface="+mj-lt"/>
              <a:buAutoNum type="arabicPeriod"/>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Concluez en énumérant les principales différences entre le questionnaire destiné aux nouveau-nés et celui destiné aux enfants.</a:t>
            </a:r>
            <a:endParaRPr lang="en-GB" sz="1800">
              <a:effectLst/>
              <a:latin typeface="Minion Pro"/>
              <a:ea typeface="Calibri" panose="020F0502020204030204" pitchFamily="34" charset="0"/>
              <a:cs typeface="Calibri" panose="020F0502020204030204" pitchFamily="34" charset="0"/>
            </a:endParaRPr>
          </a:p>
          <a:p>
            <a:pPr marL="342900" indent="-342900" algn="just">
              <a:lnSpc>
                <a:spcPct val="150000"/>
              </a:lnSpc>
              <a:buClr>
                <a:schemeClr val="accent1"/>
              </a:buClr>
              <a:buSzPct val="90000"/>
              <a:buFont typeface="+mj-lt"/>
              <a:buAutoNum type="arabicPeriod"/>
            </a:pPr>
            <a:endParaRPr lang="en-GB">
              <a:effectLst/>
              <a:ea typeface="Calibri" panose="020F0502020204030204" pitchFamily="34" charset="0"/>
              <a:cs typeface="Calibri" panose="020F0502020204030204" pitchFamily="34" charset="0"/>
            </a:endParaRPr>
          </a:p>
          <a:p>
            <a:pPr lvl="0" algn="just">
              <a:lnSpc>
                <a:spcPct val="150000"/>
              </a:lnSpc>
              <a:spcAft>
                <a:spcPts val="500"/>
              </a:spcAft>
              <a:buClr>
                <a:schemeClr val="accent1"/>
              </a:buClr>
              <a:buSzPct val="90000"/>
            </a:pPr>
            <a:endParaRPr lang="en-GB">
              <a:effectLst/>
              <a:ea typeface="Calibri" panose="020F0502020204030204" pitchFamily="34" charset="0"/>
              <a:cs typeface="Times" panose="02020603050405020304" pitchFamily="18" charset="0"/>
            </a:endParaRPr>
          </a:p>
          <a:p>
            <a:pPr marR="7620" algn="just">
              <a:lnSpc>
                <a:spcPct val="150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50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967286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100526" y="92813"/>
            <a:ext cx="12006443" cy="6649415"/>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marL="228600" algn="ctr">
              <a:lnSpc>
                <a:spcPct val="150000"/>
              </a:lnSpc>
              <a:spcAft>
                <a:spcPts val="1200"/>
              </a:spcAft>
            </a:pPr>
            <a:r>
              <a:rPr lang="en-US" sz="1800" b="1">
                <a:solidFill>
                  <a:schemeClr val="accent1"/>
                </a:solidFill>
                <a:effectLst/>
                <a:latin typeface="Calibri" panose="020F0502020204030204" pitchFamily="34" charset="0"/>
                <a:ea typeface="Calibri" panose="020F0502020204030204" pitchFamily="34" charset="0"/>
                <a:cs typeface="Calibri" panose="020F0502020204030204" pitchFamily="34" charset="0"/>
              </a:rPr>
              <a:t>MÉTHODE B</a:t>
            </a:r>
            <a:endParaRPr lang="en-GB" sz="1800">
              <a:solidFill>
                <a:schemeClr val="accent1"/>
              </a:solidFill>
              <a:effectLst/>
              <a:latin typeface="Minion Pro"/>
              <a:ea typeface="Calibri" panose="020F0502020204030204" pitchFamily="34" charset="0"/>
              <a:cs typeface="Calibri" panose="020F0502020204030204" pitchFamily="34" charset="0"/>
            </a:endParaRPr>
          </a:p>
          <a:p>
            <a:pPr marL="342900" lvl="0" indent="-342900" algn="just">
              <a:lnSpc>
                <a:spcPct val="150000"/>
              </a:lnSpc>
              <a:spcAft>
                <a:spcPts val="1200"/>
              </a:spcAft>
              <a:buClr>
                <a:schemeClr val="accent1"/>
              </a:buClr>
              <a:buSzPct val="90000"/>
              <a:buFont typeface="+mj-lt"/>
              <a:buAutoNum type="arabicPeriod"/>
            </a:pPr>
            <a:r>
              <a:rPr lang="en-US" sz="1800">
                <a:solidFill>
                  <a:srgbClr val="000000"/>
                </a:solidFill>
                <a:effectLst/>
                <a:ea typeface="Calibri" panose="020F0502020204030204" pitchFamily="34" charset="0"/>
                <a:cs typeface="Calibri" panose="020F0502020204030204" pitchFamily="34" charset="0"/>
              </a:rPr>
              <a:t>La classe est divisée en petits groupes (de 4 à </a:t>
            </a:r>
            <a:r>
              <a:rPr lang="en-GB" sz="1800">
                <a:effectLst/>
                <a:ea typeface="Calibri" panose="020F0502020204030204" pitchFamily="34" charset="0"/>
                <a:cs typeface="Calibri" panose="020F0502020204030204" pitchFamily="34" charset="0"/>
              </a:rPr>
              <a:t>5 </a:t>
            </a:r>
            <a:r>
              <a:rPr lang="en-US" sz="1800">
                <a:solidFill>
                  <a:srgbClr val="000000"/>
                </a:solidFill>
                <a:effectLst/>
                <a:ea typeface="Calibri" panose="020F0502020204030204" pitchFamily="34" charset="0"/>
                <a:cs typeface="Calibri" panose="020F0502020204030204" pitchFamily="34" charset="0"/>
              </a:rPr>
              <a:t>participants chacun) ; les groupes utilisent le </a:t>
            </a:r>
            <a:r>
              <a:rPr lang="en-GB" sz="1800" i="1">
                <a:solidFill>
                  <a:srgbClr val="000000"/>
                </a:solidFill>
                <a:effectLst/>
                <a:ea typeface="Calibri" panose="020F0502020204030204" pitchFamily="34" charset="0"/>
                <a:cs typeface="Calibri" panose="020F0502020204030204" pitchFamily="34" charset="0"/>
              </a:rPr>
              <a:t>Manuel de l'enquêteur sur le terrain de l'AV </a:t>
            </a:r>
            <a:r>
              <a:rPr lang="en-US" sz="1800">
                <a:solidFill>
                  <a:srgbClr val="000000"/>
                </a:solidFill>
                <a:effectLst/>
                <a:ea typeface="Calibri" panose="020F0502020204030204" pitchFamily="34" charset="0"/>
                <a:cs typeface="Calibri" panose="020F0502020204030204" pitchFamily="34" charset="0"/>
              </a:rPr>
              <a:t>pour revoir chacune des questions incluses dans les sections du questionnaire de l'AV sur les enfants avant la discussion en plénière. </a:t>
            </a:r>
            <a:endParaRPr lang="en-GB" sz="1800">
              <a:effectLst/>
              <a:ea typeface="Calibri" panose="020F0502020204030204" pitchFamily="34" charset="0"/>
              <a:cs typeface="Calibri" panose="020F0502020204030204" pitchFamily="34" charset="0"/>
            </a:endParaRPr>
          </a:p>
          <a:p>
            <a:pPr marL="342900" lvl="0" indent="-342900" algn="just">
              <a:lnSpc>
                <a:spcPct val="150000"/>
              </a:lnSpc>
              <a:spcAft>
                <a:spcPts val="1000"/>
              </a:spcAft>
              <a:buClr>
                <a:schemeClr val="accent1"/>
              </a:buClr>
              <a:buSzPct val="90000"/>
              <a:buFont typeface="+mj-lt"/>
              <a:buAutoNum type="arabicPeriod"/>
            </a:pPr>
            <a:r>
              <a:rPr lang="en-US" sz="1800">
                <a:solidFill>
                  <a:srgbClr val="000000"/>
                </a:solidFill>
                <a:effectLst/>
                <a:ea typeface="Calibri" panose="020F0502020204030204" pitchFamily="34" charset="0"/>
                <a:cs typeface="Calibri" panose="020F0502020204030204" pitchFamily="34" charset="0"/>
              </a:rPr>
              <a:t>En plénière, chacun des groupes explique à tour de rôle les questions et les réponses attendues respectives. </a:t>
            </a:r>
            <a:endParaRPr lang="en-GB" sz="1800">
              <a:effectLst/>
              <a:ea typeface="Calibri" panose="020F0502020204030204" pitchFamily="34" charset="0"/>
              <a:cs typeface="Calibri" panose="020F0502020204030204" pitchFamily="34" charset="0"/>
            </a:endParaRPr>
          </a:p>
          <a:p>
            <a:pPr marL="800100" lvl="1" indent="-342900" algn="just">
              <a:lnSpc>
                <a:spcPct val="150000"/>
              </a:lnSpc>
              <a:buClr>
                <a:schemeClr val="accent1"/>
              </a:buClr>
              <a:buSzPct val="90000"/>
              <a:buFont typeface="Arial" panose="020B0604020202020204" pitchFamily="34" charset="0"/>
              <a:buChar char="•"/>
            </a:pPr>
            <a:r>
              <a:rPr lang="en-US">
                <a:solidFill>
                  <a:srgbClr val="000000"/>
                </a:solidFill>
                <a:effectLst/>
                <a:ea typeface="Calibri" panose="020F0502020204030204" pitchFamily="34" charset="0"/>
                <a:cs typeface="Calibri" panose="020F0502020204030204" pitchFamily="34" charset="0"/>
              </a:rPr>
              <a:t>Chacun doit comprendre la question examinée et les réponses attendues avant de passer à la suivante. </a:t>
            </a:r>
          </a:p>
          <a:p>
            <a:pPr marL="800100" lvl="1" indent="-342900" algn="just">
              <a:lnSpc>
                <a:spcPct val="150000"/>
              </a:lnSpc>
              <a:buClr>
                <a:schemeClr val="accent1"/>
              </a:buClr>
              <a:buSzPct val="90000"/>
              <a:buFont typeface="Arial" panose="020B0604020202020204" pitchFamily="34" charset="0"/>
              <a:buChar char="•"/>
            </a:pPr>
            <a:r>
              <a:rPr lang="en-US">
                <a:solidFill>
                  <a:srgbClr val="000000"/>
                </a:solidFill>
                <a:effectLst/>
                <a:ea typeface="Calibri" panose="020F0502020204030204" pitchFamily="34" charset="0"/>
                <a:cs typeface="Calibri" panose="020F0502020204030204" pitchFamily="34" charset="0"/>
              </a:rPr>
              <a:t>Discutez de l'utilisation de différents termes/expressions locaux pour les maladies et symptômes mentionnés dans le questionnaire VA. </a:t>
            </a:r>
            <a:endParaRPr lang="en-GB">
              <a:effectLst/>
              <a:ea typeface="Calibri" panose="020F0502020204030204" pitchFamily="34" charset="0"/>
              <a:cs typeface="Calibri" panose="020F0502020204030204" pitchFamily="34" charset="0"/>
            </a:endParaRPr>
          </a:p>
          <a:p>
            <a:pPr marL="800100" lvl="1" indent="-342900" algn="just">
              <a:lnSpc>
                <a:spcPct val="150000"/>
              </a:lnSpc>
              <a:buClr>
                <a:schemeClr val="accent1"/>
              </a:buClr>
              <a:buSzPct val="90000"/>
              <a:buFont typeface="Arial" panose="020B0604020202020204" pitchFamily="34" charset="0"/>
              <a:buChar char="•"/>
            </a:pPr>
            <a:r>
              <a:rPr lang="en-GB">
                <a:effectLst/>
                <a:ea typeface="Calibri" panose="020F0502020204030204" pitchFamily="34" charset="0"/>
                <a:cs typeface="Calibri" panose="020F0502020204030204" pitchFamily="34" charset="0"/>
              </a:rPr>
              <a:t>Révisez, discutez et confirmez les traductions avec la classe. Prenez note de tout problème identifié dans les traductions qui doit être soumis pour correction.</a:t>
            </a:r>
          </a:p>
          <a:p>
            <a:pPr marL="342900" indent="-342900" algn="just">
              <a:lnSpc>
                <a:spcPct val="150000"/>
              </a:lnSpc>
              <a:spcBef>
                <a:spcPts val="1000"/>
              </a:spcBef>
              <a:spcAft>
                <a:spcPts val="1200"/>
              </a:spcAft>
              <a:buClr>
                <a:schemeClr val="accent1"/>
              </a:buClr>
              <a:buSzPct val="90000"/>
              <a:buFont typeface="+mj-lt"/>
              <a:buAutoNum type="arabicPeriod"/>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Concluez en énumérant les principales différences entre le questionnaire destiné aux nouveau-nés et celui destiné aux enfants.</a:t>
            </a:r>
            <a:endParaRPr lang="en-GB" sz="1800">
              <a:effectLst/>
              <a:latin typeface="Minion Pro"/>
              <a:ea typeface="Calibri" panose="020F0502020204030204" pitchFamily="34" charset="0"/>
              <a:cs typeface="Calibri" panose="020F0502020204030204" pitchFamily="34" charset="0"/>
            </a:endParaRPr>
          </a:p>
          <a:p>
            <a:pPr algn="just">
              <a:lnSpc>
                <a:spcPct val="150000"/>
              </a:lnSpc>
              <a:spcBef>
                <a:spcPts val="1000"/>
              </a:spcBef>
              <a:spcAft>
                <a:spcPts val="1200"/>
              </a:spcAft>
              <a:buClr>
                <a:schemeClr val="accent1"/>
              </a:buClr>
              <a:buSzPct val="90000"/>
            </a:pPr>
            <a:r>
              <a:rPr lang="en-US">
                <a:solidFill>
                  <a:srgbClr val="000000"/>
                </a:solidFill>
                <a:effectLst/>
                <a:ea typeface="Calibri" panose="020F0502020204030204" pitchFamily="34" charset="0"/>
                <a:cs typeface="Calibri" panose="020F0502020204030204" pitchFamily="34" charset="0"/>
              </a:rPr>
              <a:t> </a:t>
            </a:r>
            <a:endParaRPr lang="en-GB">
              <a:effectLst/>
              <a:ea typeface="Calibri" panose="020F0502020204030204" pitchFamily="34" charset="0"/>
              <a:cs typeface="Calibri" panose="020F0502020204030204" pitchFamily="34" charset="0"/>
            </a:endParaRPr>
          </a:p>
          <a:p>
            <a:pPr lvl="0" algn="just">
              <a:lnSpc>
                <a:spcPct val="150000"/>
              </a:lnSpc>
              <a:spcAft>
                <a:spcPts val="500"/>
              </a:spcAft>
              <a:buClr>
                <a:schemeClr val="accent1"/>
              </a:buClr>
              <a:buSzPct val="90000"/>
            </a:pPr>
            <a:endParaRPr lang="en-GB">
              <a:effectLst/>
              <a:ea typeface="Calibri" panose="020F0502020204030204" pitchFamily="34" charset="0"/>
              <a:cs typeface="Times" panose="02020603050405020304" pitchFamily="18" charset="0"/>
            </a:endParaRPr>
          </a:p>
          <a:p>
            <a:pPr marR="7620" algn="just">
              <a:lnSpc>
                <a:spcPct val="150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50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422639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100526" y="92813"/>
            <a:ext cx="12006443" cy="6649415"/>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marL="457200" indent="-457200" algn="just">
              <a:spcBef>
                <a:spcPts val="1800"/>
              </a:spcBef>
              <a:spcAft>
                <a:spcPts val="1200"/>
              </a:spcAft>
            </a:pPr>
            <a:r>
              <a:rPr lang="en-US"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rPr>
              <a:t>Activité </a:t>
            </a:r>
            <a:r>
              <a:rPr lang="en-US" sz="2800" b="1">
                <a:solidFill>
                  <a:schemeClr val="tx2"/>
                </a:solidFill>
                <a:latin typeface="Calibri Light" panose="020F0302020204030204" pitchFamily="34" charset="0"/>
                <a:ea typeface="Calibri" panose="020F0502020204030204" pitchFamily="34" charset="0"/>
                <a:cs typeface="Calibri" panose="020F0502020204030204" pitchFamily="34" charset="0"/>
              </a:rPr>
              <a:t>9</a:t>
            </a:r>
            <a:r>
              <a:rPr lang="en-US"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rPr>
              <a:t>.2</a:t>
            </a:r>
            <a:endParaRPr lang="en-GB"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endParaRPr>
          </a:p>
          <a:p>
            <a:pPr marR="7620" algn="just">
              <a:spcAft>
                <a:spcPts val="1200"/>
              </a:spcAft>
            </a:pPr>
            <a:r>
              <a:rPr lang="en-US" sz="2000" b="1">
                <a:solidFill>
                  <a:schemeClr val="tx2"/>
                </a:solidFill>
                <a:effectLst/>
                <a:latin typeface="+mj-lt"/>
                <a:ea typeface="Calibri" panose="020F0502020204030204" pitchFamily="34" charset="0"/>
                <a:cs typeface="Calibri" panose="020F0502020204030204" pitchFamily="34" charset="0"/>
              </a:rPr>
              <a:t>Directions</a:t>
            </a:r>
            <a:endParaRPr lang="en-GB" sz="2000">
              <a:solidFill>
                <a:schemeClr val="tx2"/>
              </a:solidFill>
              <a:effectLst/>
              <a:latin typeface="+mj-lt"/>
              <a:ea typeface="Calibri" panose="020F0502020204030204" pitchFamily="34" charset="0"/>
              <a:cs typeface="Calibri" panose="020F0502020204030204" pitchFamily="34" charset="0"/>
            </a:endParaRPr>
          </a:p>
          <a:p>
            <a:pPr algn="just">
              <a:lnSpc>
                <a:spcPct val="150000"/>
              </a:lnSpc>
            </a:pPr>
            <a:r>
              <a:rPr lang="en-US" sz="1600">
                <a:effectLst/>
                <a:ea typeface="Calibri" panose="020F0502020204030204" pitchFamily="34" charset="0"/>
                <a:cs typeface="Calibri" panose="020F0502020204030204" pitchFamily="34" charset="0"/>
              </a:rPr>
              <a:t>Avant de s'exercer avec un appareil électronique, il est recommandé aux participants de s'exercer d'abord à la conduite d'entretiens VA en utilisant des formulaires papier.</a:t>
            </a:r>
            <a:endParaRPr lang="en-GB" sz="1600">
              <a:effectLst/>
              <a:ea typeface="Calibri" panose="020F0502020204030204" pitchFamily="34" charset="0"/>
              <a:cs typeface="Calibri" panose="020F0502020204030204" pitchFamily="34" charset="0"/>
            </a:endParaRPr>
          </a:p>
          <a:p>
            <a:pPr algn="just">
              <a:lnSpc>
                <a:spcPct val="150000"/>
              </a:lnSpc>
              <a:spcAft>
                <a:spcPts val="1000"/>
              </a:spcAft>
            </a:pPr>
            <a:r>
              <a:rPr lang="en-US" sz="1600">
                <a:effectLst/>
                <a:ea typeface="Calibri" panose="020F0502020204030204" pitchFamily="34" charset="0"/>
                <a:cs typeface="Calibri" panose="020F0502020204030204" pitchFamily="34" charset="0"/>
              </a:rPr>
              <a:t>Un exemple de cas de formation ("Cas de formation A") est donné aux participants pour qu'ils s'entraînent au jeu de rôle. </a:t>
            </a:r>
            <a:r>
              <a:rPr lang="en-US" sz="1600">
                <a:cs typeface="Calibri" panose="020F0502020204030204" pitchFamily="34" charset="0"/>
              </a:rPr>
              <a:t>Un minimum de deux cas de formation par paire de participants est nécessaire. Des cas de formation supplémentaires doivent être développés localement.</a:t>
            </a:r>
            <a:endParaRPr lang="en-US" sz="1600">
              <a:solidFill>
                <a:srgbClr val="000000"/>
              </a:solidFill>
              <a:ea typeface="Calibri" panose="020F0502020204030204" pitchFamily="34" charset="0"/>
              <a:cs typeface="Calibri" panose="020F0502020204030204" pitchFamily="34" charset="0"/>
            </a:endParaRPr>
          </a:p>
          <a:p>
            <a:pPr marL="342900" indent="-342900" algn="just">
              <a:lnSpc>
                <a:spcPct val="150000"/>
              </a:lnSpc>
              <a:buClr>
                <a:schemeClr val="accent1"/>
              </a:buClr>
              <a:buSzPct val="90000"/>
              <a:buFont typeface="+mj-lt"/>
              <a:buAutoNum type="arabicPeriod"/>
            </a:pPr>
            <a:r>
              <a:rPr lang="en-US" sz="1600">
                <a:solidFill>
                  <a:srgbClr val="000000"/>
                </a:solidFill>
                <a:effectLst/>
                <a:ea typeface="Calibri" panose="020F0502020204030204" pitchFamily="34" charset="0"/>
                <a:cs typeface="Calibri" panose="020F0502020204030204" pitchFamily="34" charset="0"/>
              </a:rPr>
              <a:t>Les participants se mettent par deux pour jouer les rôles de l'enquêteur et du répondant. </a:t>
            </a:r>
            <a:endParaRPr lang="en-GB" sz="1600">
              <a:effectLst/>
              <a:ea typeface="Calibri" panose="020F0502020204030204" pitchFamily="34" charset="0"/>
              <a:cs typeface="Calibri" panose="020F0502020204030204" pitchFamily="34" charset="0"/>
            </a:endParaRPr>
          </a:p>
          <a:p>
            <a:pPr marL="342900" lvl="0" indent="-342900" algn="just">
              <a:lnSpc>
                <a:spcPct val="150000"/>
              </a:lnSpc>
              <a:buClr>
                <a:schemeClr val="accent1"/>
              </a:buClr>
              <a:buSzPct val="90000"/>
              <a:buFont typeface="+mj-lt"/>
              <a:buAutoNum type="arabicPeriod"/>
            </a:pPr>
            <a:r>
              <a:rPr lang="en-US" sz="1600">
                <a:solidFill>
                  <a:srgbClr val="000000"/>
                </a:solidFill>
                <a:effectLst/>
                <a:ea typeface="Calibri" panose="020F0502020204030204" pitchFamily="34" charset="0"/>
                <a:cs typeface="Calibri" panose="020F0502020204030204" pitchFamily="34" charset="0"/>
              </a:rPr>
              <a:t>Les cas de formation pour les enfants doivent être distribués aux participants, ou les diapositives PowerPoint correspondantes doivent être affichées.</a:t>
            </a:r>
            <a:endParaRPr lang="en-GB" sz="1600">
              <a:effectLst/>
              <a:ea typeface="Calibri" panose="020F0502020204030204" pitchFamily="34" charset="0"/>
              <a:cs typeface="Calibri" panose="020F0502020204030204" pitchFamily="34" charset="0"/>
            </a:endParaRPr>
          </a:p>
          <a:p>
            <a:pPr marL="342900" lvl="0" indent="-342900" algn="just">
              <a:lnSpc>
                <a:spcPct val="150000"/>
              </a:lnSpc>
              <a:buClr>
                <a:schemeClr val="accent1"/>
              </a:buClr>
              <a:buSzPct val="90000"/>
              <a:buFont typeface="+mj-lt"/>
              <a:buAutoNum type="arabicPeriod"/>
            </a:pPr>
            <a:r>
              <a:rPr lang="en-US" sz="1600">
                <a:solidFill>
                  <a:srgbClr val="000000"/>
                </a:solidFill>
                <a:effectLst/>
                <a:ea typeface="Calibri" panose="020F0502020204030204" pitchFamily="34" charset="0"/>
                <a:cs typeface="Calibri" panose="020F0502020204030204" pitchFamily="34" charset="0"/>
              </a:rPr>
              <a:t>Dans chaque paire, l'enquêteur doit poser les questions en utilisant le formulaire papier, tandis que le répondant doit répondre et improviser en fonction des informations fournies dans le cas de formation.</a:t>
            </a:r>
          </a:p>
          <a:p>
            <a:pPr marL="342900" lvl="0" indent="-342900" algn="just">
              <a:lnSpc>
                <a:spcPct val="150000"/>
              </a:lnSpc>
              <a:buClr>
                <a:schemeClr val="accent1"/>
              </a:buClr>
              <a:buSzPct val="90000"/>
              <a:buFont typeface="+mj-lt"/>
              <a:buAutoNum type="arabicPeriod"/>
            </a:pPr>
            <a:r>
              <a:rPr lang="en-US" sz="1600">
                <a:solidFill>
                  <a:srgbClr val="000000"/>
                </a:solidFill>
                <a:effectLst/>
                <a:ea typeface="Calibri" panose="020F0502020204030204" pitchFamily="34" charset="0"/>
                <a:cs typeface="Calibri" panose="020F0502020204030204" pitchFamily="34" charset="0"/>
              </a:rPr>
              <a:t>À la fin d'une série d'entretiens, les participants changent de rôle afin que tous deux aient l'occasion de s'exercer à administrer l'entretien à l'aide du formulaire papier et de faire l'expérience de la sensation d'être un répondant (c'est-à-dire d'être interrogé).</a:t>
            </a:r>
            <a:endParaRPr lang="en-GB" sz="1600">
              <a:effectLst/>
              <a:ea typeface="Calibri" panose="020F0502020204030204" pitchFamily="34" charset="0"/>
              <a:cs typeface="Calibri" panose="020F0502020204030204" pitchFamily="34" charset="0"/>
            </a:endParaRPr>
          </a:p>
          <a:p>
            <a:pPr marL="742950" lvl="1" indent="-285750" algn="just">
              <a:lnSpc>
                <a:spcPct val="150000"/>
              </a:lnSpc>
              <a:buClr>
                <a:schemeClr val="accent1"/>
              </a:buClr>
              <a:buSzPct val="90000"/>
              <a:buFont typeface="Symbol" panose="05050102010706020507" pitchFamily="18" charset="2"/>
              <a:buChar char=""/>
            </a:pPr>
            <a:r>
              <a:rPr lang="en-US" sz="1600">
                <a:solidFill>
                  <a:srgbClr val="000000"/>
                </a:solidFill>
                <a:effectLst/>
                <a:ea typeface="Calibri" panose="020F0502020204030204" pitchFamily="34" charset="0"/>
                <a:cs typeface="Calibri" panose="020F0502020204030204" pitchFamily="34" charset="0"/>
              </a:rPr>
              <a:t>En ayant la possibilité de jouer les deux rôles, les stagiaires sont mieux à même de comprendre l'expérience de répondre à des questions très difficiles (ce qui génère plus d'empathie ; cela permet de faire comprendre l'importance d'un bon entretien et du respect des principes éthiques).</a:t>
            </a:r>
            <a:endParaRPr lang="en-GB" sz="1600">
              <a:effectLst/>
              <a:ea typeface="Calibri" panose="020F0502020204030204" pitchFamily="34" charset="0"/>
              <a:cs typeface="Calibri" panose="020F0502020204030204" pitchFamily="34" charset="0"/>
            </a:endParaRPr>
          </a:p>
          <a:p>
            <a:pPr marL="342900" lvl="0" indent="-342900" algn="just">
              <a:lnSpc>
                <a:spcPct val="150000"/>
              </a:lnSpc>
              <a:buClr>
                <a:schemeClr val="accent1"/>
              </a:buClr>
              <a:buSzPct val="90000"/>
              <a:buFont typeface="+mj-lt"/>
              <a:buAutoNum type="arabicPeriod"/>
            </a:pPr>
            <a:r>
              <a:rPr lang="en-US" sz="1600">
                <a:solidFill>
                  <a:srgbClr val="000000"/>
                </a:solidFill>
                <a:effectLst/>
                <a:ea typeface="Calibri" panose="020F0502020204030204" pitchFamily="34" charset="0"/>
                <a:cs typeface="Calibri" panose="020F0502020204030204" pitchFamily="34" charset="0"/>
              </a:rPr>
              <a:t>Une fois que les paires ont joué les cas de formation, discutez en plénière de la compréhension des questions, des réponses valides et du déroulement du questionnaire </a:t>
            </a:r>
            <a:r>
              <a:rPr lang="en-US" sz="1600">
                <a:solidFill>
                  <a:srgbClr val="000000"/>
                </a:solidFill>
                <a:ea typeface="Calibri" panose="020F0502020204030204" pitchFamily="34" charset="0"/>
                <a:cs typeface="Calibri" panose="020F0502020204030204" pitchFamily="34" charset="0"/>
              </a:rPr>
              <a:t>VA de l'enfant</a:t>
            </a:r>
            <a:r>
              <a:rPr lang="en-US" sz="1600">
                <a:solidFill>
                  <a:srgbClr val="000000"/>
                </a:solidFill>
                <a:effectLst/>
                <a:ea typeface="Calibri" panose="020F0502020204030204" pitchFamily="34" charset="0"/>
                <a:cs typeface="Calibri" panose="020F0502020204030204" pitchFamily="34" charset="0"/>
              </a:rPr>
              <a:t>.</a:t>
            </a:r>
            <a:endParaRPr lang="en-GB" sz="1600">
              <a:effectLst/>
              <a:ea typeface="Calibri" panose="020F0502020204030204" pitchFamily="34" charset="0"/>
              <a:cs typeface="Calibri" panose="020F0502020204030204" pitchFamily="34" charset="0"/>
            </a:endParaRPr>
          </a:p>
          <a:p>
            <a:pPr marL="228600" marR="7620" algn="just">
              <a:lnSpc>
                <a:spcPct val="150000"/>
              </a:lnSpc>
            </a:pPr>
            <a:r>
              <a:rPr lang="en-US" sz="1200">
                <a:effectLst/>
                <a:highlight>
                  <a:srgbClr val="FFFF00"/>
                </a:highligh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15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15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902993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92778" y="104292"/>
            <a:ext cx="12006443" cy="6649415"/>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algn="ctr">
              <a:lnSpc>
                <a:spcPct val="115000"/>
              </a:lnSpc>
              <a:spcAft>
                <a:spcPts val="1200"/>
              </a:spcAft>
            </a:pPr>
            <a:r>
              <a:rPr lang="en-US" sz="1800" b="1">
                <a:solidFill>
                  <a:schemeClr val="accent1"/>
                </a:solidFill>
                <a:effectLst/>
                <a:latin typeface="Calibri" panose="020F0502020204030204" pitchFamily="34" charset="0"/>
                <a:ea typeface="Calibri" panose="020F0502020204030204" pitchFamily="34" charset="0"/>
                <a:cs typeface="Calibri" panose="020F0502020204030204" pitchFamily="34" charset="0"/>
              </a:rPr>
              <a:t>Cas de formation A</a:t>
            </a:r>
          </a:p>
          <a:p>
            <a:pPr algn="just">
              <a:lnSpc>
                <a:spcPct val="115000"/>
              </a:lnSpc>
              <a:spcAft>
                <a:spcPts val="1200"/>
              </a:spcAft>
            </a:pPr>
            <a:endParaRPr lang="en-GB" sz="1800">
              <a:effectLst/>
              <a:latin typeface="Minion Pro"/>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10FAF89E-9A7D-113F-3B9A-66D55ECE5C6B}"/>
              </a:ext>
            </a:extLst>
          </p:cNvPr>
          <p:cNvSpPr txBox="1"/>
          <p:nvPr/>
        </p:nvSpPr>
        <p:spPr>
          <a:xfrm>
            <a:off x="182064" y="4793774"/>
            <a:ext cx="5297355" cy="1815882"/>
          </a:xfrm>
          <a:prstGeom prst="rect">
            <a:avLst/>
          </a:prstGeom>
          <a:noFill/>
        </p:spPr>
        <p:txBody>
          <a:bodyPr wrap="square" rtlCol="0">
            <a:spAutoFit/>
          </a:bodyPr>
          <a:lstStyle/>
          <a:p>
            <a:pPr algn="just"/>
            <a:r>
              <a:rPr lang="en-US" sz="1600" b="1">
                <a:solidFill>
                  <a:schemeClr val="accent1"/>
                </a:solidFill>
                <a:effectLst/>
                <a:ea typeface="Times New Roman" panose="02020603050405020304" pitchFamily="18" charset="0"/>
                <a:cs typeface="Calibri" panose="020F0502020204030204" pitchFamily="34" charset="0"/>
              </a:rPr>
              <a:t>Situation </a:t>
            </a:r>
            <a:r>
              <a:rPr lang="en-US" sz="1600">
                <a:solidFill>
                  <a:schemeClr val="accent1"/>
                </a:solidFill>
                <a:effectLst/>
                <a:ea typeface="Times New Roman" panose="02020603050405020304" pitchFamily="18" charset="0"/>
                <a:cs typeface="Calibri" panose="020F0502020204030204" pitchFamily="34" charset="0"/>
              </a:rPr>
              <a:t>: </a:t>
            </a:r>
            <a:r>
              <a:rPr lang="en-US" sz="1600">
                <a:effectLst/>
                <a:latin typeface="Calibri" panose="020F0502020204030204" pitchFamily="34" charset="0"/>
                <a:ea typeface="Times New Roman" panose="02020603050405020304" pitchFamily="18" charset="0"/>
              </a:rPr>
              <a:t>L'enquêteur visite un foyer où une petite fille de sept mois est décédée. L'entretien VA avait déjà été programmé avec la mère de la défunte. L'entretien se déroule lentement car la mère semble nerveuse et hésite à donner des réponses. Cependant, lorsque le mari arrive à la maison et se joint à l'entretien VA, elle devient plus réceptive et répond plus facilement aux questions.</a:t>
            </a:r>
            <a:endParaRPr lang="en-GB" sz="1600"/>
          </a:p>
        </p:txBody>
      </p:sp>
      <p:sp>
        <p:nvSpPr>
          <p:cNvPr id="12" name="TextBox 11">
            <a:extLst>
              <a:ext uri="{FF2B5EF4-FFF2-40B4-BE49-F238E27FC236}">
                <a16:creationId xmlns:a16="http://schemas.microsoft.com/office/drawing/2014/main" id="{F18CA3C4-D732-B11B-26D2-583BE30FA872}"/>
              </a:ext>
            </a:extLst>
          </p:cNvPr>
          <p:cNvSpPr txBox="1"/>
          <p:nvPr/>
        </p:nvSpPr>
        <p:spPr>
          <a:xfrm>
            <a:off x="5710923" y="569430"/>
            <a:ext cx="6388298" cy="6438686"/>
          </a:xfrm>
          <a:prstGeom prst="rect">
            <a:avLst/>
          </a:prstGeom>
          <a:noFill/>
        </p:spPr>
        <p:txBody>
          <a:bodyPr wrap="square" rtlCol="0">
            <a:spAutoFit/>
          </a:bodyPr>
          <a:lstStyle/>
          <a:p>
            <a:pPr algn="just">
              <a:lnSpc>
                <a:spcPct val="115000"/>
              </a:lnSpc>
              <a:spcAft>
                <a:spcPts val="1200"/>
              </a:spcAft>
            </a:pPr>
            <a:r>
              <a:rPr lang="en-US" sz="1600" b="1">
                <a:solidFill>
                  <a:schemeClr val="accent1"/>
                </a:solidFill>
                <a:effectLst/>
                <a:ea typeface="Times New Roman" panose="02020603050405020304" pitchFamily="18" charset="0"/>
                <a:cs typeface="Calibri" panose="020F0502020204030204" pitchFamily="34" charset="0"/>
              </a:rPr>
              <a:t>Description du cas </a:t>
            </a:r>
            <a:r>
              <a:rPr lang="en-US" sz="1600">
                <a:solidFill>
                  <a:schemeClr val="accent1"/>
                </a:solidFill>
                <a:effectLst/>
                <a:ea typeface="Times New Roman" panose="02020603050405020304" pitchFamily="18" charset="0"/>
                <a:cs typeface="Calibri" panose="020F0502020204030204" pitchFamily="34" charset="0"/>
              </a:rPr>
              <a:t>: </a:t>
            </a:r>
            <a:r>
              <a:rPr lang="en-GB" sz="1600">
                <a:effectLst/>
                <a:ea typeface="Calibri" panose="020F0502020204030204" pitchFamily="34" charset="0"/>
                <a:cs typeface="Calibri" panose="020F0502020204030204" pitchFamily="34" charset="0"/>
              </a:rPr>
              <a:t>L'enfant décédé se sentait bien jusqu'à cinq jours avant sa mort, lorsqu'on a remarqué que l'enfant avait des épisodes de fortes douleurs abdominales, par intermittence. Pendant ces épisodes, dont certains réveillaient l'enfant, elle pleurait et remontait ses jambes vers sa poitrine en étant couchée sur le dos. Les parents décrivent qu'ils ont palpé son ventre pendant certains de ces épisodes et qu'il semblait rigide - ils n'ont pas remarqué de masse sur le ventre. À l'époque, ils ont soupçonné qu'elle pouvait avoir un malaise lié à un excès de gaz intestinaux. Elle mangeait et buvait normalement sans vomir. </a:t>
            </a:r>
          </a:p>
          <a:p>
            <a:pPr algn="just">
              <a:lnSpc>
                <a:spcPct val="115000"/>
              </a:lnSpc>
            </a:pPr>
            <a:r>
              <a:rPr lang="en-GB" sz="1600">
                <a:effectLst/>
                <a:ea typeface="Calibri" panose="020F0502020204030204" pitchFamily="34" charset="0"/>
                <a:cs typeface="Calibri" panose="020F0502020204030204" pitchFamily="34" charset="0"/>
              </a:rPr>
              <a:t>Le lendemain, elle est allée à la selle deux fois, et les selles étaient de couleur rougeâtre. Lors de la première selle, la rougeur semblait être présente en petite quantité et seulement sur l'extérieur de la selle ; lors de la deuxième selle, la quantité de rougeur a augmenté. La mère a attribué la décoloration des selles à la consommation de betteraves. Les épisodes de douleur abdominale ont continué, associés à des pleurs, et entre les épisodes, l'enfant se comportait normalement. À partir du troisième jour : les selles semblaient être composées presque entièrement de sang ; elle semblait très pâle et transpirait beaucoup. L'enfant n'a pas eu de fièvre pendant toute la durée de la maladie. </a:t>
            </a:r>
            <a:r>
              <a:rPr lang="en-GB" sz="1600">
                <a:effectLst/>
                <a:ea typeface="Times New Roman" panose="02020603050405020304" pitchFamily="18" charset="0"/>
                <a:cs typeface="Calibri" panose="020F0502020204030204" pitchFamily="34" charset="0"/>
              </a:rPr>
              <a:t>Les parents ont voulu l'emmener à l'hôpital, mais comme il y avait une inondation dans la région, aucun transport n'était disponible. Le cinquième jour, Diya a perdu connaissance et est décédée.</a:t>
            </a:r>
            <a:endParaRPr lang="en-GB" sz="1600">
              <a:effectLst/>
              <a:ea typeface="Calibri" panose="020F0502020204030204" pitchFamily="34" charset="0"/>
              <a:cs typeface="Calibri" panose="020F0502020204030204" pitchFamily="34" charset="0"/>
            </a:endParaRPr>
          </a:p>
          <a:p>
            <a:endParaRPr lang="en-GB" sz="1600"/>
          </a:p>
        </p:txBody>
      </p:sp>
      <p:graphicFrame>
        <p:nvGraphicFramePr>
          <p:cNvPr id="14" name="Table 13">
            <a:extLst>
              <a:ext uri="{FF2B5EF4-FFF2-40B4-BE49-F238E27FC236}">
                <a16:creationId xmlns:a16="http://schemas.microsoft.com/office/drawing/2014/main" id="{55483737-8D3A-E743-DC49-0C08BFA23AAF}"/>
              </a:ext>
            </a:extLst>
          </p:cNvPr>
          <p:cNvGraphicFramePr>
            <a:graphicFrameLocks noGrp="1"/>
          </p:cNvGraphicFramePr>
          <p:nvPr/>
        </p:nvGraphicFramePr>
        <p:xfrm>
          <a:off x="1212780" y="687847"/>
          <a:ext cx="3235922" cy="4170138"/>
        </p:xfrm>
        <a:graphic>
          <a:graphicData uri="http://schemas.openxmlformats.org/drawingml/2006/table">
            <a:tbl>
              <a:tblPr firstRow="1" firstCol="1" bandRow="1"/>
              <a:tblGrid>
                <a:gridCol w="1850958">
                  <a:extLst>
                    <a:ext uri="{9D8B030D-6E8A-4147-A177-3AD203B41FA5}">
                      <a16:colId xmlns:a16="http://schemas.microsoft.com/office/drawing/2014/main" val="408095983"/>
                    </a:ext>
                  </a:extLst>
                </a:gridCol>
                <a:gridCol w="1384964">
                  <a:extLst>
                    <a:ext uri="{9D8B030D-6E8A-4147-A177-3AD203B41FA5}">
                      <a16:colId xmlns:a16="http://schemas.microsoft.com/office/drawing/2014/main" val="1653715509"/>
                    </a:ext>
                  </a:extLst>
                </a:gridCol>
              </a:tblGrid>
              <a:tr h="232032">
                <a:tc gridSpan="2">
                  <a:txBody>
                    <a:bodyPr/>
                    <a:lstStyle/>
                    <a:p>
                      <a:pPr algn="l">
                        <a:lnSpc>
                          <a:spcPct val="115000"/>
                        </a:lnSpc>
                      </a:pPr>
                      <a:r>
                        <a:rPr lang="en-GB" sz="1400" b="1">
                          <a:effectLst/>
                          <a:latin typeface="Calibri" panose="020F0502020204030204" pitchFamily="34" charset="0"/>
                          <a:ea typeface="Times New Roman" panose="02020603050405020304" pitchFamily="18" charset="0"/>
                          <a:cs typeface="Calibri" panose="020F0502020204030204" pitchFamily="34" charset="0"/>
                        </a:rPr>
                        <a:t>Détails de l'entretien</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1115462734"/>
                  </a:ext>
                </a:extLst>
              </a:tr>
              <a:tr h="277519">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Date de l'entretien</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23/10/2017</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8767576"/>
                  </a:ext>
                </a:extLst>
              </a:tr>
              <a:tr h="232032">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Heure de départ</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15:00</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8472188"/>
                  </a:ext>
                </a:extLst>
              </a:tr>
              <a:tr h="235638">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Nom de l'enquêteur</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Joseph Anthony</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0393827"/>
                  </a:ext>
                </a:extLst>
              </a:tr>
              <a:tr h="232032">
                <a:tc gridSpan="2">
                  <a:txBody>
                    <a:bodyPr/>
                    <a:lstStyle/>
                    <a:p>
                      <a:pPr algn="l">
                        <a:lnSpc>
                          <a:spcPct val="115000"/>
                        </a:lnSpc>
                      </a:pPr>
                      <a:r>
                        <a:rPr lang="en-GB" sz="1400" b="1">
                          <a:effectLst/>
                          <a:latin typeface="Calibri" panose="020F0502020204030204" pitchFamily="34" charset="0"/>
                          <a:ea typeface="Times New Roman" panose="02020603050405020304" pitchFamily="18" charset="0"/>
                          <a:cs typeface="Calibri" panose="020F0502020204030204" pitchFamily="34" charset="0"/>
                        </a:rPr>
                        <a:t>Coordonnées du défunt</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3865019365"/>
                  </a:ext>
                </a:extLst>
              </a:tr>
              <a:tr h="232032">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Nom </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Diya Uwu</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7850743"/>
                  </a:ext>
                </a:extLst>
              </a:tr>
              <a:tr h="232032">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Sexe</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Femme</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8511083"/>
                  </a:ext>
                </a:extLst>
              </a:tr>
              <a:tr h="302066">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Date de naissance (DOB)</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02/01/2017</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6805170"/>
                  </a:ext>
                </a:extLst>
              </a:tr>
              <a:tr h="223365">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Date du décès (DOD)</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08/08/2017</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629805"/>
                  </a:ext>
                </a:extLst>
              </a:tr>
              <a:tr h="543847">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Age (si DOB et/ou DOD non connus)</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4872200"/>
                  </a:ext>
                </a:extLst>
              </a:tr>
              <a:tr h="232032">
                <a:tc gridSpan="2">
                  <a:txBody>
                    <a:bodyPr/>
                    <a:lstStyle/>
                    <a:p>
                      <a:pPr algn="l">
                        <a:lnSpc>
                          <a:spcPct val="115000"/>
                        </a:lnSpc>
                      </a:pPr>
                      <a:r>
                        <a:rPr lang="en-GB" sz="1400" b="1">
                          <a:effectLst/>
                          <a:latin typeface="Calibri" panose="020F0502020204030204" pitchFamily="34" charset="0"/>
                          <a:ea typeface="Times New Roman" panose="02020603050405020304" pitchFamily="18" charset="0"/>
                          <a:cs typeface="Calibri" panose="020F0502020204030204" pitchFamily="34" charset="0"/>
                        </a:rPr>
                        <a:t>Coordonnées du répondant</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3939576779"/>
                  </a:ext>
                </a:extLst>
              </a:tr>
              <a:tr h="232032">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Nom</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Mimi </a:t>
                      </a:r>
                      <a:r>
                        <a:rPr lang="en-GB" sz="1400" err="1">
                          <a:effectLst/>
                          <a:latin typeface="Calibri" panose="020F0502020204030204" pitchFamily="34" charset="0"/>
                          <a:ea typeface="Times New Roman" panose="02020603050405020304" pitchFamily="18" charset="0"/>
                          <a:cs typeface="Calibri" panose="020F0502020204030204" pitchFamily="34" charset="0"/>
                        </a:rPr>
                        <a:t>Uwu</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9569726"/>
                  </a:ext>
                </a:extLst>
              </a:tr>
              <a:tr h="232032">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Âge</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40 ans</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038226"/>
                  </a:ext>
                </a:extLst>
              </a:tr>
              <a:tr h="549614">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Sa relation avec le défunt</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Mère</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2148556"/>
                  </a:ext>
                </a:extLst>
              </a:tr>
            </a:tbl>
          </a:graphicData>
        </a:graphic>
      </p:graphicFrame>
    </p:spTree>
    <p:extLst>
      <p:ext uri="{BB962C8B-B14F-4D97-AF65-F5344CB8AC3E}">
        <p14:creationId xmlns:p14="http://schemas.microsoft.com/office/powerpoint/2010/main" val="184133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9DED72C0-16E8-9B60-EEDC-BB737A7686A6}"/>
              </a:ext>
            </a:extLst>
          </p:cNvPr>
          <p:cNvSpPr>
            <a:spLocks noGrp="1"/>
          </p:cNvSpPr>
          <p:nvPr>
            <p:ph sz="quarter" idx="10"/>
          </p:nvPr>
        </p:nvSpPr>
        <p:spPr>
          <a:xfrm>
            <a:off x="3647768" y="609600"/>
            <a:ext cx="8219767" cy="6017342"/>
          </a:xfrm>
        </p:spPr>
        <p:txBody>
          <a:bodyPr vert="horz" lIns="91440" tIns="45720" rIns="91440" bIns="45720" rtlCol="0" anchor="t">
            <a:normAutofit/>
          </a:bodyPr>
          <a:lstStyle/>
          <a:p>
            <a:pPr marL="0" indent="0">
              <a:buNone/>
            </a:pPr>
            <a:r>
              <a:rPr lang="en-US" sz="3600">
                <a:cs typeface="Segoe UI Light"/>
              </a:rPr>
              <a:t>Faites le tour et partagez brièvement</a:t>
            </a:r>
          </a:p>
          <a:p>
            <a:pPr marL="0" indent="0">
              <a:buNone/>
            </a:pPr>
            <a:endParaRPr lang="en-US" sz="3600">
              <a:cs typeface="Segoe UI Light"/>
            </a:endParaRPr>
          </a:p>
          <a:p>
            <a:pPr marL="285750" indent="-285750">
              <a:buFont typeface="Calibri" panose="020B0604020202020204" pitchFamily="34" charset="0"/>
              <a:buChar char="-"/>
            </a:pPr>
            <a:r>
              <a:rPr lang="en-US" sz="3600">
                <a:cs typeface="Segoe UI Light"/>
              </a:rPr>
              <a:t>Leur nom et leur fonction ?</a:t>
            </a:r>
          </a:p>
          <a:p>
            <a:pPr marL="285750" indent="-285750">
              <a:buFont typeface="Calibri" panose="020B0604020202020204" pitchFamily="34" charset="0"/>
              <a:buChar char="-"/>
            </a:pPr>
            <a:r>
              <a:rPr lang="en-US" sz="3600">
                <a:cs typeface="Segoe UI Light"/>
              </a:rPr>
              <a:t>Quelle est leur expérience en matière de santé, le cas échéant ?</a:t>
            </a:r>
          </a:p>
          <a:p>
            <a:pPr marL="285750" indent="-285750">
              <a:buFont typeface="Calibri" panose="020B0604020202020204" pitchFamily="34" charset="0"/>
              <a:buChar char="-"/>
            </a:pPr>
            <a:r>
              <a:rPr lang="en-US" sz="3600">
                <a:cs typeface="Segoe UI Light"/>
              </a:rPr>
              <a:t>Un fait intéressant à leur sujet ?</a:t>
            </a:r>
          </a:p>
          <a:p>
            <a:pPr marL="285750" indent="-285750">
              <a:buFont typeface="Calibri" panose="020B0604020202020204" pitchFamily="34" charset="0"/>
              <a:buChar char="-"/>
            </a:pPr>
            <a:endParaRPr lang="en-US" sz="3600">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9" y="407645"/>
            <a:ext cx="2841522" cy="1582994"/>
          </a:xfrm>
        </p:spPr>
        <p:txBody>
          <a:bodyPr anchor="ctr">
            <a:normAutofit/>
          </a:bodyPr>
          <a:lstStyle/>
          <a:p>
            <a:r>
              <a:rPr lang="en-US" sz="3700"/>
              <a:t>Introductions</a:t>
            </a:r>
          </a:p>
        </p:txBody>
      </p:sp>
    </p:spTree>
    <p:extLst>
      <p:ext uri="{BB962C8B-B14F-4D97-AF65-F5344CB8AC3E}">
        <p14:creationId xmlns:p14="http://schemas.microsoft.com/office/powerpoint/2010/main" val="3187754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3A42DD4E-1E66-8087-F23F-51896DF2EB08}"/>
              </a:ext>
            </a:extLst>
          </p:cNvPr>
          <p:cNvSpPr>
            <a:spLocks noGrp="1"/>
          </p:cNvSpPr>
          <p:nvPr>
            <p:ph type="ctrTitle"/>
          </p:nvPr>
        </p:nvSpPr>
        <p:spPr>
          <a:xfrm>
            <a:off x="1905000" y="457200"/>
            <a:ext cx="8077200" cy="2971800"/>
          </a:xfrm>
        </p:spPr>
        <p:txBody>
          <a:bodyPr/>
          <a:lstStyle/>
          <a:p>
            <a:pPr algn="ctr" eaLnBrk="1" hangingPunct="1"/>
            <a:r>
              <a:rPr lang="en-US" altLang="en-US">
                <a:latin typeface="Georgia" panose="02040502050405020303" pitchFamily="18" charset="0"/>
                <a:cs typeface="Georgia" panose="02040502050405020303" pitchFamily="18" charset="0"/>
              </a:rPr>
              <a:t>Travailler avec les participants à une étude de recherche : </a:t>
            </a:r>
            <a:br>
              <a:rPr lang="en-US" altLang="en-US">
                <a:latin typeface="Georgia" panose="02040502050405020303" pitchFamily="18" charset="0"/>
                <a:cs typeface="Georgia" panose="02040502050405020303" pitchFamily="18" charset="0"/>
              </a:rPr>
            </a:br>
            <a:r>
              <a:rPr lang="en-US" altLang="en-US">
                <a:latin typeface="Georgia" panose="02040502050405020303" pitchFamily="18" charset="0"/>
                <a:cs typeface="Georgia" panose="02040502050405020303" pitchFamily="18" charset="0"/>
              </a:rPr>
              <a:t>Un aperçu </a:t>
            </a:r>
          </a:p>
        </p:txBody>
      </p:sp>
      <p:sp>
        <p:nvSpPr>
          <p:cNvPr id="5123" name="Rectangle 3">
            <a:extLst>
              <a:ext uri="{FF2B5EF4-FFF2-40B4-BE49-F238E27FC236}">
                <a16:creationId xmlns:a16="http://schemas.microsoft.com/office/drawing/2014/main" id="{640A56D1-A8C9-DCC2-952D-9F5D6AEE1774}"/>
              </a:ext>
            </a:extLst>
          </p:cNvPr>
          <p:cNvSpPr>
            <a:spLocks noGrp="1"/>
          </p:cNvSpPr>
          <p:nvPr>
            <p:ph type="subTitle" idx="1"/>
          </p:nvPr>
        </p:nvSpPr>
        <p:spPr>
          <a:xfrm>
            <a:off x="2209800" y="2574926"/>
            <a:ext cx="6400800" cy="1114425"/>
          </a:xfrm>
        </p:spPr>
        <p:txBody>
          <a:bodyPr/>
          <a:lstStyle/>
          <a:p>
            <a:pPr eaLnBrk="1" hangingPunct="1"/>
            <a:endParaRPr lang="en-US" altLang="en-US">
              <a:latin typeface="Lucida Grande" panose="020B0600040502020204" pitchFamily="34" charset="0"/>
              <a:ea typeface="Lucida Grande" panose="020B0600040502020204" pitchFamily="34" charset="0"/>
              <a:cs typeface="Lucida Grande" panose="020B0600040502020204" pitchFamily="34" charset="0"/>
            </a:endParaRPr>
          </a:p>
          <a:p>
            <a:pPr eaLnBrk="1" hangingPunct="1"/>
            <a:endParaRPr lang="en-US" altLang="en-US">
              <a:latin typeface="Lucida Grande" panose="020B0600040502020204" pitchFamily="34" charset="0"/>
              <a:ea typeface="Lucida Grande" panose="020B0600040502020204" pitchFamily="34" charset="0"/>
              <a:cs typeface="Lucida Grande" panose="020B0600040502020204" pitchFamily="34" charset="0"/>
            </a:endParaRPr>
          </a:p>
          <a:p>
            <a:pPr eaLnBrk="1" hangingPunct="1"/>
            <a:endParaRPr lang="en-US" altLang="en-US">
              <a:latin typeface="Lucida Grande" panose="020B0600040502020204" pitchFamily="34" charset="0"/>
              <a:ea typeface="Lucida Grande" panose="020B0600040502020204" pitchFamily="34" charset="0"/>
              <a:cs typeface="Lucida Grande" panose="020B0600040502020204" pitchFamily="34" charset="0"/>
            </a:endParaRPr>
          </a:p>
          <a:p>
            <a:pPr eaLnBrk="1" hangingPunct="1"/>
            <a:endParaRPr lang="en-US" altLang="en-US">
              <a:latin typeface="Lucida Grande" panose="020B0600040502020204" pitchFamily="34" charset="0"/>
              <a:ea typeface="Lucida Grande" panose="020B0600040502020204" pitchFamily="34" charset="0"/>
              <a:cs typeface="Lucida Grande" panose="020B0600040502020204" pitchFamily="34" charset="0"/>
            </a:endParaRPr>
          </a:p>
        </p:txBody>
      </p:sp>
      <p:sp>
        <p:nvSpPr>
          <p:cNvPr id="5124" name="Text Box 4">
            <a:extLst>
              <a:ext uri="{FF2B5EF4-FFF2-40B4-BE49-F238E27FC236}">
                <a16:creationId xmlns:a16="http://schemas.microsoft.com/office/drawing/2014/main" id="{B3939C13-4F54-3395-AA21-44027C2B3234}"/>
              </a:ext>
            </a:extLst>
          </p:cNvPr>
          <p:cNvSpPr txBox="1">
            <a:spLocks noChangeArrowheads="1"/>
          </p:cNvSpPr>
          <p:nvPr/>
        </p:nvSpPr>
        <p:spPr bwMode="auto">
          <a:xfrm>
            <a:off x="2236788" y="3778250"/>
            <a:ext cx="7315200" cy="163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lgn="ctr">
              <a:spcBef>
                <a:spcPct val="0"/>
              </a:spcBef>
              <a:buFontTx/>
              <a:buNone/>
            </a:pPr>
            <a:r>
              <a:rPr lang="en-US" altLang="en-US" sz="2000">
                <a:solidFill>
                  <a:schemeClr val="tx2"/>
                </a:solidFill>
                <a:latin typeface="Georgia" panose="02040502050405020303" pitchFamily="18" charset="0"/>
              </a:rPr>
              <a:t>Office pour la protection des sujets humains /</a:t>
            </a:r>
          </a:p>
          <a:p>
            <a:pPr algn="ctr">
              <a:spcBef>
                <a:spcPct val="0"/>
              </a:spcBef>
              <a:buFontTx/>
              <a:buNone/>
            </a:pPr>
            <a:r>
              <a:rPr lang="en-US" altLang="en-US" sz="2000">
                <a:solidFill>
                  <a:schemeClr val="tx2"/>
                </a:solidFill>
                <a:latin typeface="Georgia" panose="02040502050405020303" pitchFamily="18" charset="0"/>
              </a:rPr>
              <a:t>Comité pour la protection des sujets humains</a:t>
            </a:r>
          </a:p>
          <a:p>
            <a:pPr algn="ctr">
              <a:spcBef>
                <a:spcPct val="0"/>
              </a:spcBef>
              <a:buFontTx/>
              <a:buNone/>
            </a:pPr>
            <a:r>
              <a:rPr lang="en-US" altLang="en-US" sz="2000">
                <a:solidFill>
                  <a:schemeClr val="tx2"/>
                </a:solidFill>
                <a:latin typeface="Georgia" panose="02040502050405020303" pitchFamily="18" charset="0"/>
              </a:rPr>
              <a:t>Université de Californie, Berkeley</a:t>
            </a:r>
          </a:p>
          <a:p>
            <a:pPr algn="ctr">
              <a:spcBef>
                <a:spcPct val="0"/>
              </a:spcBef>
              <a:buFontTx/>
              <a:buNone/>
            </a:pPr>
            <a:r>
              <a:rPr lang="en-US" altLang="en-US" sz="2000">
                <a:solidFill>
                  <a:schemeClr val="tx2"/>
                </a:solidFill>
                <a:latin typeface="Georgia" panose="02040502050405020303" pitchFamily="18" charset="0"/>
                <a:hlinkClick r:id="rId3"/>
              </a:rPr>
              <a:t>ophs@Berkeley.edu </a:t>
            </a:r>
            <a:r>
              <a:rPr lang="en-US" altLang="en-US" sz="2000">
                <a:solidFill>
                  <a:schemeClr val="tx2"/>
                </a:solidFill>
                <a:latin typeface="Georgia" panose="02040502050405020303" pitchFamily="18" charset="0"/>
              </a:rPr>
              <a:t>/ (510) 642-7461</a:t>
            </a:r>
            <a:br>
              <a:rPr lang="en-US" altLang="en-US" sz="2000">
                <a:solidFill>
                  <a:schemeClr val="tx2"/>
                </a:solidFill>
                <a:latin typeface="Arial" panose="020B0604020202020204" pitchFamily="34" charset="0"/>
              </a:rPr>
            </a:br>
            <a:endParaRPr lang="en-US" altLang="en-US" sz="2000">
              <a:solidFill>
                <a:schemeClr val="tx2"/>
              </a:solidFill>
              <a:latin typeface="Arial" panose="020B0604020202020204" pitchFamily="34" charset="0"/>
            </a:endParaRPr>
          </a:p>
        </p:txBody>
      </p:sp>
      <p:sp>
        <p:nvSpPr>
          <p:cNvPr id="5125" name="TextBox 3">
            <a:extLst>
              <a:ext uri="{FF2B5EF4-FFF2-40B4-BE49-F238E27FC236}">
                <a16:creationId xmlns:a16="http://schemas.microsoft.com/office/drawing/2014/main" id="{AE7C4C81-6962-CDF0-CDD5-689923A8AD7D}"/>
              </a:ext>
            </a:extLst>
          </p:cNvPr>
          <p:cNvSpPr txBox="1">
            <a:spLocks noChangeArrowheads="1"/>
          </p:cNvSpPr>
          <p:nvPr/>
        </p:nvSpPr>
        <p:spPr bwMode="auto">
          <a:xfrm>
            <a:off x="8991600" y="5972176"/>
            <a:ext cx="1676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r>
              <a:rPr lang="en-US" altLang="en-US" sz="1200">
                <a:solidFill>
                  <a:schemeClr val="tx2"/>
                </a:solidFill>
                <a:latin typeface="Georgia" panose="02040502050405020303" pitchFamily="18" charset="0"/>
              </a:rPr>
              <a:t>Mars 2020 ; V.3</a:t>
            </a:r>
            <a:r>
              <a:rPr lang="en-US" altLang="en-US" sz="1200">
                <a:solidFill>
                  <a:schemeClr val="tx2"/>
                </a:solidFill>
                <a:latin typeface="Arial" panose="020B0604020202020204" pitchFamily="34" charset="0"/>
              </a:rPr>
              <a:t>.</a:t>
            </a:r>
          </a:p>
        </p:txBody>
      </p:sp>
    </p:spTree>
    <p:extLst>
      <p:ext uri="{BB962C8B-B14F-4D97-AF65-F5344CB8AC3E}">
        <p14:creationId xmlns:p14="http://schemas.microsoft.com/office/powerpoint/2010/main" val="39205866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AB89-A1D3-FD9E-535F-2F1DAE92ED92}"/>
              </a:ext>
            </a:extLst>
          </p:cNvPr>
          <p:cNvSpPr>
            <a:spLocks noGrp="1"/>
          </p:cNvSpPr>
          <p:nvPr>
            <p:ph type="ctrTitle"/>
          </p:nvPr>
        </p:nvSpPr>
        <p:spPr>
          <a:xfrm>
            <a:off x="432746" y="235468"/>
            <a:ext cx="11412887" cy="1421716"/>
          </a:xfrm>
        </p:spPr>
        <p:txBody>
          <a:bodyPr>
            <a:normAutofit/>
          </a:bodyPr>
          <a:lstStyle/>
          <a:p>
            <a:r>
              <a:rPr lang="pt-PT" sz="4400">
                <a:solidFill>
                  <a:schemeClr val="accent3">
                    <a:lumMod val="50000"/>
                  </a:schemeClr>
                </a:solidFill>
              </a:rPr>
              <a:t>Formation des enquêteurs pour l'instrument d'autopsie verbale (VA) de l'OMS 2022</a:t>
            </a:r>
            <a:endParaRPr lang="en-GB" sz="4400">
              <a:solidFill>
                <a:schemeClr val="accent3">
                  <a:lumMod val="50000"/>
                </a:schemeClr>
              </a:solidFill>
            </a:endParaRPr>
          </a:p>
        </p:txBody>
      </p:sp>
      <p:graphicFrame>
        <p:nvGraphicFramePr>
          <p:cNvPr id="12" name="Table 11">
            <a:extLst>
              <a:ext uri="{FF2B5EF4-FFF2-40B4-BE49-F238E27FC236}">
                <a16:creationId xmlns:a16="http://schemas.microsoft.com/office/drawing/2014/main" id="{2E47E1AF-1F5F-2456-2097-73EB34AB066B}"/>
              </a:ext>
            </a:extLst>
          </p:cNvPr>
          <p:cNvGraphicFramePr>
            <a:graphicFrameLocks noGrp="1"/>
          </p:cNvGraphicFramePr>
          <p:nvPr/>
        </p:nvGraphicFramePr>
        <p:xfrm>
          <a:off x="432746" y="2163866"/>
          <a:ext cx="11412887" cy="5165248"/>
        </p:xfrm>
        <a:graphic>
          <a:graphicData uri="http://schemas.openxmlformats.org/drawingml/2006/table">
            <a:tbl>
              <a:tblPr bandRow="1"/>
              <a:tblGrid>
                <a:gridCol w="9082124">
                  <a:extLst>
                    <a:ext uri="{9D8B030D-6E8A-4147-A177-3AD203B41FA5}">
                      <a16:colId xmlns:a16="http://schemas.microsoft.com/office/drawing/2014/main" val="1375828215"/>
                    </a:ext>
                  </a:extLst>
                </a:gridCol>
                <a:gridCol w="2330763">
                  <a:extLst>
                    <a:ext uri="{9D8B030D-6E8A-4147-A177-3AD203B41FA5}">
                      <a16:colId xmlns:a16="http://schemas.microsoft.com/office/drawing/2014/main" val="3774162955"/>
                    </a:ext>
                  </a:extLst>
                </a:gridCol>
              </a:tblGrid>
              <a:tr h="961357">
                <a:tc gridSpan="2">
                  <a:txBody>
                    <a:bodyPr/>
                    <a:lstStyle/>
                    <a:p>
                      <a:pPr algn="just">
                        <a:lnSpc>
                          <a:spcPct val="115000"/>
                        </a:lnSpc>
                        <a:spcBef>
                          <a:spcPts val="2400"/>
                        </a:spcBef>
                        <a:spcAft>
                          <a:spcPts val="1200"/>
                        </a:spcAft>
                      </a:pPr>
                      <a:r>
                        <a:rPr lang="en-GB" sz="2800" b="1" kern="0">
                          <a:solidFill>
                            <a:schemeClr val="tx2"/>
                          </a:solidFill>
                          <a:effectLst/>
                          <a:latin typeface="Calibri" panose="020F0502020204030204" pitchFamily="34" charset="0"/>
                        </a:rPr>
                        <a:t>Session 10 </a:t>
                      </a:r>
                      <a:r>
                        <a:rPr lang="en-GB" sz="2800" b="1" kern="0">
                          <a:solidFill>
                            <a:schemeClr val="tx2"/>
                          </a:solidFill>
                          <a:effectLst/>
                          <a:latin typeface="Calibri" panose="020F0502020204030204" pitchFamily="34" charset="0"/>
                          <a:ea typeface="+mn-ea"/>
                          <a:cs typeface="+mn-cs"/>
                        </a:rPr>
                        <a:t>: Entretien VA - administration du questionnaire pour le décès d'une personne âgée de 12 ans et plus</a:t>
                      </a:r>
                    </a:p>
                  </a:txBody>
                  <a:tcPr marL="73025" marR="73025" marT="0" marB="0">
                    <a:lnL w="12700" cap="flat" cmpd="sng" algn="ctr">
                      <a:solidFill>
                        <a:srgbClr val="548DD4"/>
                      </a:solidFill>
                      <a:prstDash val="solid"/>
                      <a:round/>
                      <a:headEnd type="none" w="med" len="med"/>
                      <a:tailEnd type="none" w="med" len="med"/>
                    </a:lnL>
                    <a:lnR w="12700" cap="flat" cmpd="sng" algn="ctr">
                      <a:solidFill>
                        <a:srgbClr val="548DD4"/>
                      </a:solidFill>
                      <a:prstDash val="solid"/>
                      <a:round/>
                      <a:headEnd type="none" w="med" len="med"/>
                      <a:tailEnd type="none" w="med" len="med"/>
                    </a:lnR>
                    <a:lnT w="12700" cap="flat" cmpd="sng" algn="ctr">
                      <a:solidFill>
                        <a:srgbClr val="548DD4"/>
                      </a:solidFill>
                      <a:prstDash val="solid"/>
                      <a:round/>
                      <a:headEnd type="none" w="med" len="med"/>
                      <a:tailEnd type="none" w="med" len="med"/>
                    </a:lnT>
                    <a:lnB w="12700" cap="flat" cmpd="sng" algn="ctr">
                      <a:solidFill>
                        <a:srgbClr val="548DD4"/>
                      </a:solidFill>
                      <a:prstDash val="solid"/>
                      <a:round/>
                      <a:headEnd type="none" w="med" len="med"/>
                      <a:tailEnd type="none" w="med" len="med"/>
                    </a:lnB>
                    <a:solidFill>
                      <a:srgbClr val="C6D9F1"/>
                    </a:solidFill>
                  </a:tcPr>
                </a:tc>
                <a:tc hMerge="1">
                  <a:txBody>
                    <a:bodyPr/>
                    <a:lstStyle/>
                    <a:p>
                      <a:endParaRPr lang="en-GB"/>
                    </a:p>
                  </a:txBody>
                  <a:tcPr/>
                </a:tc>
                <a:extLst>
                  <a:ext uri="{0D108BD9-81ED-4DB2-BD59-A6C34878D82A}">
                    <a16:rowId xmlns:a16="http://schemas.microsoft.com/office/drawing/2014/main" val="58514208"/>
                  </a:ext>
                </a:extLst>
              </a:tr>
              <a:tr h="2988012">
                <a:tc>
                  <a:txBody>
                    <a:bodyPr/>
                    <a:lstStyle/>
                    <a:p>
                      <a:pPr algn="just">
                        <a:lnSpc>
                          <a:spcPct val="115000"/>
                        </a:lnSpc>
                      </a:pPr>
                      <a:r>
                        <a:rPr lang="en-GB" sz="800" b="1">
                          <a:effectLst/>
                          <a:latin typeface="Minion Pro"/>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a:lnSpc>
                          <a:spcPct val="150000"/>
                        </a:lnSpc>
                      </a:pPr>
                      <a:r>
                        <a:rPr lang="en-GB" sz="1800" b="1">
                          <a:effectLst/>
                          <a:latin typeface="+mn-lt"/>
                          <a:ea typeface="Calibri" panose="020F0502020204030204" pitchFamily="34" charset="0"/>
                          <a:cs typeface="Calibri" panose="020F0502020204030204" pitchFamily="34" charset="0"/>
                        </a:rPr>
                        <a:t>Objectifs : </a:t>
                      </a:r>
                      <a:r>
                        <a:rPr lang="en-GB" sz="1800" kern="1200">
                          <a:solidFill>
                            <a:schemeClr val="tx1"/>
                          </a:solidFill>
                          <a:effectLst/>
                          <a:latin typeface="+mn-lt"/>
                          <a:ea typeface="+mn-ea"/>
                          <a:cs typeface="+mn-cs"/>
                        </a:rPr>
                        <a:t>Apprendre à mener un entretien VA en utilisant le questionnaire VA 2022 de l'OMS pour les décès de personnes âgées de 12 ans et plus. À la fin de la session, les participants devraient se familiariser avec le questionnaire et acquérir une bonne compréhension de chaque section et des questions incluses dans le questionnaire VA pour le décès d'une personne âgée de 12 ans et plus.</a:t>
                      </a:r>
                    </a:p>
                    <a:p>
                      <a:pPr algn="just">
                        <a:lnSpc>
                          <a:spcPct val="150000"/>
                        </a:lnSpc>
                      </a:pPr>
                      <a:r>
                        <a:rPr lang="en-GB" sz="1800">
                          <a:effectLst/>
                          <a:latin typeface="+mn-lt"/>
                          <a:ea typeface="Calibri" panose="020F0502020204030204" pitchFamily="34" charset="0"/>
                          <a:cs typeface="Calibri" panose="020F0502020204030204" pitchFamily="34" charset="0"/>
                        </a:rPr>
                        <a:t> </a:t>
                      </a:r>
                    </a:p>
                    <a:p>
                      <a:pPr algn="just">
                        <a:lnSpc>
                          <a:spcPct val="150000"/>
                        </a:lnSpc>
                        <a:spcAft>
                          <a:spcPts val="1200"/>
                        </a:spcAft>
                      </a:pPr>
                      <a:r>
                        <a:rPr lang="en-GB" sz="1800" b="1">
                          <a:effectLst/>
                          <a:latin typeface="+mn-lt"/>
                          <a:ea typeface="Calibri" panose="020F0502020204030204" pitchFamily="34" charset="0"/>
                          <a:cs typeface="Calibri" panose="020F0502020204030204" pitchFamily="34" charset="0"/>
                        </a:rPr>
                        <a:t>Matériel : </a:t>
                      </a:r>
                      <a:r>
                        <a:rPr lang="en-GB" sz="1800" kern="1200">
                          <a:solidFill>
                            <a:schemeClr val="tx1"/>
                          </a:solidFill>
                          <a:effectLst/>
                          <a:latin typeface="+mn-lt"/>
                          <a:ea typeface="+mn-ea"/>
                          <a:cs typeface="+mn-cs"/>
                        </a:rPr>
                        <a:t>Tableau à feuilles mobiles ; copies pour tous les participants des versions papier de l'instrument VA 2022 de l'OMS pour le décès d'une personne âgée de 12 ans et plus (le cas échéant, versions traduites) ; et Manuel de l'enquêteur de terrain VA (copies pour tous les participants).</a:t>
                      </a:r>
                    </a:p>
                  </a:txBody>
                  <a:tcPr marL="73025" marR="73025" marT="0" marB="0">
                    <a:lnL w="12700" cap="flat" cmpd="sng" algn="ctr">
                      <a:solidFill>
                        <a:srgbClr val="548DD4"/>
                      </a:solidFill>
                      <a:prstDash val="solid"/>
                      <a:round/>
                      <a:headEnd type="none" w="med" len="med"/>
                      <a:tailEnd type="none" w="med" len="med"/>
                    </a:lnL>
                    <a:lnR w="12700" cap="flat" cmpd="sng" algn="ctr">
                      <a:solidFill>
                        <a:srgbClr val="548DD4"/>
                      </a:solidFill>
                      <a:prstDash val="solid"/>
                      <a:round/>
                      <a:headEnd type="none" w="med" len="med"/>
                      <a:tailEnd type="none" w="med" len="med"/>
                    </a:lnR>
                    <a:lnT w="12700" cap="flat" cmpd="sng" algn="ctr">
                      <a:solidFill>
                        <a:srgbClr val="548DD4"/>
                      </a:solidFill>
                      <a:prstDash val="solid"/>
                      <a:round/>
                      <a:headEnd type="none" w="med" len="med"/>
                      <a:tailEnd type="none" w="med" len="med"/>
                    </a:lnT>
                    <a:lnB w="12700" cap="flat" cmpd="sng" algn="ctr">
                      <a:solidFill>
                        <a:srgbClr val="548DD4"/>
                      </a:solidFill>
                      <a:prstDash val="solid"/>
                      <a:round/>
                      <a:headEnd type="none" w="med" len="med"/>
                      <a:tailEnd type="none" w="med" len="med"/>
                    </a:lnB>
                  </a:tcPr>
                </a:tc>
                <a:tc>
                  <a:txBody>
                    <a:bodyPr/>
                    <a:lstStyle/>
                    <a:p>
                      <a:pPr algn="just">
                        <a:lnSpc>
                          <a:spcPct val="115000"/>
                        </a:lnSpc>
                        <a:spcAft>
                          <a:spcPts val="1200"/>
                        </a:spcAft>
                      </a:pPr>
                      <a:endParaRPr lang="en-GB" sz="1200">
                        <a:effectLst/>
                        <a:latin typeface="Minion Pro"/>
                        <a:ea typeface="Calibri" panose="020F0502020204030204" pitchFamily="34" charset="0"/>
                        <a:cs typeface="Calibri" panose="020F0502020204030204" pitchFamily="34" charset="0"/>
                      </a:endParaRPr>
                    </a:p>
                    <a:p>
                      <a:pPr algn="l"/>
                      <a:r>
                        <a:rPr lang="en-GB" sz="1200">
                          <a:effectLst/>
                          <a:latin typeface="Minion Pro"/>
                          <a:ea typeface="Calibri" panose="020F0502020204030204" pitchFamily="34" charset="0"/>
                          <a:cs typeface="Calibri" panose="020F0502020204030204" pitchFamily="34" charset="0"/>
                        </a:rPr>
                        <a:t> </a:t>
                      </a:r>
                    </a:p>
                    <a:p>
                      <a:pPr algn="l"/>
                      <a:r>
                        <a:rPr lang="en-GB" sz="1200">
                          <a:effectLst/>
                          <a:latin typeface="Minion Pro"/>
                          <a:ea typeface="Calibri" panose="020F0502020204030204" pitchFamily="34" charset="0"/>
                          <a:cs typeface="Calibri" panose="020F0502020204030204" pitchFamily="34" charset="0"/>
                        </a:rPr>
                        <a:t> </a:t>
                      </a:r>
                    </a:p>
                  </a:txBody>
                  <a:tcPr marL="73025" marR="73025" marT="0" marB="0">
                    <a:lnL w="12700" cap="flat" cmpd="sng" algn="ctr">
                      <a:solidFill>
                        <a:srgbClr val="548DD4"/>
                      </a:solidFill>
                      <a:prstDash val="solid"/>
                      <a:round/>
                      <a:headEnd type="none" w="med" len="med"/>
                      <a:tailEnd type="none" w="med" len="med"/>
                    </a:lnL>
                    <a:lnR w="12700" cap="flat" cmpd="sng" algn="ctr">
                      <a:solidFill>
                        <a:srgbClr val="548DD4"/>
                      </a:solidFill>
                      <a:prstDash val="solid"/>
                      <a:round/>
                      <a:headEnd type="none" w="med" len="med"/>
                      <a:tailEnd type="none" w="med" len="med"/>
                    </a:lnR>
                    <a:lnT w="12700" cap="flat" cmpd="sng" algn="ctr">
                      <a:solidFill>
                        <a:srgbClr val="548DD4"/>
                      </a:solidFill>
                      <a:prstDash val="solid"/>
                      <a:round/>
                      <a:headEnd type="none" w="med" len="med"/>
                      <a:tailEnd type="none" w="med" len="med"/>
                    </a:lnT>
                    <a:lnB w="12700" cap="flat" cmpd="sng" algn="ctr">
                      <a:solidFill>
                        <a:srgbClr val="548DD4"/>
                      </a:solidFill>
                      <a:prstDash val="solid"/>
                      <a:round/>
                      <a:headEnd type="none" w="med" len="med"/>
                      <a:tailEnd type="none" w="med" len="med"/>
                    </a:lnB>
                  </a:tcPr>
                </a:tc>
                <a:extLst>
                  <a:ext uri="{0D108BD9-81ED-4DB2-BD59-A6C34878D82A}">
                    <a16:rowId xmlns:a16="http://schemas.microsoft.com/office/drawing/2014/main" val="2464483719"/>
                  </a:ext>
                </a:extLst>
              </a:tr>
            </a:tbl>
          </a:graphicData>
        </a:graphic>
      </p:graphicFrame>
      <p:grpSp>
        <p:nvGrpSpPr>
          <p:cNvPr id="13" name="Group 12">
            <a:extLst>
              <a:ext uri="{FF2B5EF4-FFF2-40B4-BE49-F238E27FC236}">
                <a16:creationId xmlns:a16="http://schemas.microsoft.com/office/drawing/2014/main" id="{2A3722F2-136D-E2FF-C0DA-D5ABCB148CFB}"/>
              </a:ext>
            </a:extLst>
          </p:cNvPr>
          <p:cNvGrpSpPr/>
          <p:nvPr/>
        </p:nvGrpSpPr>
        <p:grpSpPr>
          <a:xfrm>
            <a:off x="10048030" y="4138551"/>
            <a:ext cx="1203840" cy="1183821"/>
            <a:chOff x="5022150" y="3466628"/>
            <a:chExt cx="647700" cy="626745"/>
          </a:xfrm>
        </p:grpSpPr>
        <p:grpSp>
          <p:nvGrpSpPr>
            <p:cNvPr id="14" name="Group 13">
              <a:extLst>
                <a:ext uri="{FF2B5EF4-FFF2-40B4-BE49-F238E27FC236}">
                  <a16:creationId xmlns:a16="http://schemas.microsoft.com/office/drawing/2014/main" id="{B8280EBC-6636-ECD8-C4E9-566B0FEA18B9}"/>
                </a:ext>
              </a:extLst>
            </p:cNvPr>
            <p:cNvGrpSpPr/>
            <p:nvPr/>
          </p:nvGrpSpPr>
          <p:grpSpPr>
            <a:xfrm>
              <a:off x="5022150" y="3466628"/>
              <a:ext cx="647700" cy="626745"/>
              <a:chOff x="5022150" y="3466628"/>
              <a:chExt cx="647700" cy="626745"/>
            </a:xfrm>
          </p:grpSpPr>
          <p:sp>
            <p:nvSpPr>
              <p:cNvPr id="15" name="Rectangle 14">
                <a:extLst>
                  <a:ext uri="{FF2B5EF4-FFF2-40B4-BE49-F238E27FC236}">
                    <a16:creationId xmlns:a16="http://schemas.microsoft.com/office/drawing/2014/main" id="{168BCC26-542C-0BB0-38F3-C045F462279F}"/>
                  </a:ext>
                </a:extLst>
              </p:cNvPr>
              <p:cNvSpPr/>
              <p:nvPr/>
            </p:nvSpPr>
            <p:spPr>
              <a:xfrm>
                <a:off x="5022150" y="3466628"/>
                <a:ext cx="647700" cy="626725"/>
              </a:xfrm>
              <a:prstGeom prst="rect">
                <a:avLst/>
              </a:prstGeom>
              <a:noFill/>
              <a:ln>
                <a:noFill/>
              </a:ln>
            </p:spPr>
            <p:txBody>
              <a:bodyPr spcFirstLastPara="1" wrap="square" lIns="91425" tIns="91425" rIns="91425" bIns="91425" anchor="ctr" anchorCtr="0">
                <a:noAutofit/>
              </a:bodyPr>
              <a:lstStyle/>
              <a:p>
                <a:pPr algn="l"/>
                <a:r>
                  <a:rPr lang="en-GB" sz="1200">
                    <a:effectLst/>
                    <a:latin typeface="Minion Pro"/>
                    <a:ea typeface="Calibri" panose="020F0502020204030204" pitchFamily="34" charset="0"/>
                    <a:cs typeface="Calibri" panose="020F0502020204030204" pitchFamily="34" charset="0"/>
                  </a:rPr>
                  <a:t> </a:t>
                </a:r>
              </a:p>
            </p:txBody>
          </p:sp>
          <p:grpSp>
            <p:nvGrpSpPr>
              <p:cNvPr id="16" name="Group 15">
                <a:extLst>
                  <a:ext uri="{FF2B5EF4-FFF2-40B4-BE49-F238E27FC236}">
                    <a16:creationId xmlns:a16="http://schemas.microsoft.com/office/drawing/2014/main" id="{501CC859-6893-C0BB-9003-7CB42366D34F}"/>
                  </a:ext>
                </a:extLst>
              </p:cNvPr>
              <p:cNvGrpSpPr/>
              <p:nvPr/>
            </p:nvGrpSpPr>
            <p:grpSpPr>
              <a:xfrm>
                <a:off x="5022150" y="3466628"/>
                <a:ext cx="647700" cy="626745"/>
                <a:chOff x="4763" y="0"/>
                <a:chExt cx="647700" cy="626745"/>
              </a:xfrm>
            </p:grpSpPr>
            <p:sp>
              <p:nvSpPr>
                <p:cNvPr id="17" name="Rectangle 16">
                  <a:extLst>
                    <a:ext uri="{FF2B5EF4-FFF2-40B4-BE49-F238E27FC236}">
                      <a16:creationId xmlns:a16="http://schemas.microsoft.com/office/drawing/2014/main" id="{11D2E4A5-4B83-30E0-F53B-A38489076049}"/>
                    </a:ext>
                  </a:extLst>
                </p:cNvPr>
                <p:cNvSpPr/>
                <p:nvPr/>
              </p:nvSpPr>
              <p:spPr>
                <a:xfrm>
                  <a:off x="4763" y="0"/>
                  <a:ext cx="647700" cy="626725"/>
                </a:xfrm>
                <a:prstGeom prst="rect">
                  <a:avLst/>
                </a:prstGeom>
                <a:noFill/>
                <a:ln>
                  <a:noFill/>
                </a:ln>
              </p:spPr>
              <p:txBody>
                <a:bodyPr spcFirstLastPara="1" wrap="square" lIns="91425" tIns="91425" rIns="91425" bIns="91425" anchor="ctr" anchorCtr="0">
                  <a:noAutofit/>
                </a:bodyPr>
                <a:lstStyle/>
                <a:p>
                  <a:pPr algn="l"/>
                  <a:r>
                    <a:rPr lang="en-GB" sz="1200">
                      <a:effectLst/>
                      <a:latin typeface="Minion Pro"/>
                      <a:ea typeface="Calibri" panose="020F0502020204030204" pitchFamily="34" charset="0"/>
                      <a:cs typeface="Calibri" panose="020F0502020204030204" pitchFamily="34" charset="0"/>
                    </a:rPr>
                    <a:t> </a:t>
                  </a:r>
                </a:p>
              </p:txBody>
            </p:sp>
            <p:pic>
              <p:nvPicPr>
                <p:cNvPr id="18" name="Shape 12">
                  <a:extLst>
                    <a:ext uri="{FF2B5EF4-FFF2-40B4-BE49-F238E27FC236}">
                      <a16:creationId xmlns:a16="http://schemas.microsoft.com/office/drawing/2014/main" id="{A086BB06-2663-1A05-C6AE-CFFC23A3CA47}"/>
                    </a:ext>
                  </a:extLst>
                </p:cNvPr>
                <p:cNvPicPr preferRelativeResize="0"/>
                <p:nvPr/>
              </p:nvPicPr>
              <p:blipFill rotWithShape="1">
                <a:blip>
                  <a:alphaModFix/>
                </a:blip>
                <a:srcRect/>
                <a:stretch/>
              </p:blipFill>
              <p:spPr>
                <a:xfrm>
                  <a:off x="90487" y="0"/>
                  <a:ext cx="373380" cy="373380"/>
                </a:xfrm>
                <a:prstGeom prst="rect">
                  <a:avLst/>
                </a:prstGeom>
                <a:noFill/>
                <a:ln>
                  <a:noFill/>
                </a:ln>
              </p:spPr>
            </p:pic>
            <p:sp>
              <p:nvSpPr>
                <p:cNvPr id="19" name="Rectangle 18">
                  <a:extLst>
                    <a:ext uri="{FF2B5EF4-FFF2-40B4-BE49-F238E27FC236}">
                      <a16:creationId xmlns:a16="http://schemas.microsoft.com/office/drawing/2014/main" id="{87791D68-96A9-BE8A-5B2E-C97CC8179C70}"/>
                    </a:ext>
                  </a:extLst>
                </p:cNvPr>
                <p:cNvSpPr/>
                <p:nvPr/>
              </p:nvSpPr>
              <p:spPr>
                <a:xfrm>
                  <a:off x="4763" y="371475"/>
                  <a:ext cx="647700" cy="255270"/>
                </a:xfrm>
                <a:prstGeom prst="rect">
                  <a:avLst/>
                </a:prstGeom>
                <a:noFill/>
                <a:ln>
                  <a:noFill/>
                </a:ln>
              </p:spPr>
              <p:txBody>
                <a:bodyPr spcFirstLastPara="1" wrap="square" lIns="91425" tIns="45700" rIns="91425" bIns="45700" anchor="t" anchorCtr="0">
                  <a:noAutofit/>
                </a:bodyPr>
                <a:lstStyle/>
                <a:p>
                  <a:pPr algn="just"/>
                  <a:r>
                    <a:rPr lang="en-GB">
                      <a:solidFill>
                        <a:srgbClr val="000000"/>
                      </a:solidFill>
                      <a:latin typeface="Minion Pro"/>
                      <a:ea typeface="Calibri" panose="020F0502020204030204" pitchFamily="34" charset="0"/>
                      <a:cs typeface="Calibri" panose="020F0502020204030204" pitchFamily="34" charset="0"/>
                    </a:rPr>
                    <a:t>   160 </a:t>
                  </a:r>
                  <a:r>
                    <a:rPr lang="en-GB">
                      <a:solidFill>
                        <a:srgbClr val="000000"/>
                      </a:solidFill>
                      <a:effectLst/>
                      <a:latin typeface="Minion Pro"/>
                      <a:ea typeface="Calibri" panose="020F0502020204030204" pitchFamily="34" charset="0"/>
                      <a:cs typeface="Calibri" panose="020F0502020204030204" pitchFamily="34" charset="0"/>
                    </a:rPr>
                    <a:t>min</a:t>
                  </a:r>
                  <a:endParaRPr lang="en-GB">
                    <a:effectLst/>
                    <a:latin typeface="Minion Pro"/>
                    <a:ea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27162574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100526" y="92813"/>
            <a:ext cx="12006443" cy="6649415"/>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marL="457200" indent="-457200" algn="just">
              <a:lnSpc>
                <a:spcPct val="150000"/>
              </a:lnSpc>
              <a:spcBef>
                <a:spcPts val="1800"/>
              </a:spcBef>
              <a:spcAft>
                <a:spcPts val="1200"/>
              </a:spcAft>
            </a:pPr>
            <a:r>
              <a:rPr lang="en-US"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rPr>
              <a:t>Activité 10.1</a:t>
            </a:r>
            <a:endParaRPr lang="en-GB"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endParaRPr>
          </a:p>
          <a:p>
            <a:pPr marR="7620" algn="just">
              <a:lnSpc>
                <a:spcPct val="150000"/>
              </a:lnSpc>
              <a:spcAft>
                <a:spcPts val="1200"/>
              </a:spcAft>
            </a:pPr>
            <a:r>
              <a:rPr lang="en-US" sz="2000" b="1">
                <a:solidFill>
                  <a:schemeClr val="tx2"/>
                </a:solidFill>
                <a:effectLst/>
                <a:latin typeface="+mj-lt"/>
                <a:ea typeface="Calibri" panose="020F0502020204030204" pitchFamily="34" charset="0"/>
                <a:cs typeface="Calibri" panose="020F0502020204030204" pitchFamily="34" charset="0"/>
              </a:rPr>
              <a:t>Directions</a:t>
            </a:r>
            <a:endParaRPr lang="en-GB" sz="2000">
              <a:solidFill>
                <a:schemeClr val="tx2"/>
              </a:solidFill>
              <a:effectLst/>
              <a:latin typeface="+mj-lt"/>
              <a:ea typeface="Calibri" panose="020F0502020204030204" pitchFamily="34" charset="0"/>
              <a:cs typeface="Calibri" panose="020F0502020204030204" pitchFamily="34" charset="0"/>
            </a:endParaRPr>
          </a:p>
          <a:p>
            <a:pPr algn="just">
              <a:lnSpc>
                <a:spcPct val="150000"/>
              </a:lnSpc>
              <a:spcAft>
                <a:spcPts val="1200"/>
              </a:spcAft>
            </a:pPr>
            <a:r>
              <a:rPr lang="en-US" sz="1800">
                <a:solidFill>
                  <a:srgbClr val="000000"/>
                </a:solidFill>
                <a:effectLst/>
                <a:ea typeface="Calibri" panose="020F0502020204030204" pitchFamily="34" charset="0"/>
                <a:cs typeface="Calibri" panose="020F0502020204030204" pitchFamily="34" charset="0"/>
              </a:rPr>
              <a:t>Examinez comment administrer le questionnaire VA pour adolescents et adultes, en utilisant la </a:t>
            </a:r>
            <a:r>
              <a:rPr lang="en-US" sz="1800" b="1">
                <a:solidFill>
                  <a:srgbClr val="000000"/>
                </a:solidFill>
                <a:effectLst/>
                <a:ea typeface="Calibri" panose="020F0502020204030204" pitchFamily="34" charset="0"/>
                <a:cs typeface="Calibri" panose="020F0502020204030204" pitchFamily="34" charset="0"/>
              </a:rPr>
              <a:t>MÉTHODE A </a:t>
            </a:r>
            <a:r>
              <a:rPr lang="en-US" sz="1800">
                <a:solidFill>
                  <a:srgbClr val="000000"/>
                </a:solidFill>
                <a:effectLst/>
                <a:ea typeface="Calibri" panose="020F0502020204030204" pitchFamily="34" charset="0"/>
                <a:cs typeface="Calibri" panose="020F0502020204030204" pitchFamily="34" charset="0"/>
              </a:rPr>
              <a:t>ou la </a:t>
            </a:r>
            <a:r>
              <a:rPr lang="en-US" sz="1800" b="1">
                <a:solidFill>
                  <a:srgbClr val="000000"/>
                </a:solidFill>
                <a:effectLst/>
                <a:ea typeface="Calibri" panose="020F0502020204030204" pitchFamily="34" charset="0"/>
                <a:cs typeface="Calibri" panose="020F0502020204030204" pitchFamily="34" charset="0"/>
              </a:rPr>
              <a:t>MÉTHODE B</a:t>
            </a:r>
            <a:r>
              <a:rPr lang="en-US" sz="1800">
                <a:solidFill>
                  <a:srgbClr val="000000"/>
                </a:solidFill>
                <a:effectLst/>
                <a:ea typeface="Calibri" panose="020F0502020204030204" pitchFamily="34" charset="0"/>
                <a:cs typeface="Calibri" panose="020F0502020204030204" pitchFamily="34" charset="0"/>
              </a:rPr>
              <a:t>.</a:t>
            </a:r>
            <a:endParaRPr lang="en-GB" sz="1800">
              <a:effectLst/>
              <a:ea typeface="Calibri" panose="020F0502020204030204" pitchFamily="34" charset="0"/>
              <a:cs typeface="Calibri" panose="020F0502020204030204" pitchFamily="34" charset="0"/>
            </a:endParaRPr>
          </a:p>
          <a:p>
            <a:pPr marL="228600" algn="ctr">
              <a:lnSpc>
                <a:spcPct val="150000"/>
              </a:lnSpc>
              <a:spcAft>
                <a:spcPts val="1200"/>
              </a:spcAft>
            </a:pPr>
            <a:r>
              <a:rPr lang="en-US" sz="1800" b="1">
                <a:solidFill>
                  <a:schemeClr val="accent1"/>
                </a:solidFill>
                <a:effectLst/>
                <a:ea typeface="Calibri" panose="020F0502020204030204" pitchFamily="34" charset="0"/>
                <a:cs typeface="Calibri" panose="020F0502020204030204" pitchFamily="34" charset="0"/>
              </a:rPr>
              <a:t>MÉTHODE A</a:t>
            </a:r>
            <a:endParaRPr lang="en-GB" sz="1800">
              <a:solidFill>
                <a:schemeClr val="accent1"/>
              </a:solidFill>
              <a:effectLst/>
              <a:ea typeface="Calibri" panose="020F0502020204030204" pitchFamily="34" charset="0"/>
              <a:cs typeface="Calibri" panose="020F0502020204030204" pitchFamily="34" charset="0"/>
            </a:endParaRPr>
          </a:p>
          <a:p>
            <a:pPr marL="342900" lvl="0" indent="-342900" algn="just">
              <a:lnSpc>
                <a:spcPct val="150000"/>
              </a:lnSpc>
              <a:buClr>
                <a:schemeClr val="accent1"/>
              </a:buClr>
              <a:buSzPct val="90000"/>
              <a:buFont typeface="+mj-lt"/>
              <a:buAutoNum type="arabicPeriod"/>
            </a:pPr>
            <a:r>
              <a:rPr lang="en-US" sz="1800">
                <a:solidFill>
                  <a:srgbClr val="000000"/>
                </a:solidFill>
                <a:effectLst/>
                <a:ea typeface="Calibri" panose="020F0502020204030204" pitchFamily="34" charset="0"/>
                <a:cs typeface="Calibri" panose="020F0502020204030204" pitchFamily="34" charset="0"/>
              </a:rPr>
              <a:t>En utilisant le </a:t>
            </a:r>
            <a:r>
              <a:rPr lang="en-GB" sz="1800" i="1">
                <a:solidFill>
                  <a:srgbClr val="000000"/>
                </a:solidFill>
                <a:effectLst/>
                <a:ea typeface="Calibri" panose="020F0502020204030204" pitchFamily="34" charset="0"/>
                <a:cs typeface="Calibri" panose="020F0502020204030204" pitchFamily="34" charset="0"/>
              </a:rPr>
              <a:t>manuel de l'enquêteur de terrain VA </a:t>
            </a:r>
            <a:r>
              <a:rPr lang="en-US" sz="1800">
                <a:solidFill>
                  <a:srgbClr val="000000"/>
                </a:solidFill>
                <a:effectLst/>
                <a:ea typeface="Calibri" panose="020F0502020204030204" pitchFamily="34" charset="0"/>
                <a:cs typeface="Calibri" panose="020F0502020204030204" pitchFamily="34" charset="0"/>
              </a:rPr>
              <a:t>et en suivant l'ordre correct dans lequel les questions VA sont posées pour le décès d'une </a:t>
            </a:r>
            <a:r>
              <a:rPr lang="en-US" sz="1800">
                <a:solidFill>
                  <a:srgbClr val="000000"/>
                </a:solidFill>
                <a:effectLst/>
                <a:latin typeface="Calibri" panose="020F0502020204030204" pitchFamily="34" charset="0"/>
                <a:ea typeface="Calibri" panose="020F0502020204030204" pitchFamily="34" charset="0"/>
              </a:rPr>
              <a:t>personne âgée de 12 ans et plus</a:t>
            </a:r>
            <a:r>
              <a:rPr lang="en-US" sz="1800">
                <a:solidFill>
                  <a:srgbClr val="000000"/>
                </a:solidFill>
                <a:effectLst/>
                <a:ea typeface="Calibri" panose="020F0502020204030204" pitchFamily="34" charset="0"/>
                <a:cs typeface="Calibri" panose="020F0502020204030204" pitchFamily="34" charset="0"/>
              </a:rPr>
              <a:t>, chaque participant lit à haute voix la description d'une des questions, de chacune des sections du questionnaire. </a:t>
            </a:r>
          </a:p>
          <a:p>
            <a:pPr marL="800100" lvl="1" indent="-342900" algn="just">
              <a:lnSpc>
                <a:spcPct val="150000"/>
              </a:lnSpc>
              <a:buClr>
                <a:schemeClr val="accent1"/>
              </a:buClr>
              <a:buSzPct val="90000"/>
              <a:buFont typeface="Arial" panose="020B0604020202020204" pitchFamily="34" charset="0"/>
              <a:buChar char="•"/>
            </a:pPr>
            <a:r>
              <a:rPr lang="en-US">
                <a:solidFill>
                  <a:srgbClr val="000000"/>
                </a:solidFill>
                <a:effectLst/>
                <a:ea typeface="Calibri" panose="020F0502020204030204" pitchFamily="34" charset="0"/>
                <a:cs typeface="Calibri" panose="020F0502020204030204" pitchFamily="34" charset="0"/>
              </a:rPr>
              <a:t>Chacun doit comprendre la question examinée et les réponses attendues avant de passer à la suivante. </a:t>
            </a:r>
            <a:endParaRPr lang="en-GB">
              <a:effectLst/>
              <a:ea typeface="Calibri" panose="020F0502020204030204" pitchFamily="34" charset="0"/>
              <a:cs typeface="Calibri" panose="020F0502020204030204" pitchFamily="34" charset="0"/>
            </a:endParaRPr>
          </a:p>
          <a:p>
            <a:pPr marL="800100" lvl="1" indent="-342900" algn="just">
              <a:lnSpc>
                <a:spcPct val="150000"/>
              </a:lnSpc>
              <a:buClr>
                <a:schemeClr val="accent1"/>
              </a:buClr>
              <a:buSzPct val="90000"/>
              <a:buFont typeface="Arial" panose="020B0604020202020204" pitchFamily="34" charset="0"/>
              <a:buChar char="•"/>
            </a:pPr>
            <a:r>
              <a:rPr lang="en-US">
                <a:solidFill>
                  <a:srgbClr val="000000"/>
                </a:solidFill>
                <a:effectLst/>
                <a:ea typeface="Calibri" panose="020F0502020204030204" pitchFamily="34" charset="0"/>
                <a:cs typeface="Calibri" panose="020F0502020204030204" pitchFamily="34" charset="0"/>
              </a:rPr>
              <a:t>Discutez de l'utilisation de différents termes/expressions locaux pour les maladies et symptômes mentionnés dans le questionnaire VA. </a:t>
            </a:r>
            <a:endParaRPr lang="en-GB">
              <a:effectLst/>
              <a:ea typeface="Calibri" panose="020F0502020204030204" pitchFamily="34" charset="0"/>
              <a:cs typeface="Calibri" panose="020F0502020204030204" pitchFamily="34" charset="0"/>
            </a:endParaRPr>
          </a:p>
          <a:p>
            <a:pPr marL="800100" lvl="1" indent="-342900" algn="just">
              <a:lnSpc>
                <a:spcPct val="150000"/>
              </a:lnSpc>
              <a:buClr>
                <a:schemeClr val="accent1"/>
              </a:buClr>
              <a:buSzPct val="90000"/>
              <a:buFont typeface="Arial" panose="020B0604020202020204" pitchFamily="34" charset="0"/>
              <a:buChar char="•"/>
            </a:pPr>
            <a:r>
              <a:rPr lang="en-US">
                <a:solidFill>
                  <a:srgbClr val="000000"/>
                </a:solidFill>
                <a:effectLst/>
                <a:ea typeface="Calibri" panose="020F0502020204030204" pitchFamily="34" charset="0"/>
                <a:cs typeface="Calibri" panose="020F0502020204030204" pitchFamily="34" charset="0"/>
              </a:rPr>
              <a:t>Révisez, discutez et confirmez les traductions avec la classe. Prenez note de tout problème identifié dans les traductions qui doit être soumis pour correction.</a:t>
            </a:r>
          </a:p>
          <a:p>
            <a:pPr marL="342900" indent="-342900" algn="just">
              <a:lnSpc>
                <a:spcPct val="150000"/>
              </a:lnSpc>
              <a:spcBef>
                <a:spcPts val="1000"/>
              </a:spcBef>
              <a:buClr>
                <a:schemeClr val="accent1"/>
              </a:buClr>
              <a:buSzPct val="90000"/>
              <a:buFont typeface="+mj-lt"/>
              <a:buAutoNum type="arabicPeriod"/>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Concluez en énumérant les principales différences entre les trois questionnaires : le questionnaire néonatal, le questionnaire pour enfants et le questionnaire pour adolescents et adultes.</a:t>
            </a:r>
            <a:endParaRPr lang="en-GB" sz="1800">
              <a:effectLst/>
              <a:latin typeface="Minion Pro"/>
              <a:ea typeface="Calibri" panose="020F0502020204030204" pitchFamily="34" charset="0"/>
              <a:cs typeface="Calibri" panose="020F0502020204030204" pitchFamily="34" charset="0"/>
            </a:endParaRPr>
          </a:p>
          <a:p>
            <a:pPr marL="342900" indent="-342900" algn="just">
              <a:lnSpc>
                <a:spcPct val="150000"/>
              </a:lnSpc>
              <a:buClr>
                <a:schemeClr val="accent1"/>
              </a:buClr>
              <a:buSzPct val="90000"/>
              <a:buFont typeface="+mj-lt"/>
              <a:buAutoNum type="arabicPeriod"/>
            </a:pPr>
            <a:endParaRPr lang="en-GB">
              <a:effectLst/>
              <a:ea typeface="Calibri" panose="020F0502020204030204" pitchFamily="34" charset="0"/>
              <a:cs typeface="Calibri" panose="020F0502020204030204" pitchFamily="34" charset="0"/>
            </a:endParaRPr>
          </a:p>
          <a:p>
            <a:pPr lvl="0" algn="just">
              <a:lnSpc>
                <a:spcPct val="150000"/>
              </a:lnSpc>
              <a:spcAft>
                <a:spcPts val="500"/>
              </a:spcAft>
              <a:buClr>
                <a:schemeClr val="accent1"/>
              </a:buClr>
              <a:buSzPct val="90000"/>
            </a:pPr>
            <a:endParaRPr lang="en-GB">
              <a:effectLst/>
              <a:ea typeface="Calibri" panose="020F0502020204030204" pitchFamily="34" charset="0"/>
              <a:cs typeface="Times" panose="02020603050405020304" pitchFamily="18" charset="0"/>
            </a:endParaRPr>
          </a:p>
          <a:p>
            <a:pPr marR="7620" algn="just">
              <a:lnSpc>
                <a:spcPct val="150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50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5386082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100526" y="92813"/>
            <a:ext cx="12006443" cy="6649415"/>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marL="228600" algn="ctr">
              <a:lnSpc>
                <a:spcPct val="150000"/>
              </a:lnSpc>
              <a:spcAft>
                <a:spcPts val="1200"/>
              </a:spcAft>
            </a:pPr>
            <a:r>
              <a:rPr lang="en-US" sz="1800" b="1">
                <a:solidFill>
                  <a:schemeClr val="accent1"/>
                </a:solidFill>
                <a:effectLst/>
                <a:latin typeface="Calibri" panose="020F0502020204030204" pitchFamily="34" charset="0"/>
                <a:ea typeface="Calibri" panose="020F0502020204030204" pitchFamily="34" charset="0"/>
                <a:cs typeface="Calibri" panose="020F0502020204030204" pitchFamily="34" charset="0"/>
              </a:rPr>
              <a:t>MÉTHODE B</a:t>
            </a:r>
            <a:endParaRPr lang="en-GB" sz="1800">
              <a:solidFill>
                <a:schemeClr val="accent1"/>
              </a:solidFill>
              <a:effectLst/>
              <a:latin typeface="Minion Pro"/>
              <a:ea typeface="Calibri" panose="020F0502020204030204" pitchFamily="34" charset="0"/>
              <a:cs typeface="Calibri" panose="020F0502020204030204" pitchFamily="34" charset="0"/>
            </a:endParaRPr>
          </a:p>
          <a:p>
            <a:pPr marL="342900" lvl="0" indent="-342900" algn="just">
              <a:lnSpc>
                <a:spcPct val="150000"/>
              </a:lnSpc>
              <a:spcAft>
                <a:spcPts val="1200"/>
              </a:spcAft>
              <a:buClr>
                <a:schemeClr val="accent1"/>
              </a:buClr>
              <a:buSzPct val="90000"/>
              <a:buFont typeface="+mj-lt"/>
              <a:buAutoNum type="arabicPeriod"/>
            </a:pPr>
            <a:r>
              <a:rPr lang="en-US" sz="1800">
                <a:solidFill>
                  <a:srgbClr val="000000"/>
                </a:solidFill>
                <a:effectLst/>
                <a:ea typeface="Calibri" panose="020F0502020204030204" pitchFamily="34" charset="0"/>
                <a:cs typeface="Calibri" panose="020F0502020204030204" pitchFamily="34" charset="0"/>
              </a:rPr>
              <a:t>La classe est divisée en petits groupes (de 4 à </a:t>
            </a:r>
            <a:r>
              <a:rPr lang="en-GB" sz="1800">
                <a:effectLst/>
                <a:ea typeface="Calibri" panose="020F0502020204030204" pitchFamily="34" charset="0"/>
                <a:cs typeface="Calibri" panose="020F0502020204030204" pitchFamily="34" charset="0"/>
              </a:rPr>
              <a:t>5 </a:t>
            </a:r>
            <a:r>
              <a:rPr lang="en-US" sz="1800">
                <a:solidFill>
                  <a:srgbClr val="000000"/>
                </a:solidFill>
                <a:effectLst/>
                <a:ea typeface="Calibri" panose="020F0502020204030204" pitchFamily="34" charset="0"/>
                <a:cs typeface="Calibri" panose="020F0502020204030204" pitchFamily="34" charset="0"/>
              </a:rPr>
              <a:t>participants chacun) ; les groupes utilisent le </a:t>
            </a:r>
            <a:r>
              <a:rPr lang="en-GB" sz="1800" i="1">
                <a:solidFill>
                  <a:srgbClr val="000000"/>
                </a:solidFill>
                <a:effectLst/>
                <a:ea typeface="Calibri" panose="020F0502020204030204" pitchFamily="34" charset="0"/>
                <a:cs typeface="Calibri" panose="020F0502020204030204" pitchFamily="34" charset="0"/>
              </a:rPr>
              <a:t>VA Field Interviewer Manual </a:t>
            </a:r>
            <a:r>
              <a:rPr lang="en-US" sz="1800">
                <a:solidFill>
                  <a:srgbClr val="000000"/>
                </a:solidFill>
                <a:effectLst/>
                <a:ea typeface="Calibri" panose="020F0502020204030204" pitchFamily="34" charset="0"/>
                <a:cs typeface="Calibri" panose="020F0502020204030204" pitchFamily="34" charset="0"/>
              </a:rPr>
              <a:t>pour revoir chacune des questions incluses dans les sections du questionnaire </a:t>
            </a:r>
            <a:r>
              <a:rPr lang="en-US" sz="1800">
                <a:solidFill>
                  <a:srgbClr val="000000"/>
                </a:solidFill>
                <a:effectLst/>
                <a:latin typeface="Calibri" panose="020F0502020204030204" pitchFamily="34" charset="0"/>
                <a:ea typeface="Calibri" panose="020F0502020204030204" pitchFamily="34" charset="0"/>
              </a:rPr>
              <a:t>VA pour les adolescents et les adultes </a:t>
            </a:r>
            <a:r>
              <a:rPr lang="en-US" sz="1800">
                <a:solidFill>
                  <a:srgbClr val="000000"/>
                </a:solidFill>
                <a:effectLst/>
                <a:ea typeface="Calibri" panose="020F0502020204030204" pitchFamily="34" charset="0"/>
                <a:cs typeface="Calibri" panose="020F0502020204030204" pitchFamily="34" charset="0"/>
              </a:rPr>
              <a:t>avant la discussion en plénière. </a:t>
            </a:r>
            <a:endParaRPr lang="en-GB" sz="1800">
              <a:effectLst/>
              <a:ea typeface="Calibri" panose="020F0502020204030204" pitchFamily="34" charset="0"/>
              <a:cs typeface="Calibri" panose="020F0502020204030204" pitchFamily="34" charset="0"/>
            </a:endParaRPr>
          </a:p>
          <a:p>
            <a:pPr marL="342900" lvl="0" indent="-342900" algn="just">
              <a:lnSpc>
                <a:spcPct val="150000"/>
              </a:lnSpc>
              <a:spcAft>
                <a:spcPts val="1000"/>
              </a:spcAft>
              <a:buClr>
                <a:schemeClr val="accent1"/>
              </a:buClr>
              <a:buSzPct val="90000"/>
              <a:buFont typeface="+mj-lt"/>
              <a:buAutoNum type="arabicPeriod"/>
            </a:pPr>
            <a:r>
              <a:rPr lang="en-US" sz="1800">
                <a:solidFill>
                  <a:srgbClr val="000000"/>
                </a:solidFill>
                <a:effectLst/>
                <a:ea typeface="Calibri" panose="020F0502020204030204" pitchFamily="34" charset="0"/>
                <a:cs typeface="Calibri" panose="020F0502020204030204" pitchFamily="34" charset="0"/>
              </a:rPr>
              <a:t>En plénière, chacun des groupes explique à tour de rôle les questions et les réponses attendues respectives. </a:t>
            </a:r>
            <a:endParaRPr lang="en-GB" sz="1800">
              <a:effectLst/>
              <a:ea typeface="Calibri" panose="020F0502020204030204" pitchFamily="34" charset="0"/>
              <a:cs typeface="Calibri" panose="020F0502020204030204" pitchFamily="34" charset="0"/>
            </a:endParaRPr>
          </a:p>
          <a:p>
            <a:pPr marL="800100" lvl="1" indent="-342900" algn="just">
              <a:lnSpc>
                <a:spcPct val="150000"/>
              </a:lnSpc>
              <a:buClr>
                <a:schemeClr val="accent1"/>
              </a:buClr>
              <a:buSzPct val="90000"/>
              <a:buFont typeface="Arial" panose="020B0604020202020204" pitchFamily="34" charset="0"/>
              <a:buChar char="•"/>
            </a:pPr>
            <a:r>
              <a:rPr lang="en-US">
                <a:solidFill>
                  <a:srgbClr val="000000"/>
                </a:solidFill>
                <a:effectLst/>
                <a:ea typeface="Calibri" panose="020F0502020204030204" pitchFamily="34" charset="0"/>
                <a:cs typeface="Calibri" panose="020F0502020204030204" pitchFamily="34" charset="0"/>
              </a:rPr>
              <a:t>Chacun doit comprendre la question examinée et les réponses attendues avant de passer à la suivante. </a:t>
            </a:r>
          </a:p>
          <a:p>
            <a:pPr marL="800100" lvl="1" indent="-342900" algn="just">
              <a:lnSpc>
                <a:spcPct val="150000"/>
              </a:lnSpc>
              <a:buClr>
                <a:schemeClr val="accent1"/>
              </a:buClr>
              <a:buSzPct val="90000"/>
              <a:buFont typeface="Arial" panose="020B0604020202020204" pitchFamily="34" charset="0"/>
              <a:buChar char="•"/>
            </a:pPr>
            <a:r>
              <a:rPr lang="en-US">
                <a:solidFill>
                  <a:srgbClr val="000000"/>
                </a:solidFill>
                <a:effectLst/>
                <a:ea typeface="Calibri" panose="020F0502020204030204" pitchFamily="34" charset="0"/>
                <a:cs typeface="Calibri" panose="020F0502020204030204" pitchFamily="34" charset="0"/>
              </a:rPr>
              <a:t>Discutez de l'utilisation de différents termes/expressions locaux pour les maladies et symptômes mentionnés dans le questionnaire VA. </a:t>
            </a:r>
            <a:endParaRPr lang="en-GB">
              <a:effectLst/>
              <a:ea typeface="Calibri" panose="020F0502020204030204" pitchFamily="34" charset="0"/>
              <a:cs typeface="Calibri" panose="020F0502020204030204" pitchFamily="34" charset="0"/>
            </a:endParaRPr>
          </a:p>
          <a:p>
            <a:pPr marL="800100" lvl="1" indent="-342900" algn="just">
              <a:lnSpc>
                <a:spcPct val="150000"/>
              </a:lnSpc>
              <a:buClr>
                <a:schemeClr val="accent1"/>
              </a:buClr>
              <a:buSzPct val="90000"/>
              <a:buFont typeface="Arial" panose="020B0604020202020204" pitchFamily="34" charset="0"/>
              <a:buChar char="•"/>
            </a:pPr>
            <a:r>
              <a:rPr lang="en-GB">
                <a:effectLst/>
                <a:ea typeface="Calibri" panose="020F0502020204030204" pitchFamily="34" charset="0"/>
                <a:cs typeface="Calibri" panose="020F0502020204030204" pitchFamily="34" charset="0"/>
              </a:rPr>
              <a:t>Révisez, discutez et confirmez les traductions avec la classe. Prenez note de tout problème identifié dans les traductions qui doit être soumis pour correction.</a:t>
            </a:r>
          </a:p>
          <a:p>
            <a:pPr marL="342900" indent="-342900" algn="just">
              <a:lnSpc>
                <a:spcPct val="150000"/>
              </a:lnSpc>
              <a:spcBef>
                <a:spcPts val="1000"/>
              </a:spcBef>
              <a:buClr>
                <a:schemeClr val="accent1"/>
              </a:buClr>
              <a:buSzPct val="90000"/>
              <a:buFont typeface="+mj-lt"/>
              <a:buAutoNum type="arabicPeriod"/>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Concluez en énumérant les principales différences entre les trois questionnaires : le questionnaire néonatal, le questionnaire pour enfants et le questionnaire pour adolescents et adultes.</a:t>
            </a:r>
            <a:endParaRPr lang="en-GB" sz="1800">
              <a:effectLst/>
              <a:latin typeface="Minion Pro"/>
              <a:ea typeface="Calibri" panose="020F0502020204030204" pitchFamily="34" charset="0"/>
              <a:cs typeface="Calibri" panose="020F0502020204030204" pitchFamily="34" charset="0"/>
            </a:endParaRPr>
          </a:p>
          <a:p>
            <a:pPr algn="just">
              <a:lnSpc>
                <a:spcPct val="150000"/>
              </a:lnSpc>
              <a:spcBef>
                <a:spcPts val="1000"/>
              </a:spcBef>
              <a:spcAft>
                <a:spcPts val="1200"/>
              </a:spcAft>
              <a:buClr>
                <a:schemeClr val="accent1"/>
              </a:buClr>
              <a:buSzPct val="90000"/>
            </a:pPr>
            <a:r>
              <a:rPr lang="en-US">
                <a:solidFill>
                  <a:srgbClr val="000000"/>
                </a:solidFill>
                <a:effectLst/>
                <a:ea typeface="Calibri" panose="020F0502020204030204" pitchFamily="34" charset="0"/>
                <a:cs typeface="Calibri" panose="020F0502020204030204" pitchFamily="34" charset="0"/>
              </a:rPr>
              <a:t> </a:t>
            </a:r>
            <a:endParaRPr lang="en-GB">
              <a:effectLst/>
              <a:ea typeface="Calibri" panose="020F0502020204030204" pitchFamily="34" charset="0"/>
              <a:cs typeface="Calibri" panose="020F0502020204030204" pitchFamily="34" charset="0"/>
            </a:endParaRPr>
          </a:p>
          <a:p>
            <a:pPr lvl="0" algn="just">
              <a:lnSpc>
                <a:spcPct val="150000"/>
              </a:lnSpc>
              <a:spcAft>
                <a:spcPts val="500"/>
              </a:spcAft>
              <a:buClr>
                <a:schemeClr val="accent1"/>
              </a:buClr>
              <a:buSzPct val="90000"/>
            </a:pPr>
            <a:endParaRPr lang="en-GB">
              <a:effectLst/>
              <a:ea typeface="Calibri" panose="020F0502020204030204" pitchFamily="34" charset="0"/>
              <a:cs typeface="Times" panose="02020603050405020304" pitchFamily="18" charset="0"/>
            </a:endParaRPr>
          </a:p>
          <a:p>
            <a:pPr marR="7620" algn="just">
              <a:lnSpc>
                <a:spcPct val="150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50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141743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100526" y="92813"/>
            <a:ext cx="12006443" cy="6649415"/>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marL="457200" indent="-457200" algn="just">
              <a:lnSpc>
                <a:spcPct val="150000"/>
              </a:lnSpc>
              <a:spcBef>
                <a:spcPts val="1800"/>
              </a:spcBef>
              <a:spcAft>
                <a:spcPts val="1200"/>
              </a:spcAft>
            </a:pPr>
            <a:r>
              <a:rPr lang="en-US"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rPr>
              <a:t>Activité 10.2</a:t>
            </a:r>
            <a:endParaRPr lang="en-GB" sz="2800" b="1">
              <a:solidFill>
                <a:schemeClr val="tx2"/>
              </a:solidFill>
              <a:effectLst/>
              <a:latin typeface="Calibri Light" panose="020F0302020204030204" pitchFamily="34" charset="0"/>
              <a:ea typeface="Calibri" panose="020F0502020204030204" pitchFamily="34" charset="0"/>
              <a:cs typeface="Calibri" panose="020F0502020204030204" pitchFamily="34" charset="0"/>
            </a:endParaRPr>
          </a:p>
          <a:p>
            <a:pPr marR="7620" algn="just">
              <a:lnSpc>
                <a:spcPct val="150000"/>
              </a:lnSpc>
              <a:spcAft>
                <a:spcPts val="1200"/>
              </a:spcAft>
            </a:pPr>
            <a:r>
              <a:rPr lang="en-US" sz="2000" b="1">
                <a:solidFill>
                  <a:schemeClr val="tx2"/>
                </a:solidFill>
                <a:effectLst/>
                <a:latin typeface="+mj-lt"/>
                <a:ea typeface="Calibri" panose="020F0502020204030204" pitchFamily="34" charset="0"/>
                <a:cs typeface="Calibri" panose="020F0502020204030204" pitchFamily="34" charset="0"/>
              </a:rPr>
              <a:t>Directions</a:t>
            </a:r>
            <a:endParaRPr lang="en-GB" sz="2000">
              <a:solidFill>
                <a:schemeClr val="tx2"/>
              </a:solidFill>
              <a:effectLst/>
              <a:latin typeface="+mj-lt"/>
              <a:ea typeface="Calibri" panose="020F0502020204030204" pitchFamily="34" charset="0"/>
              <a:cs typeface="Calibri" panose="020F0502020204030204" pitchFamily="34" charset="0"/>
            </a:endParaRPr>
          </a:p>
          <a:p>
            <a:pPr algn="just">
              <a:lnSpc>
                <a:spcPct val="150000"/>
              </a:lnSpc>
            </a:pPr>
            <a:r>
              <a:rPr lang="en-US" sz="1600">
                <a:effectLst/>
                <a:ea typeface="Calibri" panose="020F0502020204030204" pitchFamily="34" charset="0"/>
                <a:cs typeface="Calibri" panose="020F0502020204030204" pitchFamily="34" charset="0"/>
              </a:rPr>
              <a:t>Avant de s'exercer avec un appareil électronique, il est recommandé aux participants de s'exercer d'abord à la conduite des entretiens VA en utilisant des formulaires papier.</a:t>
            </a:r>
            <a:endParaRPr lang="en-GB" sz="1600">
              <a:effectLst/>
              <a:ea typeface="Calibri" panose="020F0502020204030204" pitchFamily="34" charset="0"/>
              <a:cs typeface="Calibri" panose="020F0502020204030204" pitchFamily="34" charset="0"/>
            </a:endParaRPr>
          </a:p>
          <a:p>
            <a:pPr algn="just">
              <a:lnSpc>
                <a:spcPct val="150000"/>
              </a:lnSpc>
              <a:spcAft>
                <a:spcPts val="1000"/>
              </a:spcAft>
            </a:pPr>
            <a:r>
              <a:rPr lang="en-US" sz="1600">
                <a:effectLst/>
                <a:ea typeface="Calibri" panose="020F0502020204030204" pitchFamily="34" charset="0"/>
                <a:cs typeface="Calibri" panose="020F0502020204030204" pitchFamily="34" charset="0"/>
              </a:rPr>
              <a:t>Un exemple de cas de formation ("Cas de formation A") est donné aux participants pour qu'ils s'entraînent au jeu de rôle. </a:t>
            </a:r>
            <a:r>
              <a:rPr lang="en-US" sz="1600">
                <a:cs typeface="Calibri" panose="020F0502020204030204" pitchFamily="34" charset="0"/>
              </a:rPr>
              <a:t>Un minimum de deux cas de formation par paire de participants est nécessaire. Des cas de formation supplémentaires doivent être développés localement.</a:t>
            </a:r>
            <a:endParaRPr lang="en-US" sz="1600">
              <a:solidFill>
                <a:srgbClr val="000000"/>
              </a:solidFill>
              <a:ea typeface="Calibri" panose="020F0502020204030204" pitchFamily="34" charset="0"/>
              <a:cs typeface="Calibri" panose="020F0502020204030204" pitchFamily="34" charset="0"/>
            </a:endParaRPr>
          </a:p>
          <a:p>
            <a:pPr marL="342900" indent="-342900" algn="just">
              <a:lnSpc>
                <a:spcPct val="150000"/>
              </a:lnSpc>
              <a:buClr>
                <a:schemeClr val="accent1"/>
              </a:buClr>
              <a:buSzPct val="90000"/>
              <a:buFont typeface="+mj-lt"/>
              <a:buAutoNum type="arabicPeriod"/>
            </a:pPr>
            <a:r>
              <a:rPr lang="en-US" sz="1600">
                <a:solidFill>
                  <a:srgbClr val="000000"/>
                </a:solidFill>
                <a:effectLst/>
                <a:ea typeface="Calibri" panose="020F0502020204030204" pitchFamily="34" charset="0"/>
                <a:cs typeface="Calibri" panose="020F0502020204030204" pitchFamily="34" charset="0"/>
              </a:rPr>
              <a:t>Les participants se mettent par deux pour jouer les rôles de l'enquêteur et du répondant. </a:t>
            </a:r>
            <a:endParaRPr lang="en-GB" sz="1600">
              <a:effectLst/>
              <a:ea typeface="Calibri" panose="020F0502020204030204" pitchFamily="34" charset="0"/>
              <a:cs typeface="Calibri" panose="020F0502020204030204" pitchFamily="34" charset="0"/>
            </a:endParaRPr>
          </a:p>
          <a:p>
            <a:pPr marL="342900" lvl="0" indent="-342900" algn="just">
              <a:lnSpc>
                <a:spcPct val="150000"/>
              </a:lnSpc>
              <a:buClr>
                <a:schemeClr val="accent1"/>
              </a:buClr>
              <a:buSzPct val="90000"/>
              <a:buFont typeface="+mj-lt"/>
              <a:buAutoNum type="arabicPeriod"/>
            </a:pPr>
            <a:r>
              <a:rPr lang="en-US" sz="1600">
                <a:solidFill>
                  <a:srgbClr val="000000"/>
                </a:solidFill>
                <a:effectLst/>
                <a:ea typeface="Calibri" panose="020F0502020204030204" pitchFamily="34" charset="0"/>
                <a:cs typeface="Calibri" panose="020F0502020204030204" pitchFamily="34" charset="0"/>
              </a:rPr>
              <a:t>Les cas de formation relatifs aux décès d'adolescents et d'adultes doivent être distribués aux participants, ou les diapositives PowerPoint correspondantes affichées.</a:t>
            </a:r>
            <a:endParaRPr lang="en-GB" sz="1600">
              <a:effectLst/>
              <a:ea typeface="Calibri" panose="020F0502020204030204" pitchFamily="34" charset="0"/>
              <a:cs typeface="Calibri" panose="020F0502020204030204" pitchFamily="34" charset="0"/>
            </a:endParaRPr>
          </a:p>
          <a:p>
            <a:pPr marL="342900" lvl="0" indent="-342900" algn="just">
              <a:lnSpc>
                <a:spcPct val="150000"/>
              </a:lnSpc>
              <a:buClr>
                <a:schemeClr val="accent1"/>
              </a:buClr>
              <a:buSzPct val="90000"/>
              <a:buFont typeface="+mj-lt"/>
              <a:buAutoNum type="arabicPeriod"/>
            </a:pPr>
            <a:r>
              <a:rPr lang="en-US" sz="1600">
                <a:solidFill>
                  <a:srgbClr val="000000"/>
                </a:solidFill>
                <a:effectLst/>
                <a:ea typeface="Calibri" panose="020F0502020204030204" pitchFamily="34" charset="0"/>
                <a:cs typeface="Calibri" panose="020F0502020204030204" pitchFamily="34" charset="0"/>
              </a:rPr>
              <a:t>Dans chaque paire, l'enquêteur doit poser les questions en utilisant le formulaire papier, tandis que le répondant doit répondre et improviser en fonction des informations fournies dans le cas de formation.</a:t>
            </a:r>
          </a:p>
          <a:p>
            <a:pPr marL="342900" lvl="0" indent="-342900" algn="just">
              <a:lnSpc>
                <a:spcPct val="150000"/>
              </a:lnSpc>
              <a:buClr>
                <a:schemeClr val="accent1"/>
              </a:buClr>
              <a:buSzPct val="90000"/>
              <a:buFont typeface="+mj-lt"/>
              <a:buAutoNum type="arabicPeriod"/>
            </a:pPr>
            <a:r>
              <a:rPr lang="en-US" sz="1600">
                <a:solidFill>
                  <a:srgbClr val="000000"/>
                </a:solidFill>
                <a:effectLst/>
                <a:ea typeface="Calibri" panose="020F0502020204030204" pitchFamily="34" charset="0"/>
                <a:cs typeface="Calibri" panose="020F0502020204030204" pitchFamily="34" charset="0"/>
              </a:rPr>
              <a:t>À la fin d'une série d'entretiens, les participants changent de rôle afin que tous deux aient l'occasion de s'exercer à administrer l'entretien à l'aide du formulaire papier et de faire l'expérience de la sensation d'être un répondant (c'est-à-dire d'être interrogé).</a:t>
            </a:r>
            <a:endParaRPr lang="en-GB" sz="1600">
              <a:effectLst/>
              <a:ea typeface="Calibri" panose="020F0502020204030204" pitchFamily="34" charset="0"/>
              <a:cs typeface="Calibri" panose="020F0502020204030204" pitchFamily="34" charset="0"/>
            </a:endParaRPr>
          </a:p>
          <a:p>
            <a:pPr marL="742950" lvl="1" indent="-285750" algn="just">
              <a:lnSpc>
                <a:spcPct val="150000"/>
              </a:lnSpc>
              <a:buClr>
                <a:schemeClr val="accent1"/>
              </a:buClr>
              <a:buSzPct val="90000"/>
              <a:buFont typeface="Symbol" panose="05050102010706020507" pitchFamily="18" charset="2"/>
              <a:buChar char=""/>
            </a:pPr>
            <a:r>
              <a:rPr lang="en-US" sz="1600">
                <a:solidFill>
                  <a:srgbClr val="000000"/>
                </a:solidFill>
                <a:effectLst/>
                <a:ea typeface="Calibri" panose="020F0502020204030204" pitchFamily="34" charset="0"/>
                <a:cs typeface="Calibri" panose="020F0502020204030204" pitchFamily="34" charset="0"/>
              </a:rPr>
              <a:t>En ayant la possibilité de jouer les deux rôles, les stagiaires sont mieux à même de comprendre l'expérience de répondre à des questions très difficiles (ce qui génère plus d'empathie ; cela permet de faire comprendre l'importance d'un bon entretien et du respect des principes éthiques).</a:t>
            </a:r>
            <a:endParaRPr lang="en-GB" sz="1600">
              <a:effectLst/>
              <a:ea typeface="Calibri" panose="020F0502020204030204" pitchFamily="34" charset="0"/>
              <a:cs typeface="Calibri" panose="020F0502020204030204" pitchFamily="34" charset="0"/>
            </a:endParaRPr>
          </a:p>
          <a:p>
            <a:pPr marL="342900" lvl="0" indent="-342900" algn="just">
              <a:lnSpc>
                <a:spcPct val="150000"/>
              </a:lnSpc>
              <a:buClr>
                <a:schemeClr val="accent1"/>
              </a:buClr>
              <a:buSzPct val="90000"/>
              <a:buFont typeface="+mj-lt"/>
              <a:buAutoNum type="arabicPeriod"/>
            </a:pPr>
            <a:r>
              <a:rPr lang="en-US" sz="1600">
                <a:solidFill>
                  <a:srgbClr val="000000"/>
                </a:solidFill>
                <a:effectLst/>
                <a:ea typeface="Calibri" panose="020F0502020204030204" pitchFamily="34" charset="0"/>
                <a:cs typeface="Calibri" panose="020F0502020204030204" pitchFamily="34" charset="0"/>
              </a:rPr>
              <a:t>Une fois que les binômes ont joué les cas de formation, discutez en plénière de la compréhension des questions, des réponses valides et du déroulement du questionnaire </a:t>
            </a:r>
            <a:r>
              <a:rPr lang="en-US" sz="1600">
                <a:solidFill>
                  <a:srgbClr val="000000"/>
                </a:solidFill>
                <a:ea typeface="Calibri" panose="020F0502020204030204" pitchFamily="34" charset="0"/>
                <a:cs typeface="Calibri" panose="020F0502020204030204" pitchFamily="34" charset="0"/>
              </a:rPr>
              <a:t>VA pour </a:t>
            </a:r>
            <a:r>
              <a:rPr lang="en-US" sz="1600">
                <a:solidFill>
                  <a:srgbClr val="000000"/>
                </a:solidFill>
                <a:effectLst/>
                <a:ea typeface="Calibri" panose="020F0502020204030204" pitchFamily="34" charset="0"/>
                <a:cs typeface="Calibri" panose="020F0502020204030204" pitchFamily="34" charset="0"/>
              </a:rPr>
              <a:t>adolescents et adultes.</a:t>
            </a:r>
            <a:endParaRPr lang="en-GB" sz="1600">
              <a:effectLst/>
              <a:ea typeface="Calibri" panose="020F0502020204030204" pitchFamily="34" charset="0"/>
              <a:cs typeface="Calibri" panose="020F0502020204030204" pitchFamily="34" charset="0"/>
            </a:endParaRPr>
          </a:p>
          <a:p>
            <a:pPr marL="228600" marR="7620" algn="just">
              <a:lnSpc>
                <a:spcPct val="150000"/>
              </a:lnSpc>
            </a:pPr>
            <a:r>
              <a:rPr lang="en-US" sz="1200">
                <a:effectLst/>
                <a:highlight>
                  <a:srgbClr val="FFFF00"/>
                </a:highligh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50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marR="7620" algn="just">
              <a:lnSpc>
                <a:spcPct val="150000"/>
              </a:lnSpc>
            </a:pPr>
            <a:r>
              <a:rPr lang="en-GB" sz="1200">
                <a:effectLst/>
                <a:latin typeface="Calibri Light" panose="020F0302020204030204" pitchFamily="34" charset="0"/>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1253016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92778" y="76782"/>
            <a:ext cx="12006443" cy="6707926"/>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algn="ctr">
              <a:lnSpc>
                <a:spcPct val="115000"/>
              </a:lnSpc>
              <a:spcAft>
                <a:spcPts val="1200"/>
              </a:spcAft>
            </a:pPr>
            <a:r>
              <a:rPr lang="en-US" sz="1800" b="1">
                <a:solidFill>
                  <a:schemeClr val="accent1"/>
                </a:solidFill>
                <a:effectLst/>
                <a:latin typeface="Calibri" panose="020F0502020204030204" pitchFamily="34" charset="0"/>
                <a:ea typeface="Calibri" panose="020F0502020204030204" pitchFamily="34" charset="0"/>
                <a:cs typeface="Calibri" panose="020F0502020204030204" pitchFamily="34" charset="0"/>
              </a:rPr>
              <a:t>Cas de formation A</a:t>
            </a:r>
          </a:p>
          <a:p>
            <a:pPr algn="just">
              <a:lnSpc>
                <a:spcPct val="115000"/>
              </a:lnSpc>
              <a:spcAft>
                <a:spcPts val="1200"/>
              </a:spcAft>
            </a:pPr>
            <a:endParaRPr lang="en-GB" sz="1800">
              <a:effectLst/>
              <a:latin typeface="Minion Pro"/>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10FAF89E-9A7D-113F-3B9A-66D55ECE5C6B}"/>
              </a:ext>
            </a:extLst>
          </p:cNvPr>
          <p:cNvSpPr txBox="1"/>
          <p:nvPr/>
        </p:nvSpPr>
        <p:spPr>
          <a:xfrm>
            <a:off x="182064" y="4793774"/>
            <a:ext cx="5297355" cy="1077218"/>
          </a:xfrm>
          <a:prstGeom prst="rect">
            <a:avLst/>
          </a:prstGeom>
          <a:noFill/>
        </p:spPr>
        <p:txBody>
          <a:bodyPr wrap="square" rtlCol="0">
            <a:spAutoFit/>
          </a:bodyPr>
          <a:lstStyle/>
          <a:p>
            <a:pPr algn="just"/>
            <a:r>
              <a:rPr lang="en-US" sz="1600" b="1">
                <a:solidFill>
                  <a:schemeClr val="accent1"/>
                </a:solidFill>
                <a:effectLst/>
                <a:ea typeface="Times New Roman" panose="02020603050405020304" pitchFamily="18" charset="0"/>
                <a:cs typeface="Calibri" panose="020F0502020204030204" pitchFamily="34" charset="0"/>
              </a:rPr>
              <a:t>Situation </a:t>
            </a:r>
            <a:r>
              <a:rPr lang="en-US" sz="1600">
                <a:solidFill>
                  <a:schemeClr val="accent1"/>
                </a:solidFill>
                <a:effectLst/>
                <a:ea typeface="Times New Roman" panose="02020603050405020304" pitchFamily="18" charset="0"/>
                <a:cs typeface="Calibri" panose="020F0502020204030204" pitchFamily="34" charset="0"/>
              </a:rPr>
              <a:t>: </a:t>
            </a:r>
            <a:r>
              <a:rPr lang="en-GB" sz="1600">
                <a:effectLst/>
                <a:ea typeface="Calibri" panose="020F0502020204030204" pitchFamily="34" charset="0"/>
              </a:rPr>
              <a:t>L'enquêteur visite pour la première fois le foyer du frère du défunt. Le défunt vivait seul, et le frère s'est occupé de lui pendant la période de maladie. Le frère a accepté de participer à l'interview VA. </a:t>
            </a:r>
            <a:endParaRPr lang="en-GB" sz="1600"/>
          </a:p>
        </p:txBody>
      </p:sp>
      <p:sp>
        <p:nvSpPr>
          <p:cNvPr id="12" name="TextBox 11">
            <a:extLst>
              <a:ext uri="{FF2B5EF4-FFF2-40B4-BE49-F238E27FC236}">
                <a16:creationId xmlns:a16="http://schemas.microsoft.com/office/drawing/2014/main" id="{F18CA3C4-D732-B11B-26D2-583BE30FA872}"/>
              </a:ext>
            </a:extLst>
          </p:cNvPr>
          <p:cNvSpPr txBox="1"/>
          <p:nvPr/>
        </p:nvSpPr>
        <p:spPr>
          <a:xfrm>
            <a:off x="5479419" y="569430"/>
            <a:ext cx="6619803" cy="6854441"/>
          </a:xfrm>
          <a:prstGeom prst="rect">
            <a:avLst/>
          </a:prstGeom>
          <a:noFill/>
        </p:spPr>
        <p:txBody>
          <a:bodyPr wrap="square" rtlCol="0">
            <a:spAutoFit/>
          </a:bodyPr>
          <a:lstStyle/>
          <a:p>
            <a:pPr algn="just">
              <a:lnSpc>
                <a:spcPct val="115000"/>
              </a:lnSpc>
              <a:spcAft>
                <a:spcPts val="1200"/>
              </a:spcAft>
            </a:pPr>
            <a:r>
              <a:rPr lang="en-US" sz="1600" b="1">
                <a:solidFill>
                  <a:schemeClr val="accent1"/>
                </a:solidFill>
                <a:effectLst/>
                <a:ea typeface="Times New Roman" panose="02020603050405020304" pitchFamily="18" charset="0"/>
                <a:cs typeface="Calibri" panose="020F0502020204030204" pitchFamily="34" charset="0"/>
              </a:rPr>
              <a:t>Description du cas </a:t>
            </a:r>
            <a:r>
              <a:rPr lang="en-US" sz="1600">
                <a:solidFill>
                  <a:schemeClr val="accent1"/>
                </a:solidFill>
                <a:effectLst/>
                <a:ea typeface="Times New Roman" panose="02020603050405020304" pitchFamily="18" charset="0"/>
                <a:cs typeface="Calibri" panose="020F0502020204030204" pitchFamily="34" charset="0"/>
              </a:rPr>
              <a:t>: </a:t>
            </a:r>
            <a:r>
              <a:rPr lang="en-GB" sz="1500">
                <a:effectLst/>
                <a:ea typeface="Calibri" panose="020F0502020204030204" pitchFamily="34" charset="0"/>
                <a:cs typeface="Calibri" panose="020F0502020204030204" pitchFamily="34" charset="0"/>
              </a:rPr>
              <a:t>M. </a:t>
            </a:r>
            <a:r>
              <a:rPr lang="en-GB" sz="1500" err="1">
                <a:effectLst/>
                <a:ea typeface="Calibri" panose="020F0502020204030204" pitchFamily="34" charset="0"/>
                <a:cs typeface="Calibri" panose="020F0502020204030204" pitchFamily="34" charset="0"/>
              </a:rPr>
              <a:t>Gika </a:t>
            </a:r>
            <a:r>
              <a:rPr lang="en-GB" sz="1500">
                <a:effectLst/>
                <a:ea typeface="Calibri" panose="020F0502020204030204" pitchFamily="34" charset="0"/>
                <a:cs typeface="Calibri" panose="020F0502020204030204" pitchFamily="34" charset="0"/>
              </a:rPr>
              <a:t>se portait bien jusqu'à trois mois avant sa mort, lorsqu'il a commencé à avoir une baisse d'énergie, un manque d'appétit et une perte de poids. Au cours de la première semaine de sa maladie, il a commencé à se plaindre de se sentir un peu fiévreux, d'être extrêmement fatigué en permanence et d'avoir des difficultés à respirer, ce qui l'empêchait de se livrer à ses activités habituelles. Inquiet, il s'est rendu avec son frère à l'hôpital de la ville où des tests ont été effectués et où on lui a donné des médicaments non spécifiés à prendre. Malgré les médicaments, la fièvre a empiré, et quelques jours après, il a eu un épisode de vomissements. Le frère ne sait pas s'il y avait du sang dans les vomissures. Il a fait une chute dont il n'a pas été témoin, affirmant qu'il se sentait généralement faible et qu'il avait essayé de s'asseoir mais qu'il est tombé en arrière et s'est cogné la tête, sans perte de conscience. Son frère l'a trouvé sur le sol et il était incapable de se lever. Son frère a essayé de le convaincre de se rendre au centre de santé, mais M. </a:t>
            </a:r>
            <a:r>
              <a:rPr lang="en-GB" sz="1500" err="1">
                <a:effectLst/>
                <a:ea typeface="Calibri" panose="020F0502020204030204" pitchFamily="34" charset="0"/>
                <a:cs typeface="Calibri" panose="020F0502020204030204" pitchFamily="34" charset="0"/>
              </a:rPr>
              <a:t>Gika a </a:t>
            </a:r>
            <a:r>
              <a:rPr lang="en-GB" sz="1500">
                <a:effectLst/>
                <a:ea typeface="Calibri" panose="020F0502020204030204" pitchFamily="34" charset="0"/>
                <a:cs typeface="Calibri" panose="020F0502020204030204" pitchFamily="34" charset="0"/>
              </a:rPr>
              <a:t>refusé.</a:t>
            </a:r>
          </a:p>
          <a:p>
            <a:pPr algn="just">
              <a:lnSpc>
                <a:spcPct val="115000"/>
              </a:lnSpc>
              <a:spcAft>
                <a:spcPts val="1000"/>
              </a:spcAft>
            </a:pPr>
            <a:r>
              <a:rPr lang="en-GB" sz="1500">
                <a:effectLst/>
                <a:ea typeface="Calibri" panose="020F0502020204030204" pitchFamily="34" charset="0"/>
                <a:cs typeface="Calibri" panose="020F0502020204030204" pitchFamily="34" charset="0"/>
              </a:rPr>
              <a:t>Son frère se souvient qu'il a commencé à avoir des maux de tête, mais pas de raideur de la nuque. Deux mois avant sa mort, M. </a:t>
            </a:r>
            <a:r>
              <a:rPr lang="en-GB" sz="1500" err="1">
                <a:effectLst/>
                <a:ea typeface="Calibri" panose="020F0502020204030204" pitchFamily="34" charset="0"/>
                <a:cs typeface="Calibri" panose="020F0502020204030204" pitchFamily="34" charset="0"/>
              </a:rPr>
              <a:t>Gika a </a:t>
            </a:r>
            <a:r>
              <a:rPr lang="en-GB" sz="1500">
                <a:effectLst/>
                <a:ea typeface="Calibri" panose="020F0502020204030204" pitchFamily="34" charset="0"/>
                <a:cs typeface="Calibri" panose="020F0502020204030204" pitchFamily="34" charset="0"/>
              </a:rPr>
              <a:t>rapidement développé un état mental altéré, étant de plus en plus agité et confus, et ayant des difficultés à formuler des phrases. Cela a été rapidement suivi d'une perte du contrôle des mouvements de ses bras et de ses jambes, puis il est tombé dans le coma. Le frère a décrit comment il a essayé de s'occuper de son frère du mieux qu'il pouvait, mais un jour il est venu voir son frère et il l'a trouvé mort dans son lit. </a:t>
            </a:r>
          </a:p>
          <a:p>
            <a:pPr algn="just">
              <a:lnSpc>
                <a:spcPct val="115000"/>
              </a:lnSpc>
              <a:spcAft>
                <a:spcPts val="1000"/>
              </a:spcAft>
            </a:pPr>
            <a:r>
              <a:rPr lang="en-GB" sz="1500">
                <a:cs typeface="Calibri" panose="020F0502020204030204" pitchFamily="34" charset="0"/>
              </a:rPr>
              <a:t>M. </a:t>
            </a:r>
            <a:r>
              <a:rPr lang="en-GB" sz="1500" err="1">
                <a:cs typeface="Calibri" panose="020F0502020204030204" pitchFamily="34" charset="0"/>
              </a:rPr>
              <a:t>Gika avait des </a:t>
            </a:r>
            <a:r>
              <a:rPr lang="en-GB" sz="1500">
                <a:cs typeface="Calibri" panose="020F0502020204030204" pitchFamily="34" charset="0"/>
              </a:rPr>
              <a:t>antécédents d'hypertension et de diabète. Il buvait de l'alcool occasionnellement et n'avait pas fumé de tabac depuis 30 ans - mais avait auparavant fumé un paquet de cigarettes par jour pendant 20 ans. </a:t>
            </a:r>
          </a:p>
          <a:p>
            <a:pPr algn="just">
              <a:lnSpc>
                <a:spcPct val="115000"/>
              </a:lnSpc>
            </a:pPr>
            <a:endParaRPr lang="en-GB" sz="1400">
              <a:cs typeface="Calibri" panose="020F0502020204030204" pitchFamily="34" charset="0"/>
            </a:endParaRPr>
          </a:p>
          <a:p>
            <a:endParaRPr lang="en-GB" sz="1600"/>
          </a:p>
        </p:txBody>
      </p:sp>
      <p:graphicFrame>
        <p:nvGraphicFramePr>
          <p:cNvPr id="16" name="Table 15">
            <a:extLst>
              <a:ext uri="{FF2B5EF4-FFF2-40B4-BE49-F238E27FC236}">
                <a16:creationId xmlns:a16="http://schemas.microsoft.com/office/drawing/2014/main" id="{5074E834-369E-FE6E-3203-3EC75258EDEA}"/>
              </a:ext>
            </a:extLst>
          </p:cNvPr>
          <p:cNvGraphicFramePr>
            <a:graphicFrameLocks noGrp="1"/>
          </p:cNvGraphicFramePr>
          <p:nvPr/>
        </p:nvGraphicFramePr>
        <p:xfrm>
          <a:off x="436839" y="755602"/>
          <a:ext cx="4787804" cy="3478664"/>
        </p:xfrm>
        <a:graphic>
          <a:graphicData uri="http://schemas.openxmlformats.org/drawingml/2006/table">
            <a:tbl>
              <a:tblPr firstRow="1" firstCol="1" bandRow="1"/>
              <a:tblGrid>
                <a:gridCol w="2393902">
                  <a:extLst>
                    <a:ext uri="{9D8B030D-6E8A-4147-A177-3AD203B41FA5}">
                      <a16:colId xmlns:a16="http://schemas.microsoft.com/office/drawing/2014/main" val="4168417685"/>
                    </a:ext>
                  </a:extLst>
                </a:gridCol>
                <a:gridCol w="2393902">
                  <a:extLst>
                    <a:ext uri="{9D8B030D-6E8A-4147-A177-3AD203B41FA5}">
                      <a16:colId xmlns:a16="http://schemas.microsoft.com/office/drawing/2014/main" val="3066944995"/>
                    </a:ext>
                  </a:extLst>
                </a:gridCol>
              </a:tblGrid>
              <a:tr h="0">
                <a:tc gridSpan="2">
                  <a:txBody>
                    <a:bodyPr/>
                    <a:lstStyle/>
                    <a:p>
                      <a:pPr algn="l">
                        <a:lnSpc>
                          <a:spcPct val="115000"/>
                        </a:lnSpc>
                      </a:pPr>
                      <a:r>
                        <a:rPr lang="en-GB" sz="1400" b="1">
                          <a:effectLst/>
                          <a:latin typeface="Calibri" panose="020F0502020204030204" pitchFamily="34" charset="0"/>
                          <a:ea typeface="Times New Roman" panose="02020603050405020304" pitchFamily="18" charset="0"/>
                          <a:cs typeface="Calibri" panose="020F0502020204030204" pitchFamily="34" charset="0"/>
                        </a:rPr>
                        <a:t>Détails de l'entretien</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2203930600"/>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Date de l'entretien</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12/11/2017</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7953536"/>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Heure de départ</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10:15 </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9357259"/>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Nom de l'enquêteur</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Tamika Fahad</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2316012"/>
                  </a:ext>
                </a:extLst>
              </a:tr>
              <a:tr h="0">
                <a:tc gridSpan="2">
                  <a:txBody>
                    <a:bodyPr/>
                    <a:lstStyle/>
                    <a:p>
                      <a:pPr algn="l">
                        <a:lnSpc>
                          <a:spcPct val="115000"/>
                        </a:lnSpc>
                      </a:pPr>
                      <a:r>
                        <a:rPr lang="en-GB" sz="1400" b="1">
                          <a:effectLst/>
                          <a:latin typeface="Calibri" panose="020F0502020204030204" pitchFamily="34" charset="0"/>
                          <a:ea typeface="Times New Roman" panose="02020603050405020304" pitchFamily="18" charset="0"/>
                          <a:cs typeface="Calibri" panose="020F0502020204030204" pitchFamily="34" charset="0"/>
                        </a:rPr>
                        <a:t>Coordonnées du défunt</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4200503403"/>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Nom </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Gika Mukarji</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8554350"/>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Sexe</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Homme</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12389"/>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Date de naissance (DOB)</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04/07/1939</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9942872"/>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Date du décès (DOD)</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02/08/2017</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4599646"/>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Age (si DOB et/ou DOD non connus)</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2940033"/>
                  </a:ext>
                </a:extLst>
              </a:tr>
              <a:tr h="0">
                <a:tc gridSpan="2">
                  <a:txBody>
                    <a:bodyPr/>
                    <a:lstStyle/>
                    <a:p>
                      <a:pPr algn="l">
                        <a:lnSpc>
                          <a:spcPct val="115000"/>
                        </a:lnSpc>
                      </a:pPr>
                      <a:r>
                        <a:rPr lang="en-GB" sz="1400" b="1">
                          <a:effectLst/>
                          <a:latin typeface="Calibri" panose="020F0502020204030204" pitchFamily="34" charset="0"/>
                          <a:ea typeface="Times New Roman" panose="02020603050405020304" pitchFamily="18" charset="0"/>
                          <a:cs typeface="Calibri" panose="020F0502020204030204" pitchFamily="34" charset="0"/>
                        </a:rPr>
                        <a:t>Coordonnées du répondant</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1977500777"/>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Nom</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Desmond Mukarji</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9559058"/>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Âge</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60 ans</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1667370"/>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Sa relation avec le défunt</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Frère</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684716"/>
                  </a:ext>
                </a:extLst>
              </a:tr>
            </a:tbl>
          </a:graphicData>
        </a:graphic>
      </p:graphicFrame>
    </p:spTree>
    <p:extLst>
      <p:ext uri="{BB962C8B-B14F-4D97-AF65-F5344CB8AC3E}">
        <p14:creationId xmlns:p14="http://schemas.microsoft.com/office/powerpoint/2010/main" val="400992432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AB89-A1D3-FD9E-535F-2F1DAE92ED92}"/>
              </a:ext>
            </a:extLst>
          </p:cNvPr>
          <p:cNvSpPr>
            <a:spLocks noGrp="1"/>
          </p:cNvSpPr>
          <p:nvPr>
            <p:ph type="ctrTitle"/>
          </p:nvPr>
        </p:nvSpPr>
        <p:spPr>
          <a:xfrm>
            <a:off x="432746" y="235468"/>
            <a:ext cx="11412887" cy="1421716"/>
          </a:xfrm>
        </p:spPr>
        <p:txBody>
          <a:bodyPr>
            <a:normAutofit/>
          </a:bodyPr>
          <a:lstStyle/>
          <a:p>
            <a:r>
              <a:rPr lang="pt-PT" sz="4400">
                <a:solidFill>
                  <a:schemeClr val="accent3">
                    <a:lumMod val="50000"/>
                  </a:schemeClr>
                </a:solidFill>
              </a:rPr>
              <a:t>Formation des enquêteurs pour l'instrument d'autopsie verbale (VA) de l'OMS 2022</a:t>
            </a:r>
            <a:endParaRPr lang="en-GB" sz="4400">
              <a:solidFill>
                <a:schemeClr val="accent3">
                  <a:lumMod val="50000"/>
                </a:schemeClr>
              </a:solidFill>
            </a:endParaRPr>
          </a:p>
        </p:txBody>
      </p:sp>
      <p:graphicFrame>
        <p:nvGraphicFramePr>
          <p:cNvPr id="12" name="Table 11">
            <a:extLst>
              <a:ext uri="{FF2B5EF4-FFF2-40B4-BE49-F238E27FC236}">
                <a16:creationId xmlns:a16="http://schemas.microsoft.com/office/drawing/2014/main" id="{2E47E1AF-1F5F-2456-2097-73EB34AB066B}"/>
              </a:ext>
            </a:extLst>
          </p:cNvPr>
          <p:cNvGraphicFramePr>
            <a:graphicFrameLocks noGrp="1"/>
          </p:cNvGraphicFramePr>
          <p:nvPr/>
        </p:nvGraphicFramePr>
        <p:xfrm>
          <a:off x="389556" y="1757381"/>
          <a:ext cx="11412887" cy="5165248"/>
        </p:xfrm>
        <a:graphic>
          <a:graphicData uri="http://schemas.openxmlformats.org/drawingml/2006/table">
            <a:tbl>
              <a:tblPr bandRow="1"/>
              <a:tblGrid>
                <a:gridCol w="9082124">
                  <a:extLst>
                    <a:ext uri="{9D8B030D-6E8A-4147-A177-3AD203B41FA5}">
                      <a16:colId xmlns:a16="http://schemas.microsoft.com/office/drawing/2014/main" val="1375828215"/>
                    </a:ext>
                  </a:extLst>
                </a:gridCol>
                <a:gridCol w="2330763">
                  <a:extLst>
                    <a:ext uri="{9D8B030D-6E8A-4147-A177-3AD203B41FA5}">
                      <a16:colId xmlns:a16="http://schemas.microsoft.com/office/drawing/2014/main" val="3774162955"/>
                    </a:ext>
                  </a:extLst>
                </a:gridCol>
              </a:tblGrid>
              <a:tr h="961357">
                <a:tc gridSpan="2">
                  <a:txBody>
                    <a:bodyPr/>
                    <a:lstStyle/>
                    <a:p>
                      <a:pPr algn="just">
                        <a:lnSpc>
                          <a:spcPct val="115000"/>
                        </a:lnSpc>
                        <a:spcBef>
                          <a:spcPts val="2400"/>
                        </a:spcBef>
                        <a:spcAft>
                          <a:spcPts val="1200"/>
                        </a:spcAft>
                      </a:pPr>
                      <a:r>
                        <a:rPr lang="en-GB" sz="2800" b="1" kern="0">
                          <a:solidFill>
                            <a:schemeClr val="tx2"/>
                          </a:solidFill>
                          <a:effectLst/>
                          <a:latin typeface="Calibri" panose="020F0502020204030204" pitchFamily="34" charset="0"/>
                        </a:rPr>
                        <a:t>Session 13 </a:t>
                      </a:r>
                      <a:r>
                        <a:rPr lang="en-GB" sz="2800" b="1" kern="0">
                          <a:solidFill>
                            <a:schemeClr val="tx2"/>
                          </a:solidFill>
                          <a:effectLst/>
                          <a:latin typeface="Calibri" panose="020F0502020204030204" pitchFamily="34" charset="0"/>
                          <a:ea typeface="+mn-ea"/>
                          <a:cs typeface="+mn-cs"/>
                        </a:rPr>
                        <a:t>: S'exercer à la conduite d'entretiens de VA</a:t>
                      </a:r>
                    </a:p>
                  </a:txBody>
                  <a:tcPr marL="73025" marR="73025" marT="0" marB="0">
                    <a:lnL w="12700" cap="flat" cmpd="sng" algn="ctr">
                      <a:solidFill>
                        <a:srgbClr val="548DD4"/>
                      </a:solidFill>
                      <a:prstDash val="solid"/>
                      <a:round/>
                      <a:headEnd type="none" w="med" len="med"/>
                      <a:tailEnd type="none" w="med" len="med"/>
                    </a:lnL>
                    <a:lnR w="12700" cap="flat" cmpd="sng" algn="ctr">
                      <a:solidFill>
                        <a:srgbClr val="548DD4"/>
                      </a:solidFill>
                      <a:prstDash val="solid"/>
                      <a:round/>
                      <a:headEnd type="none" w="med" len="med"/>
                      <a:tailEnd type="none" w="med" len="med"/>
                    </a:lnR>
                    <a:lnT w="12700" cap="flat" cmpd="sng" algn="ctr">
                      <a:solidFill>
                        <a:srgbClr val="548DD4"/>
                      </a:solidFill>
                      <a:prstDash val="solid"/>
                      <a:round/>
                      <a:headEnd type="none" w="med" len="med"/>
                      <a:tailEnd type="none" w="med" len="med"/>
                    </a:lnT>
                    <a:lnB w="12700" cap="flat" cmpd="sng" algn="ctr">
                      <a:solidFill>
                        <a:srgbClr val="548DD4"/>
                      </a:solidFill>
                      <a:prstDash val="solid"/>
                      <a:round/>
                      <a:headEnd type="none" w="med" len="med"/>
                      <a:tailEnd type="none" w="med" len="med"/>
                    </a:lnB>
                    <a:solidFill>
                      <a:srgbClr val="C6D9F1"/>
                    </a:solidFill>
                  </a:tcPr>
                </a:tc>
                <a:tc hMerge="1">
                  <a:txBody>
                    <a:bodyPr/>
                    <a:lstStyle/>
                    <a:p>
                      <a:endParaRPr lang="en-GB"/>
                    </a:p>
                  </a:txBody>
                  <a:tcPr/>
                </a:tc>
                <a:extLst>
                  <a:ext uri="{0D108BD9-81ED-4DB2-BD59-A6C34878D82A}">
                    <a16:rowId xmlns:a16="http://schemas.microsoft.com/office/drawing/2014/main" val="58514208"/>
                  </a:ext>
                </a:extLst>
              </a:tr>
              <a:tr h="2988012">
                <a:tc>
                  <a:txBody>
                    <a:bodyPr/>
                    <a:lstStyle/>
                    <a:p>
                      <a:pPr algn="just">
                        <a:lnSpc>
                          <a:spcPct val="115000"/>
                        </a:lnSpc>
                      </a:pPr>
                      <a:r>
                        <a:rPr lang="en-GB" sz="800" b="1">
                          <a:effectLst/>
                          <a:latin typeface="Minion Pro"/>
                          <a:ea typeface="Calibri" panose="020F0502020204030204" pitchFamily="34" charset="0"/>
                          <a:cs typeface="Calibri" panose="020F0502020204030204" pitchFamily="34" charset="0"/>
                        </a:rPr>
                        <a:t> </a:t>
                      </a:r>
                      <a:endParaRPr lang="en-GB" sz="1200">
                        <a:effectLst/>
                        <a:latin typeface="Minion Pro"/>
                        <a:ea typeface="Calibri" panose="020F0502020204030204" pitchFamily="34" charset="0"/>
                        <a:cs typeface="Calibri" panose="020F0502020204030204" pitchFamily="34" charset="0"/>
                      </a:endParaRPr>
                    </a:p>
                    <a:p>
                      <a:pPr algn="just">
                        <a:lnSpc>
                          <a:spcPct val="150000"/>
                        </a:lnSpc>
                      </a:pPr>
                      <a:r>
                        <a:rPr lang="en-GB" sz="1800" b="1">
                          <a:effectLst/>
                          <a:latin typeface="+mn-lt"/>
                          <a:ea typeface="Calibri" panose="020F0502020204030204" pitchFamily="34" charset="0"/>
                          <a:cs typeface="Calibri" panose="020F0502020204030204" pitchFamily="34" charset="0"/>
                        </a:rPr>
                        <a:t>Objectifs : </a:t>
                      </a:r>
                      <a:r>
                        <a:rPr lang="en-GB" sz="1800" kern="1200">
                          <a:solidFill>
                            <a:schemeClr val="tx1"/>
                          </a:solidFill>
                          <a:effectLst/>
                          <a:latin typeface="+mn-lt"/>
                          <a:ea typeface="+mn-ea"/>
                          <a:cs typeface="+mn-cs"/>
                        </a:rPr>
                        <a:t>Passer en revue toutes les étapes nécessaires à la conduite d'un entretien VA du début à la fin par le biais de jeux de rôle. À la fin, les participants devraient être prêts à mener en toute confiance des entretiens avec des VA sur le terrain en utilisant des appareils électroniques.</a:t>
                      </a:r>
                    </a:p>
                    <a:p>
                      <a:pPr algn="just">
                        <a:lnSpc>
                          <a:spcPct val="150000"/>
                        </a:lnSpc>
                      </a:pPr>
                      <a:endParaRPr lang="en-GB" sz="1800" b="1" kern="1200">
                        <a:solidFill>
                          <a:schemeClr val="tx1"/>
                        </a:solidFill>
                        <a:effectLst/>
                        <a:latin typeface="+mn-lt"/>
                        <a:ea typeface="+mn-ea"/>
                        <a:cs typeface="+mn-cs"/>
                      </a:endParaRPr>
                    </a:p>
                    <a:p>
                      <a:pPr algn="just">
                        <a:lnSpc>
                          <a:spcPct val="150000"/>
                        </a:lnSpc>
                      </a:pPr>
                      <a:r>
                        <a:rPr lang="en-GB" sz="1800" b="1">
                          <a:effectLst/>
                          <a:latin typeface="+mn-lt"/>
                          <a:ea typeface="Calibri" panose="020F0502020204030204" pitchFamily="34" charset="0"/>
                          <a:cs typeface="Calibri" panose="020F0502020204030204" pitchFamily="34" charset="0"/>
                        </a:rPr>
                        <a:t>Matériel : </a:t>
                      </a:r>
                      <a:r>
                        <a:rPr lang="en-GB" sz="1800" kern="1200">
                          <a:solidFill>
                            <a:schemeClr val="tx1"/>
                          </a:solidFill>
                          <a:effectLst/>
                          <a:latin typeface="+mn-lt"/>
                          <a:ea typeface="+mn-ea"/>
                          <a:cs typeface="+mn-cs"/>
                        </a:rPr>
                        <a:t>tableau à feuilles mobiles ; tablettes/smartphones pour tous les participants à la formation (chargés et opérationnels avec l'instrument VA 2022 de l'OMS et ODK Collect) ; copies pour tous les participants de la lettre de consentement éclairé VA ; copies pour tous les participants de la liste de contrôle de supervision accompagnée VA ; et le Manuel de l'enquêteur sur le terrain VA (copies pour tous les participants).</a:t>
                      </a:r>
                    </a:p>
                  </a:txBody>
                  <a:tcPr marL="73025" marR="73025" marT="0" marB="0">
                    <a:lnL w="12700" cap="flat" cmpd="sng" algn="ctr">
                      <a:solidFill>
                        <a:srgbClr val="548DD4"/>
                      </a:solidFill>
                      <a:prstDash val="solid"/>
                      <a:round/>
                      <a:headEnd type="none" w="med" len="med"/>
                      <a:tailEnd type="none" w="med" len="med"/>
                    </a:lnL>
                    <a:lnR w="12700" cap="flat" cmpd="sng" algn="ctr">
                      <a:solidFill>
                        <a:srgbClr val="548DD4"/>
                      </a:solidFill>
                      <a:prstDash val="solid"/>
                      <a:round/>
                      <a:headEnd type="none" w="med" len="med"/>
                      <a:tailEnd type="none" w="med" len="med"/>
                    </a:lnR>
                    <a:lnT w="12700" cap="flat" cmpd="sng" algn="ctr">
                      <a:solidFill>
                        <a:srgbClr val="548DD4"/>
                      </a:solidFill>
                      <a:prstDash val="solid"/>
                      <a:round/>
                      <a:headEnd type="none" w="med" len="med"/>
                      <a:tailEnd type="none" w="med" len="med"/>
                    </a:lnT>
                    <a:lnB w="12700" cap="flat" cmpd="sng" algn="ctr">
                      <a:solidFill>
                        <a:srgbClr val="548DD4"/>
                      </a:solidFill>
                      <a:prstDash val="solid"/>
                      <a:round/>
                      <a:headEnd type="none" w="med" len="med"/>
                      <a:tailEnd type="none" w="med" len="med"/>
                    </a:lnB>
                  </a:tcPr>
                </a:tc>
                <a:tc>
                  <a:txBody>
                    <a:bodyPr/>
                    <a:lstStyle/>
                    <a:p>
                      <a:pPr algn="just">
                        <a:lnSpc>
                          <a:spcPct val="115000"/>
                        </a:lnSpc>
                        <a:spcAft>
                          <a:spcPts val="1200"/>
                        </a:spcAft>
                      </a:pPr>
                      <a:endParaRPr lang="en-GB" sz="1200">
                        <a:effectLst/>
                        <a:latin typeface="Minion Pro"/>
                        <a:ea typeface="Calibri" panose="020F0502020204030204" pitchFamily="34" charset="0"/>
                        <a:cs typeface="Calibri" panose="020F0502020204030204" pitchFamily="34" charset="0"/>
                      </a:endParaRPr>
                    </a:p>
                    <a:p>
                      <a:pPr algn="l"/>
                      <a:r>
                        <a:rPr lang="en-GB" sz="1200">
                          <a:effectLst/>
                          <a:latin typeface="Minion Pro"/>
                          <a:ea typeface="Calibri" panose="020F0502020204030204" pitchFamily="34" charset="0"/>
                          <a:cs typeface="Calibri" panose="020F0502020204030204" pitchFamily="34" charset="0"/>
                        </a:rPr>
                        <a:t> </a:t>
                      </a:r>
                    </a:p>
                    <a:p>
                      <a:pPr algn="l"/>
                      <a:r>
                        <a:rPr lang="en-GB" sz="1200">
                          <a:effectLst/>
                          <a:latin typeface="Minion Pro"/>
                          <a:ea typeface="Calibri" panose="020F0502020204030204" pitchFamily="34" charset="0"/>
                          <a:cs typeface="Calibri" panose="020F0502020204030204" pitchFamily="34" charset="0"/>
                        </a:rPr>
                        <a:t> </a:t>
                      </a:r>
                    </a:p>
                  </a:txBody>
                  <a:tcPr marL="73025" marR="73025" marT="0" marB="0">
                    <a:lnL w="12700" cap="flat" cmpd="sng" algn="ctr">
                      <a:solidFill>
                        <a:srgbClr val="548DD4"/>
                      </a:solidFill>
                      <a:prstDash val="solid"/>
                      <a:round/>
                      <a:headEnd type="none" w="med" len="med"/>
                      <a:tailEnd type="none" w="med" len="med"/>
                    </a:lnL>
                    <a:lnR w="12700" cap="flat" cmpd="sng" algn="ctr">
                      <a:solidFill>
                        <a:srgbClr val="548DD4"/>
                      </a:solidFill>
                      <a:prstDash val="solid"/>
                      <a:round/>
                      <a:headEnd type="none" w="med" len="med"/>
                      <a:tailEnd type="none" w="med" len="med"/>
                    </a:lnR>
                    <a:lnT w="12700" cap="flat" cmpd="sng" algn="ctr">
                      <a:solidFill>
                        <a:srgbClr val="548DD4"/>
                      </a:solidFill>
                      <a:prstDash val="solid"/>
                      <a:round/>
                      <a:headEnd type="none" w="med" len="med"/>
                      <a:tailEnd type="none" w="med" len="med"/>
                    </a:lnT>
                    <a:lnB w="12700" cap="flat" cmpd="sng" algn="ctr">
                      <a:solidFill>
                        <a:srgbClr val="548DD4"/>
                      </a:solidFill>
                      <a:prstDash val="solid"/>
                      <a:round/>
                      <a:headEnd type="none" w="med" len="med"/>
                      <a:tailEnd type="none" w="med" len="med"/>
                    </a:lnB>
                  </a:tcPr>
                </a:tc>
                <a:extLst>
                  <a:ext uri="{0D108BD9-81ED-4DB2-BD59-A6C34878D82A}">
                    <a16:rowId xmlns:a16="http://schemas.microsoft.com/office/drawing/2014/main" val="2464483719"/>
                  </a:ext>
                </a:extLst>
              </a:tr>
            </a:tbl>
          </a:graphicData>
        </a:graphic>
      </p:graphicFrame>
      <p:grpSp>
        <p:nvGrpSpPr>
          <p:cNvPr id="13" name="Group 12">
            <a:extLst>
              <a:ext uri="{FF2B5EF4-FFF2-40B4-BE49-F238E27FC236}">
                <a16:creationId xmlns:a16="http://schemas.microsoft.com/office/drawing/2014/main" id="{2A3722F2-136D-E2FF-C0DA-D5ABCB148CFB}"/>
              </a:ext>
            </a:extLst>
          </p:cNvPr>
          <p:cNvGrpSpPr/>
          <p:nvPr/>
        </p:nvGrpSpPr>
        <p:grpSpPr>
          <a:xfrm>
            <a:off x="10055011" y="3803504"/>
            <a:ext cx="1203840" cy="1183821"/>
            <a:chOff x="5022150" y="3466628"/>
            <a:chExt cx="647700" cy="626745"/>
          </a:xfrm>
        </p:grpSpPr>
        <p:grpSp>
          <p:nvGrpSpPr>
            <p:cNvPr id="14" name="Group 13">
              <a:extLst>
                <a:ext uri="{FF2B5EF4-FFF2-40B4-BE49-F238E27FC236}">
                  <a16:creationId xmlns:a16="http://schemas.microsoft.com/office/drawing/2014/main" id="{B8280EBC-6636-ECD8-C4E9-566B0FEA18B9}"/>
                </a:ext>
              </a:extLst>
            </p:cNvPr>
            <p:cNvGrpSpPr/>
            <p:nvPr/>
          </p:nvGrpSpPr>
          <p:grpSpPr>
            <a:xfrm>
              <a:off x="5022150" y="3466628"/>
              <a:ext cx="647700" cy="626745"/>
              <a:chOff x="5022150" y="3466628"/>
              <a:chExt cx="647700" cy="626745"/>
            </a:xfrm>
          </p:grpSpPr>
          <p:sp>
            <p:nvSpPr>
              <p:cNvPr id="15" name="Rectangle 14">
                <a:extLst>
                  <a:ext uri="{FF2B5EF4-FFF2-40B4-BE49-F238E27FC236}">
                    <a16:creationId xmlns:a16="http://schemas.microsoft.com/office/drawing/2014/main" id="{168BCC26-542C-0BB0-38F3-C045F462279F}"/>
                  </a:ext>
                </a:extLst>
              </p:cNvPr>
              <p:cNvSpPr/>
              <p:nvPr/>
            </p:nvSpPr>
            <p:spPr>
              <a:xfrm>
                <a:off x="5022150" y="3466628"/>
                <a:ext cx="647700" cy="626725"/>
              </a:xfrm>
              <a:prstGeom prst="rect">
                <a:avLst/>
              </a:prstGeom>
              <a:noFill/>
              <a:ln>
                <a:noFill/>
              </a:ln>
            </p:spPr>
            <p:txBody>
              <a:bodyPr spcFirstLastPara="1" wrap="square" lIns="91425" tIns="91425" rIns="91425" bIns="91425" anchor="ctr" anchorCtr="0">
                <a:noAutofit/>
              </a:bodyPr>
              <a:lstStyle/>
              <a:p>
                <a:pPr algn="l"/>
                <a:r>
                  <a:rPr lang="en-GB" sz="1200">
                    <a:effectLst/>
                    <a:latin typeface="Minion Pro"/>
                    <a:ea typeface="Calibri" panose="020F0502020204030204" pitchFamily="34" charset="0"/>
                    <a:cs typeface="Calibri" panose="020F0502020204030204" pitchFamily="34" charset="0"/>
                  </a:rPr>
                  <a:t> </a:t>
                </a:r>
              </a:p>
            </p:txBody>
          </p:sp>
          <p:grpSp>
            <p:nvGrpSpPr>
              <p:cNvPr id="16" name="Group 15">
                <a:extLst>
                  <a:ext uri="{FF2B5EF4-FFF2-40B4-BE49-F238E27FC236}">
                    <a16:creationId xmlns:a16="http://schemas.microsoft.com/office/drawing/2014/main" id="{501CC859-6893-C0BB-9003-7CB42366D34F}"/>
                  </a:ext>
                </a:extLst>
              </p:cNvPr>
              <p:cNvGrpSpPr/>
              <p:nvPr/>
            </p:nvGrpSpPr>
            <p:grpSpPr>
              <a:xfrm>
                <a:off x="5022150" y="3466628"/>
                <a:ext cx="647700" cy="626745"/>
                <a:chOff x="4763" y="0"/>
                <a:chExt cx="647700" cy="626745"/>
              </a:xfrm>
            </p:grpSpPr>
            <p:sp>
              <p:nvSpPr>
                <p:cNvPr id="17" name="Rectangle 16">
                  <a:extLst>
                    <a:ext uri="{FF2B5EF4-FFF2-40B4-BE49-F238E27FC236}">
                      <a16:creationId xmlns:a16="http://schemas.microsoft.com/office/drawing/2014/main" id="{11D2E4A5-4B83-30E0-F53B-A38489076049}"/>
                    </a:ext>
                  </a:extLst>
                </p:cNvPr>
                <p:cNvSpPr/>
                <p:nvPr/>
              </p:nvSpPr>
              <p:spPr>
                <a:xfrm>
                  <a:off x="4763" y="0"/>
                  <a:ext cx="647700" cy="626725"/>
                </a:xfrm>
                <a:prstGeom prst="rect">
                  <a:avLst/>
                </a:prstGeom>
                <a:noFill/>
                <a:ln>
                  <a:noFill/>
                </a:ln>
              </p:spPr>
              <p:txBody>
                <a:bodyPr spcFirstLastPara="1" wrap="square" lIns="91425" tIns="91425" rIns="91425" bIns="91425" anchor="ctr" anchorCtr="0">
                  <a:noAutofit/>
                </a:bodyPr>
                <a:lstStyle/>
                <a:p>
                  <a:pPr algn="l"/>
                  <a:r>
                    <a:rPr lang="en-GB" sz="1200">
                      <a:effectLst/>
                      <a:latin typeface="Minion Pro"/>
                      <a:ea typeface="Calibri" panose="020F0502020204030204" pitchFamily="34" charset="0"/>
                      <a:cs typeface="Calibri" panose="020F0502020204030204" pitchFamily="34" charset="0"/>
                    </a:rPr>
                    <a:t> </a:t>
                  </a:r>
                </a:p>
              </p:txBody>
            </p:sp>
            <p:pic>
              <p:nvPicPr>
                <p:cNvPr id="18" name="Shape 12">
                  <a:extLst>
                    <a:ext uri="{FF2B5EF4-FFF2-40B4-BE49-F238E27FC236}">
                      <a16:creationId xmlns:a16="http://schemas.microsoft.com/office/drawing/2014/main" id="{A086BB06-2663-1A05-C6AE-CFFC23A3CA47}"/>
                    </a:ext>
                  </a:extLst>
                </p:cNvPr>
                <p:cNvPicPr preferRelativeResize="0"/>
                <p:nvPr/>
              </p:nvPicPr>
              <p:blipFill rotWithShape="1">
                <a:blip>
                  <a:alphaModFix/>
                </a:blip>
                <a:srcRect/>
                <a:stretch/>
              </p:blipFill>
              <p:spPr>
                <a:xfrm>
                  <a:off x="90487" y="0"/>
                  <a:ext cx="373380" cy="373380"/>
                </a:xfrm>
                <a:prstGeom prst="rect">
                  <a:avLst/>
                </a:prstGeom>
                <a:noFill/>
                <a:ln>
                  <a:noFill/>
                </a:ln>
              </p:spPr>
            </p:pic>
            <p:sp>
              <p:nvSpPr>
                <p:cNvPr id="19" name="Rectangle 18">
                  <a:extLst>
                    <a:ext uri="{FF2B5EF4-FFF2-40B4-BE49-F238E27FC236}">
                      <a16:creationId xmlns:a16="http://schemas.microsoft.com/office/drawing/2014/main" id="{87791D68-96A9-BE8A-5B2E-C97CC8179C70}"/>
                    </a:ext>
                  </a:extLst>
                </p:cNvPr>
                <p:cNvSpPr/>
                <p:nvPr/>
              </p:nvSpPr>
              <p:spPr>
                <a:xfrm>
                  <a:off x="4763" y="371475"/>
                  <a:ext cx="647700" cy="255270"/>
                </a:xfrm>
                <a:prstGeom prst="rect">
                  <a:avLst/>
                </a:prstGeom>
                <a:noFill/>
                <a:ln>
                  <a:noFill/>
                </a:ln>
              </p:spPr>
              <p:txBody>
                <a:bodyPr spcFirstLastPara="1" wrap="square" lIns="91425" tIns="45700" rIns="91425" bIns="45700" anchor="t" anchorCtr="0">
                  <a:noAutofit/>
                </a:bodyPr>
                <a:lstStyle/>
                <a:p>
                  <a:pPr algn="just"/>
                  <a:r>
                    <a:rPr lang="en-GB">
                      <a:solidFill>
                        <a:srgbClr val="000000"/>
                      </a:solidFill>
                      <a:latin typeface="Minion Pro"/>
                      <a:ea typeface="Calibri" panose="020F0502020204030204" pitchFamily="34" charset="0"/>
                      <a:cs typeface="Calibri" panose="020F0502020204030204" pitchFamily="34" charset="0"/>
                    </a:rPr>
                    <a:t>   415 </a:t>
                  </a:r>
                  <a:r>
                    <a:rPr lang="en-GB">
                      <a:solidFill>
                        <a:srgbClr val="000000"/>
                      </a:solidFill>
                      <a:effectLst/>
                      <a:latin typeface="Minion Pro"/>
                      <a:ea typeface="Calibri" panose="020F0502020204030204" pitchFamily="34" charset="0"/>
                      <a:cs typeface="Calibri" panose="020F0502020204030204" pitchFamily="34" charset="0"/>
                    </a:rPr>
                    <a:t>min</a:t>
                  </a:r>
                  <a:endParaRPr lang="en-GB">
                    <a:effectLst/>
                    <a:latin typeface="Minion Pro"/>
                    <a:ea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28523272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100526" y="92813"/>
            <a:ext cx="12006443" cy="6649415"/>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marL="457200" indent="-457200" algn="just">
              <a:lnSpc>
                <a:spcPct val="150000"/>
              </a:lnSpc>
              <a:spcBef>
                <a:spcPts val="1800"/>
              </a:spcBef>
              <a:spcAft>
                <a:spcPts val="1200"/>
              </a:spcAft>
            </a:pPr>
            <a:r>
              <a:rPr lang="en-US" sz="2800" b="1">
                <a:solidFill>
                  <a:schemeClr val="tx2"/>
                </a:solidFill>
                <a:latin typeface="Calibri Light" panose="020F0302020204030204" pitchFamily="34" charset="0"/>
                <a:cs typeface="Calibri" panose="020F0502020204030204" pitchFamily="34" charset="0"/>
              </a:rPr>
              <a:t>Activité 13.1</a:t>
            </a:r>
            <a:endParaRPr lang="en-GB" sz="2800" b="1">
              <a:solidFill>
                <a:schemeClr val="tx2"/>
              </a:solidFill>
              <a:latin typeface="Calibri Light" panose="020F0302020204030204" pitchFamily="34" charset="0"/>
              <a:cs typeface="Calibri" panose="020F0502020204030204" pitchFamily="34" charset="0"/>
            </a:endParaRPr>
          </a:p>
          <a:p>
            <a:pPr marR="7620" algn="just">
              <a:lnSpc>
                <a:spcPct val="150000"/>
              </a:lnSpc>
              <a:spcAft>
                <a:spcPts val="1200"/>
              </a:spcAft>
            </a:pPr>
            <a:r>
              <a:rPr lang="en-US" sz="2000" b="1">
                <a:solidFill>
                  <a:schemeClr val="tx2"/>
                </a:solidFill>
                <a:latin typeface="+mj-lt"/>
                <a:cs typeface="Calibri" panose="020F0502020204030204" pitchFamily="34" charset="0"/>
              </a:rPr>
              <a:t>Directions</a:t>
            </a:r>
            <a:endParaRPr lang="en-GB" sz="2000" b="1">
              <a:solidFill>
                <a:schemeClr val="tx2"/>
              </a:solidFill>
              <a:latin typeface="+mj-lt"/>
              <a:cs typeface="Calibri" panose="020F0502020204030204" pitchFamily="34" charset="0"/>
            </a:endParaRPr>
          </a:p>
          <a:p>
            <a:pPr algn="just">
              <a:lnSpc>
                <a:spcPct val="150000"/>
              </a:lnSpc>
            </a:pPr>
            <a:r>
              <a:rPr lang="en-US" sz="1800">
                <a:effectLst/>
                <a:latin typeface="Calibri" panose="020F0502020204030204" pitchFamily="34" charset="0"/>
                <a:ea typeface="Calibri" panose="020F0502020204030204" pitchFamily="34" charset="0"/>
                <a:cs typeface="Calibri" panose="020F0502020204030204" pitchFamily="34" charset="0"/>
              </a:rPr>
              <a:t>Un exemple de cas de formation pour chacun des trois groupes d'âge ("Cas de formation A, B et C") est donné aux participants pour qu'ils puissent s'exercer au jeu de rôle. Il est recommandé que les cas de formation supplémentaires nécessaires soient développés au niveau local - pour refléter ou mettre en évidence des questions locales spécifiques</a:t>
            </a:r>
            <a:r>
              <a:rPr lang="en-US">
                <a:latin typeface="Calibri" panose="020F0502020204030204" pitchFamily="34" charset="0"/>
                <a:cs typeface="Calibri" panose="020F0502020204030204" pitchFamily="34" charset="0"/>
              </a:rPr>
              <a:t>.</a:t>
            </a:r>
            <a:endParaRPr lang="en-GB">
              <a:latin typeface="Calibri" panose="020F0502020204030204" pitchFamily="34" charset="0"/>
              <a:cs typeface="Calibri" panose="020F0502020204030204" pitchFamily="34" charset="0"/>
            </a:endParaRPr>
          </a:p>
          <a:p>
            <a:pPr algn="just">
              <a:lnSpc>
                <a:spcPct val="150000"/>
              </a:lnSpc>
            </a:pPr>
            <a:r>
              <a:rPr lang="en-US" sz="1800">
                <a:effectLst/>
                <a:latin typeface="Calibri" panose="020F0502020204030204" pitchFamily="34" charset="0"/>
                <a:ea typeface="Calibri" panose="020F0502020204030204" pitchFamily="34" charset="0"/>
                <a:cs typeface="Calibri" panose="020F0502020204030204" pitchFamily="34" charset="0"/>
              </a:rPr>
              <a:t> </a:t>
            </a:r>
            <a:endParaRPr lang="en-GB" sz="1800">
              <a:effectLst/>
              <a:latin typeface="Minion Pro"/>
              <a:ea typeface="Calibri" panose="020F0502020204030204" pitchFamily="34" charset="0"/>
              <a:cs typeface="Calibri" panose="020F0502020204030204" pitchFamily="34" charset="0"/>
            </a:endParaRPr>
          </a:p>
          <a:p>
            <a:pPr marL="342900" lvl="0" indent="-342900" algn="just">
              <a:lnSpc>
                <a:spcPct val="150000"/>
              </a:lnSpc>
              <a:spcAft>
                <a:spcPts val="1200"/>
              </a:spcAft>
              <a:buClr>
                <a:schemeClr val="accent1"/>
              </a:buClr>
              <a:buSzPct val="90000"/>
              <a:buFont typeface="+mj-lt"/>
              <a:buAutoNum type="arabicPeriod"/>
            </a:pPr>
            <a:r>
              <a:rPr lang="pt-PT">
                <a:solidFill>
                  <a:srgbClr val="000000"/>
                </a:solidFill>
                <a:ea typeface="Calibri" panose="020F0502020204030204" pitchFamily="34" charset="0"/>
                <a:cs typeface="Calibri" panose="020F0502020204030204" pitchFamily="34" charset="0"/>
              </a:rPr>
              <a:t>La classe est divisée en petits groupes de 3-4 participants.</a:t>
            </a:r>
            <a:endParaRPr lang="en-GB" sz="1800">
              <a:effectLst/>
              <a:ea typeface="Calibri" panose="020F0502020204030204" pitchFamily="34" charset="0"/>
              <a:cs typeface="Calibri" panose="020F0502020204030204" pitchFamily="34" charset="0"/>
            </a:endParaRPr>
          </a:p>
          <a:p>
            <a:pPr marL="342900" lvl="0" indent="-342900" algn="just">
              <a:lnSpc>
                <a:spcPct val="150000"/>
              </a:lnSpc>
              <a:spcAft>
                <a:spcPts val="1200"/>
              </a:spcAft>
              <a:buClr>
                <a:schemeClr val="accent1"/>
              </a:buClr>
              <a:buSzPct val="90000"/>
              <a:buFont typeface="+mj-lt"/>
              <a:buAutoNum type="arabicPeriod"/>
            </a:pPr>
            <a:r>
              <a:rPr lang="en-US" sz="1800">
                <a:solidFill>
                  <a:srgbClr val="000000"/>
                </a:solidFill>
                <a:effectLst/>
                <a:ea typeface="Calibri" panose="020F0502020204030204" pitchFamily="34" charset="0"/>
                <a:cs typeface="Calibri" panose="020F0502020204030204" pitchFamily="34" charset="0"/>
              </a:rPr>
              <a:t>Des copies des cas de formation doivent être distribuées aux participants, ou les diapositives PowerPoint correspondantes affichées.</a:t>
            </a:r>
            <a:endParaRPr lang="en-GB" sz="1800">
              <a:effectLst/>
              <a:ea typeface="Calibri" panose="020F0502020204030204" pitchFamily="34" charset="0"/>
              <a:cs typeface="Calibri" panose="020F0502020204030204" pitchFamily="34" charset="0"/>
            </a:endParaRPr>
          </a:p>
          <a:p>
            <a:pPr marL="342900" lvl="0" indent="-342900" algn="just">
              <a:lnSpc>
                <a:spcPct val="150000"/>
              </a:lnSpc>
              <a:spcAft>
                <a:spcPts val="1200"/>
              </a:spcAft>
              <a:buClr>
                <a:schemeClr val="accent1"/>
              </a:buClr>
              <a:buSzPct val="90000"/>
              <a:buFont typeface="+mj-lt"/>
              <a:buAutoNum type="arabicPeriod"/>
            </a:pPr>
            <a:r>
              <a:rPr lang="en-US" sz="1800">
                <a:solidFill>
                  <a:srgbClr val="000000"/>
                </a:solidFill>
                <a:effectLst/>
                <a:ea typeface="Calibri" panose="020F0502020204030204" pitchFamily="34" charset="0"/>
                <a:cs typeface="Calibri" panose="020F0502020204030204" pitchFamily="34" charset="0"/>
              </a:rPr>
              <a:t>Au sein de chaque groupe, les participants doivent jouer les rôles de : l'enquêteur, le répondant et le superviseur.</a:t>
            </a:r>
          </a:p>
          <a:p>
            <a:pPr marL="342900" indent="-342900" algn="just">
              <a:lnSpc>
                <a:spcPct val="150000"/>
              </a:lnSpc>
              <a:spcAft>
                <a:spcPts val="1200"/>
              </a:spcAft>
              <a:buClr>
                <a:schemeClr val="accent1"/>
              </a:buClr>
              <a:buSzPct val="90000"/>
              <a:buFont typeface="+mj-lt"/>
              <a:buAutoNum type="arabicPeriod"/>
            </a:pPr>
            <a:r>
              <a:rPr lang="en-US" sz="1800">
                <a:solidFill>
                  <a:srgbClr val="000000"/>
                </a:solidFill>
                <a:effectLst/>
                <a:ea typeface="Calibri" panose="020F0502020204030204" pitchFamily="34" charset="0"/>
                <a:cs typeface="Calibri" panose="020F0502020204030204" pitchFamily="34" charset="0"/>
              </a:rPr>
              <a:t>Examiner comment remplir la liste de contrôle de supervision accompagnée de VA pour examiner les performances des enquêteurs de VA. </a:t>
            </a:r>
          </a:p>
          <a:p>
            <a:pPr algn="just">
              <a:lnSpc>
                <a:spcPct val="150000"/>
              </a:lnSpc>
              <a:spcAft>
                <a:spcPts val="1200"/>
              </a:spcAft>
            </a:pPr>
            <a:endParaRPr lang="en-GB" sz="1800">
              <a:effectLst/>
              <a:latin typeface="Minion Pro"/>
              <a:ea typeface="Calibri" panose="020F0502020204030204" pitchFamily="34" charset="0"/>
              <a:cs typeface="Calibri" panose="020F0502020204030204" pitchFamily="34" charset="0"/>
            </a:endParaRPr>
          </a:p>
          <a:p>
            <a:pPr marL="342900" lvl="0" indent="-342900" algn="just">
              <a:lnSpc>
                <a:spcPct val="150000"/>
              </a:lnSpc>
              <a:spcAft>
                <a:spcPts val="1200"/>
              </a:spcAft>
              <a:buFont typeface="+mj-lt"/>
              <a:buAutoNum type="arabicPeriod"/>
            </a:pPr>
            <a:endPar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50000"/>
              </a:lnSpc>
              <a:spcAft>
                <a:spcPts val="1200"/>
              </a:spcAft>
              <a:buFont typeface="+mj-lt"/>
              <a:buAutoNum type="arabicPeriod"/>
            </a:pPr>
            <a:endPar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28600" marR="7620" algn="just">
              <a:lnSpc>
                <a:spcPct val="150000"/>
              </a:lnSpc>
            </a:pPr>
            <a:r>
              <a:rPr lang="en-US" sz="1600">
                <a:effectLst/>
                <a:highlight>
                  <a:srgbClr val="FFFF00"/>
                </a:highlight>
                <a:ea typeface="Calibri" panose="020F0502020204030204" pitchFamily="34" charset="0"/>
                <a:cs typeface="Calibri" panose="020F0502020204030204" pitchFamily="34" charset="0"/>
              </a:rPr>
              <a:t> </a:t>
            </a:r>
            <a:endParaRPr lang="en-GB" sz="1600">
              <a:effectLst/>
              <a:ea typeface="Calibri" panose="020F0502020204030204" pitchFamily="34" charset="0"/>
              <a:cs typeface="Calibri" panose="020F0502020204030204" pitchFamily="34" charset="0"/>
            </a:endParaRPr>
          </a:p>
          <a:p>
            <a:pPr marR="7620" algn="just">
              <a:lnSpc>
                <a:spcPct val="150000"/>
              </a:lnSpc>
            </a:pPr>
            <a:r>
              <a:rPr lang="en-GB" sz="1600">
                <a:effectLst/>
                <a:ea typeface="Calibri" panose="020F0502020204030204" pitchFamily="34" charset="0"/>
                <a:cs typeface="Calibri" panose="020F0502020204030204" pitchFamily="34" charset="0"/>
              </a:rPr>
              <a:t> </a:t>
            </a:r>
          </a:p>
          <a:p>
            <a:pPr marR="7620" algn="just">
              <a:lnSpc>
                <a:spcPct val="150000"/>
              </a:lnSpc>
            </a:pPr>
            <a:r>
              <a:rPr lang="en-GB" sz="1600">
                <a:effectLst/>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420640740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100526" y="92813"/>
            <a:ext cx="12006443" cy="6649415"/>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algn="just">
              <a:lnSpc>
                <a:spcPct val="150000"/>
              </a:lnSpc>
            </a:pPr>
            <a:r>
              <a:rPr lang="en-US" sz="1800">
                <a:effectLst/>
                <a:ea typeface="Calibri" panose="020F0502020204030204" pitchFamily="34" charset="0"/>
                <a:cs typeface="Calibri" panose="020F0502020204030204" pitchFamily="34" charset="0"/>
              </a:rPr>
              <a:t> </a:t>
            </a:r>
            <a:endParaRPr lang="en-GB" sz="1800">
              <a:effectLst/>
              <a:ea typeface="Calibri" panose="020F0502020204030204" pitchFamily="34" charset="0"/>
              <a:cs typeface="Calibri" panose="020F0502020204030204" pitchFamily="34" charset="0"/>
            </a:endParaRPr>
          </a:p>
          <a:p>
            <a:pPr marL="342900" lvl="0" indent="-342900" algn="just">
              <a:lnSpc>
                <a:spcPct val="150000"/>
              </a:lnSpc>
              <a:buClr>
                <a:schemeClr val="accent1"/>
              </a:buClr>
              <a:buSzPct val="90000"/>
              <a:buFont typeface="+mj-lt"/>
              <a:buAutoNum type="arabicPeriod" startAt="5"/>
            </a:pPr>
            <a:r>
              <a:rPr lang="en-US" sz="1800">
                <a:solidFill>
                  <a:srgbClr val="000000"/>
                </a:solidFill>
                <a:effectLst/>
                <a:ea typeface="Calibri" panose="020F0502020204030204" pitchFamily="34" charset="0"/>
                <a:cs typeface="Calibri" panose="020F0502020204030204" pitchFamily="34" charset="0"/>
              </a:rPr>
              <a:t>Les participants </a:t>
            </a:r>
            <a:r>
              <a:rPr lang="en-US">
                <a:solidFill>
                  <a:srgbClr val="000000"/>
                </a:solidFill>
                <a:ea typeface="Calibri" panose="020F0502020204030204" pitchFamily="34" charset="0"/>
                <a:cs typeface="Calibri" panose="020F0502020204030204" pitchFamily="34" charset="0"/>
              </a:rPr>
              <a:t>doivent se mettre </a:t>
            </a:r>
            <a:r>
              <a:rPr lang="en-US" sz="1800">
                <a:solidFill>
                  <a:srgbClr val="000000"/>
                </a:solidFill>
                <a:effectLst/>
                <a:ea typeface="Calibri" panose="020F0502020204030204" pitchFamily="34" charset="0"/>
                <a:cs typeface="Calibri" panose="020F0502020204030204" pitchFamily="34" charset="0"/>
              </a:rPr>
              <a:t>dans la peau d'un personnage et simuler le déroulement d'un entretien réel, du début à la fin, en imaginant les différents scénarios probables auxquels les enquêteurs seront confrontés. </a:t>
            </a:r>
            <a:endParaRPr lang="en-GB" sz="1800">
              <a:effectLst/>
              <a:ea typeface="Calibri" panose="020F0502020204030204" pitchFamily="34" charset="0"/>
              <a:cs typeface="Calibri" panose="020F0502020204030204" pitchFamily="34" charset="0"/>
            </a:endParaRPr>
          </a:p>
          <a:p>
            <a:pPr marL="342900" lvl="0" indent="-342900" algn="just">
              <a:lnSpc>
                <a:spcPct val="150000"/>
              </a:lnSpc>
              <a:spcBef>
                <a:spcPts val="500"/>
              </a:spcBef>
              <a:spcAft>
                <a:spcPts val="500"/>
              </a:spcAft>
              <a:buClr>
                <a:schemeClr val="accent1"/>
              </a:buClr>
              <a:buSzPct val="90000"/>
              <a:buFont typeface="Symbol" panose="05050102010706020507" pitchFamily="18" charset="2"/>
              <a:buChar char=""/>
            </a:pPr>
            <a:r>
              <a:rPr lang="en-US" sz="1800" b="1">
                <a:solidFill>
                  <a:srgbClr val="000000"/>
                </a:solidFill>
                <a:effectLst/>
                <a:ea typeface="Calibri" panose="020F0502020204030204" pitchFamily="34" charset="0"/>
                <a:cs typeface="Calibri" panose="020F0502020204030204" pitchFamily="34" charset="0"/>
              </a:rPr>
              <a:t>Enquêteur </a:t>
            </a:r>
            <a:r>
              <a:rPr lang="en-US" sz="1800">
                <a:solidFill>
                  <a:srgbClr val="000000"/>
                </a:solidFill>
                <a:effectLst/>
                <a:ea typeface="Calibri" panose="020F0502020204030204" pitchFamily="34" charset="0"/>
                <a:cs typeface="Calibri" panose="020F0502020204030204" pitchFamily="34" charset="0"/>
              </a:rPr>
              <a:t>- Il s'occupe d'approcher le ménage, d'établir un rapport avec la famille, d'identifier le meilleur répondant ; et de mener l'entretien VA en utilisant la tablette/le smartphone tout en appliquant des principes éthiques et en utilisant des techniques de communication adéquates.</a:t>
            </a:r>
            <a:endParaRPr lang="en-GB" sz="1800">
              <a:effectLst/>
              <a:ea typeface="Calibri" panose="020F0502020204030204" pitchFamily="34" charset="0"/>
              <a:cs typeface="Calibri" panose="020F0502020204030204" pitchFamily="34" charset="0"/>
            </a:endParaRPr>
          </a:p>
          <a:p>
            <a:pPr marL="342900" lvl="0" indent="-342900" algn="just">
              <a:lnSpc>
                <a:spcPct val="150000"/>
              </a:lnSpc>
              <a:spcAft>
                <a:spcPts val="500"/>
              </a:spcAft>
              <a:buClr>
                <a:schemeClr val="accent1"/>
              </a:buClr>
              <a:buSzPct val="90000"/>
              <a:buFont typeface="Symbol" panose="05050102010706020507" pitchFamily="18" charset="2"/>
              <a:buChar char=""/>
            </a:pPr>
            <a:r>
              <a:rPr lang="en-US" sz="1800" b="1">
                <a:solidFill>
                  <a:srgbClr val="000000"/>
                </a:solidFill>
                <a:effectLst/>
                <a:ea typeface="Calibri" panose="020F0502020204030204" pitchFamily="34" charset="0"/>
                <a:cs typeface="Calibri" panose="020F0502020204030204" pitchFamily="34" charset="0"/>
              </a:rPr>
              <a:t>Superviseurs </a:t>
            </a:r>
            <a:r>
              <a:rPr lang="en-US" sz="1800">
                <a:solidFill>
                  <a:srgbClr val="000000"/>
                </a:solidFill>
                <a:effectLst/>
                <a:ea typeface="Calibri" panose="020F0502020204030204" pitchFamily="34" charset="0"/>
                <a:cs typeface="Calibri" panose="020F0502020204030204" pitchFamily="34" charset="0"/>
              </a:rPr>
              <a:t>- Observer et prendre des notes sur la liste de contrôle de supervision accompagnée de l'AV (Annexe E), concernant : les étapes de l'entretien VA suivies ; l'utilisation des techniques de communication ; la façon dont l'enquêteur a géré les difficultés ; et toute autre observation concernant la conduite de l'enquêteur et l'utilisation de la tablette/du smartphone. </a:t>
            </a:r>
            <a:endParaRPr lang="en-GB" sz="1800">
              <a:effectLst/>
              <a:ea typeface="Calibri" panose="020F0502020204030204" pitchFamily="34" charset="0"/>
              <a:cs typeface="Calibri" panose="020F0502020204030204" pitchFamily="34" charset="0"/>
            </a:endParaRPr>
          </a:p>
          <a:p>
            <a:pPr marL="342900" lvl="0" indent="-342900" algn="just">
              <a:lnSpc>
                <a:spcPct val="150000"/>
              </a:lnSpc>
              <a:spcAft>
                <a:spcPts val="1200"/>
              </a:spcAft>
              <a:buClr>
                <a:schemeClr val="accent1"/>
              </a:buClr>
              <a:buSzPct val="90000"/>
              <a:buFont typeface="Symbol" panose="05050102010706020507" pitchFamily="18" charset="2"/>
              <a:buChar char=""/>
            </a:pPr>
            <a:r>
              <a:rPr lang="en-US" sz="1800" b="1">
                <a:solidFill>
                  <a:srgbClr val="000000"/>
                </a:solidFill>
                <a:effectLst/>
                <a:ea typeface="Calibri" panose="020F0502020204030204" pitchFamily="34" charset="0"/>
                <a:cs typeface="Calibri" panose="020F0502020204030204" pitchFamily="34" charset="0"/>
              </a:rPr>
              <a:t>Répondant </a:t>
            </a:r>
            <a:r>
              <a:rPr lang="en-US" sz="1800">
                <a:solidFill>
                  <a:srgbClr val="000000"/>
                </a:solidFill>
                <a:effectLst/>
                <a:ea typeface="Calibri" panose="020F0502020204030204" pitchFamily="34" charset="0"/>
                <a:cs typeface="Calibri" panose="020F0502020204030204" pitchFamily="34" charset="0"/>
              </a:rPr>
              <a:t>- Jouez le rôle et répondez aux questions de l'entretien et improvisez en fonction des informations fournies dans le cas de formation.</a:t>
            </a:r>
            <a:endParaRPr lang="en-GB" sz="1800">
              <a:effectLst/>
              <a:ea typeface="Calibri" panose="020F0502020204030204" pitchFamily="34" charset="0"/>
              <a:cs typeface="Calibri" panose="020F0502020204030204" pitchFamily="34" charset="0"/>
            </a:endParaRPr>
          </a:p>
          <a:p>
            <a:pPr marL="342900" lvl="0" indent="-342900" algn="just">
              <a:lnSpc>
                <a:spcPct val="150000"/>
              </a:lnSpc>
              <a:spcAft>
                <a:spcPts val="1200"/>
              </a:spcAft>
              <a:buClr>
                <a:schemeClr val="accent1"/>
              </a:buClr>
              <a:buSzPct val="90000"/>
              <a:buFont typeface="+mj-lt"/>
              <a:buAutoNum type="arabicPeriod" startAt="6"/>
            </a:pPr>
            <a:r>
              <a:rPr lang="en-US" sz="1800">
                <a:solidFill>
                  <a:srgbClr val="000000"/>
                </a:solidFill>
                <a:effectLst/>
                <a:ea typeface="Calibri" panose="020F0502020204030204" pitchFamily="34" charset="0"/>
                <a:cs typeface="Calibri" panose="020F0502020204030204" pitchFamily="34" charset="0"/>
              </a:rPr>
              <a:t>Les groupes ont 15 minutes pour revoir et apprendre le cas de formation avant le jeu de rôle d'un entretien.</a:t>
            </a:r>
          </a:p>
          <a:p>
            <a:pPr marL="342900" indent="-342900" algn="just">
              <a:lnSpc>
                <a:spcPct val="150000"/>
              </a:lnSpc>
              <a:spcAft>
                <a:spcPts val="1200"/>
              </a:spcAft>
              <a:buClr>
                <a:schemeClr val="accent1"/>
              </a:buClr>
              <a:buSzPct val="90000"/>
              <a:buFont typeface="+mj-lt"/>
              <a:buAutoNum type="arabicPeriod" startAt="6"/>
            </a:pPr>
            <a:r>
              <a:rPr lang="en-US" sz="1800">
                <a:solidFill>
                  <a:srgbClr val="000000"/>
                </a:solidFill>
                <a:effectLst/>
                <a:ea typeface="Calibri" panose="020F0502020204030204" pitchFamily="34" charset="0"/>
                <a:cs typeface="Calibri" panose="020F0502020204030204" pitchFamily="34" charset="0"/>
              </a:rPr>
              <a:t>Une fois l'entretien terminé, le</a:t>
            </a:r>
            <a:r>
              <a:rPr lang="en-GB">
                <a:solidFill>
                  <a:srgbClr val="000000"/>
                </a:solidFill>
                <a:ea typeface="Calibri" panose="020F0502020204030204" pitchFamily="34" charset="0"/>
                <a:cs typeface="Calibri" panose="020F0502020204030204" pitchFamily="34" charset="0"/>
              </a:rPr>
              <a:t>(s) </a:t>
            </a:r>
            <a:r>
              <a:rPr lang="en-US" sz="1800">
                <a:solidFill>
                  <a:srgbClr val="000000"/>
                </a:solidFill>
                <a:effectLst/>
                <a:ea typeface="Calibri" panose="020F0502020204030204" pitchFamily="34" charset="0"/>
                <a:cs typeface="Calibri" panose="020F0502020204030204" pitchFamily="34" charset="0"/>
              </a:rPr>
              <a:t>superviseur</a:t>
            </a:r>
            <a:r>
              <a:rPr lang="en-GB">
                <a:solidFill>
                  <a:srgbClr val="000000"/>
                </a:solidFill>
                <a:ea typeface="Calibri" panose="020F0502020204030204" pitchFamily="34" charset="0"/>
                <a:cs typeface="Calibri" panose="020F0502020204030204" pitchFamily="34" charset="0"/>
              </a:rPr>
              <a:t>(s) </a:t>
            </a:r>
            <a:r>
              <a:rPr lang="en-US" sz="1800">
                <a:solidFill>
                  <a:srgbClr val="000000"/>
                </a:solidFill>
                <a:effectLst/>
                <a:ea typeface="Calibri" panose="020F0502020204030204" pitchFamily="34" charset="0"/>
                <a:cs typeface="Calibri" panose="020F0502020204030204" pitchFamily="34" charset="0"/>
              </a:rPr>
              <a:t>donne(nt) un feedback à l'intervieweur. Les autres membres du groupe peuvent également faire part de toute observation ou recommandation supplémentaire visant à améliorer la performance de l'intervieweur et du superviseur.  </a:t>
            </a:r>
          </a:p>
          <a:p>
            <a:pPr marL="228600" marR="7620" algn="just">
              <a:lnSpc>
                <a:spcPct val="150000"/>
              </a:lnSpc>
            </a:pPr>
            <a:r>
              <a:rPr lang="en-US" sz="1600">
                <a:effectLst/>
                <a:highlight>
                  <a:srgbClr val="FFFF00"/>
                </a:highlight>
                <a:ea typeface="Calibri" panose="020F0502020204030204" pitchFamily="34" charset="0"/>
                <a:cs typeface="Calibri" panose="020F0502020204030204" pitchFamily="34" charset="0"/>
              </a:rPr>
              <a:t> </a:t>
            </a:r>
            <a:endParaRPr lang="en-GB" sz="1600">
              <a:effectLst/>
              <a:ea typeface="Calibri" panose="020F0502020204030204" pitchFamily="34" charset="0"/>
              <a:cs typeface="Calibri" panose="020F0502020204030204" pitchFamily="34" charset="0"/>
            </a:endParaRPr>
          </a:p>
          <a:p>
            <a:pPr marR="7620" algn="just">
              <a:lnSpc>
                <a:spcPct val="150000"/>
              </a:lnSpc>
            </a:pPr>
            <a:r>
              <a:rPr lang="en-GB" sz="1600">
                <a:effectLst/>
                <a:ea typeface="Calibri" panose="020F0502020204030204" pitchFamily="34" charset="0"/>
                <a:cs typeface="Calibri" panose="020F0502020204030204" pitchFamily="34" charset="0"/>
              </a:rPr>
              <a:t> </a:t>
            </a:r>
          </a:p>
          <a:p>
            <a:pPr marR="7620" algn="just">
              <a:lnSpc>
                <a:spcPct val="150000"/>
              </a:lnSpc>
            </a:pPr>
            <a:r>
              <a:rPr lang="en-GB" sz="1600">
                <a:effectLst/>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2623180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100526" y="92813"/>
            <a:ext cx="12006443" cy="6649415"/>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marL="342900" lvl="0" indent="-342900" algn="just">
              <a:lnSpc>
                <a:spcPct val="150000"/>
              </a:lnSpc>
              <a:spcAft>
                <a:spcPts val="1000"/>
              </a:spcAft>
              <a:buClr>
                <a:schemeClr val="accent1"/>
              </a:buClr>
              <a:buSzPct val="90000"/>
              <a:buFont typeface="+mj-lt"/>
              <a:buAutoNum type="arabicPeriod" startAt="8"/>
            </a:pPr>
            <a:r>
              <a:rPr lang="en-US" sz="1800">
                <a:solidFill>
                  <a:srgbClr val="000000"/>
                </a:solidFill>
                <a:effectLst/>
                <a:ea typeface="Calibri" panose="020F0502020204030204" pitchFamily="34" charset="0"/>
                <a:cs typeface="Calibri" panose="020F0502020204030204" pitchFamily="34" charset="0"/>
              </a:rPr>
              <a:t> À la fin de la série de jeux de rôle, discutez en plénière :</a:t>
            </a:r>
            <a:endParaRPr lang="en-GB" sz="1800">
              <a:effectLst/>
              <a:ea typeface="Calibri" panose="020F0502020204030204" pitchFamily="34" charset="0"/>
              <a:cs typeface="Calibri" panose="020F0502020204030204" pitchFamily="34" charset="0"/>
            </a:endParaRPr>
          </a:p>
          <a:p>
            <a:pPr marL="342900" lvl="0" indent="-342900" algn="just">
              <a:lnSpc>
                <a:spcPct val="150000"/>
              </a:lnSpc>
              <a:buClr>
                <a:schemeClr val="accent1"/>
              </a:buClr>
              <a:buSzPct val="90000"/>
              <a:buFont typeface="Symbol" panose="05050102010706020507" pitchFamily="18" charset="2"/>
              <a:buChar char=""/>
            </a:pPr>
            <a:r>
              <a:rPr lang="en-US" sz="1800" i="1">
                <a:solidFill>
                  <a:srgbClr val="000000"/>
                </a:solidFill>
                <a:effectLst/>
                <a:ea typeface="Calibri" panose="020F0502020204030204" pitchFamily="34" charset="0"/>
                <a:cs typeface="Calibri" panose="020F0502020204030204" pitchFamily="34" charset="0"/>
              </a:rPr>
              <a:t>"Comment c'était d'être l'interviewer et le superviseur de VA ?"</a:t>
            </a:r>
            <a:endParaRPr lang="en-GB" sz="1800">
              <a:effectLst/>
              <a:ea typeface="Calibri" panose="020F0502020204030204" pitchFamily="34" charset="0"/>
              <a:cs typeface="Calibri" panose="020F0502020204030204" pitchFamily="34" charset="0"/>
            </a:endParaRPr>
          </a:p>
          <a:p>
            <a:pPr marL="342900" lvl="0" indent="-342900" algn="just">
              <a:lnSpc>
                <a:spcPct val="150000"/>
              </a:lnSpc>
              <a:buClr>
                <a:schemeClr val="accent1"/>
              </a:buClr>
              <a:buSzPct val="90000"/>
              <a:buFont typeface="Symbol" panose="05050102010706020507" pitchFamily="18" charset="2"/>
              <a:buChar char=""/>
            </a:pPr>
            <a:r>
              <a:rPr lang="en-US" sz="1800" i="1">
                <a:solidFill>
                  <a:srgbClr val="000000"/>
                </a:solidFill>
                <a:effectLst/>
                <a:ea typeface="Calibri" panose="020F0502020204030204" pitchFamily="34" charset="0"/>
                <a:cs typeface="Calibri" panose="020F0502020204030204" pitchFamily="34" charset="0"/>
              </a:rPr>
              <a:t>"En tant que répondant, qu'avez-vous ressenti en répondant aux questions de l'AV ?"</a:t>
            </a:r>
            <a:endParaRPr lang="en-GB" sz="1800">
              <a:effectLst/>
              <a:ea typeface="Calibri" panose="020F0502020204030204" pitchFamily="34" charset="0"/>
              <a:cs typeface="Calibri" panose="020F0502020204030204" pitchFamily="34" charset="0"/>
            </a:endParaRPr>
          </a:p>
          <a:p>
            <a:pPr marL="342900" lvl="0" indent="-342900" algn="just">
              <a:lnSpc>
                <a:spcPct val="150000"/>
              </a:lnSpc>
              <a:buClr>
                <a:schemeClr val="accent1"/>
              </a:buClr>
              <a:buSzPct val="90000"/>
              <a:buFont typeface="Symbol" panose="05050102010706020507" pitchFamily="18" charset="2"/>
              <a:buChar char=""/>
            </a:pPr>
            <a:r>
              <a:rPr lang="en-US" sz="1800" i="1">
                <a:solidFill>
                  <a:srgbClr val="000000"/>
                </a:solidFill>
                <a:effectLst/>
                <a:ea typeface="Calibri" panose="020F0502020204030204" pitchFamily="34" charset="0"/>
                <a:cs typeface="Calibri" panose="020F0502020204030204" pitchFamily="34" charset="0"/>
              </a:rPr>
              <a:t>"Quels étaient les commentaires des superviseurs ?" </a:t>
            </a:r>
            <a:endParaRPr lang="en-GB" sz="1800">
              <a:effectLst/>
              <a:ea typeface="Calibri" panose="020F0502020204030204" pitchFamily="34" charset="0"/>
              <a:cs typeface="Calibri" panose="020F0502020204030204" pitchFamily="34" charset="0"/>
            </a:endParaRPr>
          </a:p>
          <a:p>
            <a:pPr marL="342900" lvl="0" indent="-342900" algn="just">
              <a:lnSpc>
                <a:spcPct val="150000"/>
              </a:lnSpc>
              <a:buClr>
                <a:schemeClr val="accent1"/>
              </a:buClr>
              <a:buSzPct val="90000"/>
              <a:buFont typeface="Symbol" panose="05050102010706020507" pitchFamily="18" charset="2"/>
              <a:buChar char=""/>
            </a:pPr>
            <a:r>
              <a:rPr lang="en-US" sz="1800" i="1">
                <a:solidFill>
                  <a:srgbClr val="000000"/>
                </a:solidFill>
                <a:effectLst/>
                <a:ea typeface="Calibri" panose="020F0502020204030204" pitchFamily="34" charset="0"/>
                <a:cs typeface="Calibri" panose="020F0502020204030204" pitchFamily="34" charset="0"/>
              </a:rPr>
              <a:t>"Quels ont été les défis rencontrés ? Quels moyens ont été identifiés pour améliorer le déroulement de l'entretien avec les VA ?"</a:t>
            </a:r>
          </a:p>
          <a:p>
            <a:pPr marL="342900" indent="-342900" algn="just">
              <a:lnSpc>
                <a:spcPct val="150000"/>
              </a:lnSpc>
              <a:spcBef>
                <a:spcPts val="1000"/>
              </a:spcBef>
              <a:buClr>
                <a:schemeClr val="accent1"/>
              </a:buClr>
              <a:buSzPct val="90000"/>
              <a:buFont typeface="+mj-lt"/>
              <a:buAutoNum type="arabicPeriod" startAt="9"/>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Répétez à nouveau le processus en changeant les participants de chaque groupe de rôle avec un cas de formation différent - de </a:t>
            </a:r>
            <a:r>
              <a:rPr lang="en-US" sz="1800" b="1">
                <a:solidFill>
                  <a:srgbClr val="000000"/>
                </a:solidFill>
                <a:effectLst/>
                <a:latin typeface="Calibri" panose="020F0502020204030204" pitchFamily="34" charset="0"/>
                <a:ea typeface="Calibri" panose="020F0502020204030204" pitchFamily="34" charset="0"/>
                <a:cs typeface="Calibri" panose="020F0502020204030204" pitchFamily="34" charset="0"/>
              </a:rPr>
              <a:t>sorte que chaque participant ait la chance d'être à la fois un interviewer, un répondant et un superviseur de l'AV</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GB" sz="1800">
              <a:effectLst/>
              <a:latin typeface="Minion Pro"/>
              <a:ea typeface="Calibri" panose="020F0502020204030204" pitchFamily="34" charset="0"/>
              <a:cs typeface="Calibri" panose="020F0502020204030204" pitchFamily="34" charset="0"/>
            </a:endParaRPr>
          </a:p>
          <a:p>
            <a:pPr marL="342900" lvl="0" indent="-342900" algn="just">
              <a:lnSpc>
                <a:spcPct val="150000"/>
              </a:lnSpc>
              <a:buClr>
                <a:schemeClr val="accent1"/>
              </a:buClr>
              <a:buSzPct val="90000"/>
              <a:buFont typeface="+mj-lt"/>
              <a:buAutoNum type="arabicPeriod" startAt="9"/>
            </a:pPr>
            <a:endParaRPr lang="en-GB" sz="1800">
              <a:effectLst/>
              <a:ea typeface="Calibri" panose="020F0502020204030204" pitchFamily="34" charset="0"/>
              <a:cs typeface="Calibri" panose="020F0502020204030204" pitchFamily="34" charset="0"/>
            </a:endParaRPr>
          </a:p>
          <a:p>
            <a:pPr marL="228600" marR="7620" algn="just">
              <a:lnSpc>
                <a:spcPct val="150000"/>
              </a:lnSpc>
            </a:pPr>
            <a:r>
              <a:rPr lang="en-US" sz="1600">
                <a:effectLst/>
                <a:highlight>
                  <a:srgbClr val="FFFF00"/>
                </a:highlight>
                <a:ea typeface="Calibri" panose="020F0502020204030204" pitchFamily="34" charset="0"/>
                <a:cs typeface="Calibri" panose="020F0502020204030204" pitchFamily="34" charset="0"/>
              </a:rPr>
              <a:t> </a:t>
            </a:r>
            <a:endParaRPr lang="en-GB" sz="1600">
              <a:effectLst/>
              <a:ea typeface="Calibri" panose="020F0502020204030204" pitchFamily="34" charset="0"/>
              <a:cs typeface="Calibri" panose="020F0502020204030204" pitchFamily="34" charset="0"/>
            </a:endParaRPr>
          </a:p>
          <a:p>
            <a:pPr marR="7620" algn="just">
              <a:lnSpc>
                <a:spcPct val="150000"/>
              </a:lnSpc>
            </a:pPr>
            <a:r>
              <a:rPr lang="en-GB" sz="1600">
                <a:effectLst/>
                <a:ea typeface="Calibri" panose="020F0502020204030204" pitchFamily="34" charset="0"/>
                <a:cs typeface="Calibri" panose="020F0502020204030204" pitchFamily="34" charset="0"/>
              </a:rPr>
              <a:t> </a:t>
            </a:r>
          </a:p>
          <a:p>
            <a:pPr marR="7620" algn="just">
              <a:lnSpc>
                <a:spcPct val="150000"/>
              </a:lnSpc>
            </a:pPr>
            <a:r>
              <a:rPr lang="en-GB" sz="1600">
                <a:effectLst/>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8260719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92778" y="76782"/>
            <a:ext cx="12006443" cy="6707926"/>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algn="ctr">
              <a:lnSpc>
                <a:spcPct val="115000"/>
              </a:lnSpc>
              <a:spcAft>
                <a:spcPts val="1200"/>
              </a:spcAft>
            </a:pPr>
            <a:r>
              <a:rPr lang="en-US" sz="2000" b="1">
                <a:solidFill>
                  <a:schemeClr val="accent1"/>
                </a:solidFill>
                <a:effectLst/>
                <a:latin typeface="Calibri" panose="020F0502020204030204" pitchFamily="34" charset="0"/>
                <a:ea typeface="Calibri" panose="020F0502020204030204" pitchFamily="34" charset="0"/>
                <a:cs typeface="Calibri" panose="020F0502020204030204" pitchFamily="34" charset="0"/>
              </a:rPr>
              <a:t>Cas de formation A</a:t>
            </a:r>
          </a:p>
          <a:p>
            <a:pPr algn="just">
              <a:lnSpc>
                <a:spcPct val="115000"/>
              </a:lnSpc>
              <a:spcAft>
                <a:spcPts val="1200"/>
              </a:spcAft>
            </a:pPr>
            <a:endParaRPr lang="en-GB" sz="1800">
              <a:effectLst/>
              <a:latin typeface="Minion Pro"/>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10FAF89E-9A7D-113F-3B9A-66D55ECE5C6B}"/>
              </a:ext>
            </a:extLst>
          </p:cNvPr>
          <p:cNvSpPr txBox="1"/>
          <p:nvPr/>
        </p:nvSpPr>
        <p:spPr>
          <a:xfrm>
            <a:off x="182064" y="4793774"/>
            <a:ext cx="5297355" cy="1569660"/>
          </a:xfrm>
          <a:prstGeom prst="rect">
            <a:avLst/>
          </a:prstGeom>
          <a:noFill/>
        </p:spPr>
        <p:txBody>
          <a:bodyPr wrap="square" rtlCol="0">
            <a:spAutoFit/>
          </a:bodyPr>
          <a:lstStyle/>
          <a:p>
            <a:pPr algn="just"/>
            <a:r>
              <a:rPr lang="en-US" sz="1600" b="1">
                <a:solidFill>
                  <a:schemeClr val="accent1"/>
                </a:solidFill>
                <a:effectLst/>
                <a:ea typeface="Times New Roman" panose="02020603050405020304" pitchFamily="18" charset="0"/>
                <a:cs typeface="Calibri" panose="020F0502020204030204" pitchFamily="34" charset="0"/>
              </a:rPr>
              <a:t>Situation </a:t>
            </a:r>
            <a:r>
              <a:rPr lang="en-US" sz="1600">
                <a:solidFill>
                  <a:schemeClr val="accent1"/>
                </a:solidFill>
                <a:effectLst/>
                <a:ea typeface="Times New Roman" panose="02020603050405020304" pitchFamily="18" charset="0"/>
                <a:cs typeface="Calibri" panose="020F0502020204030204" pitchFamily="34" charset="0"/>
              </a:rPr>
              <a:t>: </a:t>
            </a:r>
            <a:r>
              <a:rPr lang="en-GB" sz="1600">
                <a:effectLst/>
                <a:latin typeface="Calibri" panose="020F0502020204030204" pitchFamily="34" charset="0"/>
                <a:ea typeface="Calibri" panose="020F0502020204030204" pitchFamily="34" charset="0"/>
              </a:rPr>
              <a:t>L'enquêteur mène un entretien de VA, prévu 10 jours à l'avance, avec la mère d'un </a:t>
            </a:r>
            <a:r>
              <a:rPr lang="en-GB" sz="1600" err="1">
                <a:effectLst/>
                <a:latin typeface="Calibri" panose="020F0502020204030204" pitchFamily="34" charset="0"/>
                <a:ea typeface="Calibri" panose="020F0502020204030204" pitchFamily="34" charset="0"/>
              </a:rPr>
              <a:t>nouveau-né </a:t>
            </a:r>
            <a:r>
              <a:rPr lang="en-GB" sz="1600">
                <a:effectLst/>
                <a:latin typeface="Calibri" panose="020F0502020204030204" pitchFamily="34" charset="0"/>
                <a:ea typeface="Calibri" panose="020F0502020204030204" pitchFamily="34" charset="0"/>
              </a:rPr>
              <a:t>décédé, à son domicile. </a:t>
            </a:r>
            <a:r>
              <a:rPr lang="en-US" sz="1600">
                <a:effectLst/>
                <a:latin typeface="Calibri" panose="020F0502020204030204" pitchFamily="34" charset="0"/>
                <a:ea typeface="Times New Roman" panose="02020603050405020304" pitchFamily="18" charset="0"/>
              </a:rPr>
              <a:t>L'entretien VA s'est bien déroulé, la mère se souvenant des événements avec peu de difficultés. Lorsque l'enquêteur pose des questions sur le moment le plus proche du décès, la mère ralentit ses réponses et commence à pleurer. </a:t>
            </a:r>
            <a:endParaRPr lang="en-GB" sz="1600"/>
          </a:p>
        </p:txBody>
      </p:sp>
      <p:sp>
        <p:nvSpPr>
          <p:cNvPr id="12" name="TextBox 11">
            <a:extLst>
              <a:ext uri="{FF2B5EF4-FFF2-40B4-BE49-F238E27FC236}">
                <a16:creationId xmlns:a16="http://schemas.microsoft.com/office/drawing/2014/main" id="{F18CA3C4-D732-B11B-26D2-583BE30FA872}"/>
              </a:ext>
            </a:extLst>
          </p:cNvPr>
          <p:cNvSpPr txBox="1"/>
          <p:nvPr/>
        </p:nvSpPr>
        <p:spPr>
          <a:xfrm>
            <a:off x="5479419" y="569430"/>
            <a:ext cx="6619803" cy="5022914"/>
          </a:xfrm>
          <a:prstGeom prst="rect">
            <a:avLst/>
          </a:prstGeom>
          <a:noFill/>
        </p:spPr>
        <p:txBody>
          <a:bodyPr wrap="square" rtlCol="0">
            <a:spAutoFit/>
          </a:bodyPr>
          <a:lstStyle/>
          <a:p>
            <a:pPr algn="just">
              <a:lnSpc>
                <a:spcPct val="115000"/>
              </a:lnSpc>
              <a:spcAft>
                <a:spcPts val="1200"/>
              </a:spcAft>
            </a:pPr>
            <a:r>
              <a:rPr lang="en-US" sz="1600" b="1">
                <a:solidFill>
                  <a:schemeClr val="accent1"/>
                </a:solidFill>
                <a:effectLst/>
                <a:ea typeface="Times New Roman" panose="02020603050405020304" pitchFamily="18" charset="0"/>
                <a:cs typeface="Calibri" panose="020F0502020204030204" pitchFamily="34" charset="0"/>
              </a:rPr>
              <a:t>Description du cas </a:t>
            </a:r>
            <a:r>
              <a:rPr lang="en-US" sz="1600">
                <a:solidFill>
                  <a:schemeClr val="accent1"/>
                </a:solidFill>
                <a:effectLst/>
                <a:ea typeface="Times New Roman" panose="02020603050405020304" pitchFamily="18" charset="0"/>
                <a:cs typeface="Calibri" panose="020F0502020204030204" pitchFamily="34" charset="0"/>
              </a:rPr>
              <a:t>: </a:t>
            </a:r>
            <a:r>
              <a:rPr lang="en-GB" sz="1600">
                <a:effectLst/>
                <a:ea typeface="Times New Roman" panose="02020603050405020304" pitchFamily="18" charset="0"/>
                <a:cs typeface="Calibri" panose="020F0502020204030204" pitchFamily="34" charset="0"/>
              </a:rPr>
              <a:t>L'enfant est né à sept mois de grossesse et est décédé le premier jour de sa vie. C'est une accoucheuse traditionnelle qui a assisté à l'accouchement par voie vaginale. La mère ne connaît pas le poids du bébé à la naissance, mais il était de taille inférieure à la moyenne à la naissance. Le bébé n'a pas pleuré ni bougé immédiatement après la naissance ; l'accoucheuse a essuyé le bébé et l'a réanimé, puis le bébé a pleuré. La tétée du bébé était faible. Outre sa taille, le bébé semblait normal - il ne présentait aucune blessure ou contusion apparente, et sa respiration était régulière. La mère ne sait pas si le bébé avait de la fièvre. Comme le bébé ne pouvait plus téter, qu'il présentait une décoloration jaune des yeux et qu'il semblait moins alerte, le bébé et la mère ont été emmenés à l'hôpital dans une camionnette. Mais sur le chemin de l'hôpital, le bébé est mort.</a:t>
            </a:r>
            <a:endParaRPr lang="en-GB" sz="1600">
              <a:effectLst/>
              <a:ea typeface="Calibri" panose="020F0502020204030204" pitchFamily="34" charset="0"/>
              <a:cs typeface="Calibri" panose="020F0502020204030204" pitchFamily="34" charset="0"/>
            </a:endParaRPr>
          </a:p>
          <a:p>
            <a:pPr algn="just">
              <a:lnSpc>
                <a:spcPct val="115000"/>
              </a:lnSpc>
            </a:pPr>
            <a:r>
              <a:rPr lang="en-GB" sz="1600">
                <a:effectLst/>
                <a:ea typeface="Times New Roman" panose="02020603050405020304" pitchFamily="18" charset="0"/>
                <a:cs typeface="Calibri" panose="020F0502020204030204" pitchFamily="34" charset="0"/>
              </a:rPr>
              <a:t>La mère a subi des contrôles prénataux réguliers à la clinique du village. Elle a reçu deux doses d'injections, des vitamines et des comprimés de fer. Au sixième mois de sa grossesse, elle avait remarqué des gonflements aux chevilles et son visage était bouffi. Le médecin lui avait indiqué que sa tension artérielle était légèrement élevée et lui avait conseillé de se reposer.</a:t>
            </a:r>
            <a:endParaRPr lang="en-GB" sz="1600">
              <a:cs typeface="Calibri" panose="020F0502020204030204" pitchFamily="34" charset="0"/>
            </a:endParaRPr>
          </a:p>
          <a:p>
            <a:endParaRPr lang="en-GB" sz="1600"/>
          </a:p>
        </p:txBody>
      </p:sp>
      <p:graphicFrame>
        <p:nvGraphicFramePr>
          <p:cNvPr id="3" name="Table 2">
            <a:extLst>
              <a:ext uri="{FF2B5EF4-FFF2-40B4-BE49-F238E27FC236}">
                <a16:creationId xmlns:a16="http://schemas.microsoft.com/office/drawing/2014/main" id="{780DDB0C-B75E-BFC2-2F1D-83CED10D76A1}"/>
              </a:ext>
            </a:extLst>
          </p:cNvPr>
          <p:cNvGraphicFramePr>
            <a:graphicFrameLocks noGrp="1"/>
          </p:cNvGraphicFramePr>
          <p:nvPr/>
        </p:nvGraphicFramePr>
        <p:xfrm>
          <a:off x="465489" y="735722"/>
          <a:ext cx="4641220" cy="3539179"/>
        </p:xfrm>
        <a:graphic>
          <a:graphicData uri="http://schemas.openxmlformats.org/drawingml/2006/table">
            <a:tbl>
              <a:tblPr firstRow="1" firstCol="1" bandRow="1"/>
              <a:tblGrid>
                <a:gridCol w="2320610">
                  <a:extLst>
                    <a:ext uri="{9D8B030D-6E8A-4147-A177-3AD203B41FA5}">
                      <a16:colId xmlns:a16="http://schemas.microsoft.com/office/drawing/2014/main" val="3441994448"/>
                    </a:ext>
                  </a:extLst>
                </a:gridCol>
                <a:gridCol w="2320610">
                  <a:extLst>
                    <a:ext uri="{9D8B030D-6E8A-4147-A177-3AD203B41FA5}">
                      <a16:colId xmlns:a16="http://schemas.microsoft.com/office/drawing/2014/main" val="4099610391"/>
                    </a:ext>
                  </a:extLst>
                </a:gridCol>
              </a:tblGrid>
              <a:tr h="224790">
                <a:tc gridSpan="2">
                  <a:txBody>
                    <a:bodyPr/>
                    <a:lstStyle/>
                    <a:p>
                      <a:pPr algn="l">
                        <a:lnSpc>
                          <a:spcPct val="115000"/>
                        </a:lnSpc>
                      </a:pPr>
                      <a:r>
                        <a:rPr lang="en-GB" sz="1400" b="1">
                          <a:effectLst/>
                          <a:latin typeface="Calibri" panose="020F0502020204030204" pitchFamily="34" charset="0"/>
                          <a:ea typeface="Times New Roman" panose="02020603050405020304" pitchFamily="18" charset="0"/>
                          <a:cs typeface="Calibri" panose="020F0502020204030204" pitchFamily="34" charset="0"/>
                        </a:rPr>
                        <a:t>Détails de l'entretien</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16095578"/>
                  </a:ext>
                </a:extLst>
              </a:tr>
              <a:tr h="291465">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Date de l'entretien</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08/04/2017</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8643460"/>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Heure de départ</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10:30</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4714147"/>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Nom de l'enquêteur</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Jeiza Sambo</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6054124"/>
                  </a:ext>
                </a:extLst>
              </a:tr>
              <a:tr h="0">
                <a:tc gridSpan="2">
                  <a:txBody>
                    <a:bodyPr/>
                    <a:lstStyle/>
                    <a:p>
                      <a:pPr algn="l">
                        <a:lnSpc>
                          <a:spcPct val="115000"/>
                        </a:lnSpc>
                      </a:pPr>
                      <a:r>
                        <a:rPr lang="en-GB" sz="1400" b="1">
                          <a:effectLst/>
                          <a:latin typeface="Calibri" panose="020F0502020204030204" pitchFamily="34" charset="0"/>
                          <a:ea typeface="Times New Roman" panose="02020603050405020304" pitchFamily="18" charset="0"/>
                          <a:cs typeface="Calibri" panose="020F0502020204030204" pitchFamily="34" charset="0"/>
                        </a:rPr>
                        <a:t>Coordonnées du défunt</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1857127289"/>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Nom </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Non communiqué</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3766208"/>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Sexe</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Femme</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3743423"/>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Date de naissance (DOB)</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10/01/2017</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9622769"/>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Date du décès (DOD)</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10/01/2017</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9920596"/>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Age (si DOB et/ou DOD non connus)</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6339483"/>
                  </a:ext>
                </a:extLst>
              </a:tr>
              <a:tr h="0">
                <a:tc gridSpan="2">
                  <a:txBody>
                    <a:bodyPr/>
                    <a:lstStyle/>
                    <a:p>
                      <a:pPr algn="l">
                        <a:lnSpc>
                          <a:spcPct val="115000"/>
                        </a:lnSpc>
                      </a:pPr>
                      <a:r>
                        <a:rPr lang="en-GB" sz="1400" b="1">
                          <a:effectLst/>
                          <a:latin typeface="Calibri" panose="020F0502020204030204" pitchFamily="34" charset="0"/>
                          <a:ea typeface="Times New Roman" panose="02020603050405020304" pitchFamily="18" charset="0"/>
                          <a:cs typeface="Calibri" panose="020F0502020204030204" pitchFamily="34" charset="0"/>
                        </a:rPr>
                        <a:t>Coordonnées du répondant</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GB"/>
                    </a:p>
                  </a:txBody>
                  <a:tcPr/>
                </a:tc>
                <a:extLst>
                  <a:ext uri="{0D108BD9-81ED-4DB2-BD59-A6C34878D82A}">
                    <a16:rowId xmlns:a16="http://schemas.microsoft.com/office/drawing/2014/main" val="4149455948"/>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Nom</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Rabia Malik</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4531529"/>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Âge</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28 ans</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2969111"/>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Sa relation avec le défunt</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Mère</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7367360"/>
                  </a:ext>
                </a:extLst>
              </a:tr>
            </a:tbl>
          </a:graphicData>
        </a:graphic>
      </p:graphicFrame>
    </p:spTree>
    <p:extLst>
      <p:ext uri="{BB962C8B-B14F-4D97-AF65-F5344CB8AC3E}">
        <p14:creationId xmlns:p14="http://schemas.microsoft.com/office/powerpoint/2010/main" val="679463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6312C84-9C06-C7AB-75C4-3577958F9971}"/>
              </a:ext>
            </a:extLst>
          </p:cNvPr>
          <p:cNvSpPr>
            <a:spLocks noGrp="1"/>
          </p:cNvSpPr>
          <p:nvPr>
            <p:ph type="title"/>
          </p:nvPr>
        </p:nvSpPr>
        <p:spPr>
          <a:xfrm>
            <a:off x="1600200" y="228600"/>
            <a:ext cx="8610600" cy="914400"/>
          </a:xfrm>
        </p:spPr>
        <p:txBody>
          <a:bodyPr>
            <a:normAutofit fontScale="90000"/>
          </a:bodyPr>
          <a:lstStyle/>
          <a:p>
            <a:pPr eaLnBrk="1" hangingPunct="1"/>
            <a:r>
              <a:rPr lang="en-US" altLang="en-US">
                <a:latin typeface="Georgia" panose="02040502050405020303" pitchFamily="18" charset="0"/>
                <a:cs typeface="Georgia" panose="02040502050405020303" pitchFamily="18" charset="0"/>
              </a:rPr>
              <a:t>Interagir avec les sujets de recherche</a:t>
            </a:r>
          </a:p>
        </p:txBody>
      </p:sp>
      <p:sp>
        <p:nvSpPr>
          <p:cNvPr id="264195" name="Rectangle 3">
            <a:extLst>
              <a:ext uri="{FF2B5EF4-FFF2-40B4-BE49-F238E27FC236}">
                <a16:creationId xmlns:a16="http://schemas.microsoft.com/office/drawing/2014/main" id="{0F062F00-7651-EC4B-B5C3-06BA003BCA94}"/>
              </a:ext>
            </a:extLst>
          </p:cNvPr>
          <p:cNvSpPr>
            <a:spLocks noGrp="1" noChangeArrowheads="1"/>
          </p:cNvSpPr>
          <p:nvPr>
            <p:ph idx="1"/>
          </p:nvPr>
        </p:nvSpPr>
        <p:spPr>
          <a:xfrm>
            <a:off x="2133600" y="1371600"/>
            <a:ext cx="7924800" cy="4114800"/>
          </a:xfrm>
        </p:spPr>
        <p:txBody>
          <a:bodyPr rtlCol="0">
            <a:normAutofit lnSpcReduction="10000"/>
          </a:bodyPr>
          <a:lstStyle/>
          <a:p>
            <a:pPr marL="0" indent="0" eaLnBrk="1" fontAlgn="auto" hangingPunct="1">
              <a:spcAft>
                <a:spcPts val="0"/>
              </a:spcAft>
              <a:buNone/>
              <a:defRPr/>
            </a:pPr>
            <a:r>
              <a:rPr lang="en-US" altLang="en-US" sz="2800">
                <a:latin typeface="Georgia" panose="02040502050405020303" pitchFamily="18" charset="0"/>
                <a:ea typeface="+mn-ea"/>
              </a:rPr>
              <a:t>Une vue d'ensemble sur la façon de :</a:t>
            </a:r>
          </a:p>
          <a:p>
            <a:pPr eaLnBrk="1" fontAlgn="auto" hangingPunct="1">
              <a:spcAft>
                <a:spcPts val="0"/>
              </a:spcAft>
              <a:buFont typeface="Arial"/>
              <a:buChar char="•"/>
              <a:defRPr/>
            </a:pPr>
            <a:r>
              <a:rPr lang="en-US" altLang="en-US" sz="2800">
                <a:latin typeface="Georgia" panose="02040502050405020303" pitchFamily="18" charset="0"/>
                <a:ea typeface="+mn-ea"/>
              </a:rPr>
              <a:t>Partager des informations sur une étude de recherche avec des sujets potentiels qui pourraient se porter volontaires pour l'étude ; et</a:t>
            </a:r>
          </a:p>
          <a:p>
            <a:pPr eaLnBrk="1" fontAlgn="auto" hangingPunct="1">
              <a:spcAft>
                <a:spcPts val="0"/>
              </a:spcAft>
              <a:buFont typeface="Arial"/>
              <a:buChar char="•"/>
              <a:defRPr/>
            </a:pPr>
            <a:r>
              <a:rPr lang="en-US" altLang="en-US" sz="2800">
                <a:latin typeface="Georgia" panose="02040502050405020303" pitchFamily="18" charset="0"/>
                <a:ea typeface="+mn-ea"/>
              </a:rPr>
              <a:t>Interagir avec les sujets tout au long de l'étude (par exemple, mener le processus de consentement éclairé, administrer des enquêtes, mener des entretiens, diriger des groupes de discussion).  </a:t>
            </a:r>
          </a:p>
          <a:p>
            <a:pPr eaLnBrk="1" fontAlgn="auto" hangingPunct="1">
              <a:spcAft>
                <a:spcPts val="0"/>
              </a:spcAft>
              <a:buFont typeface="Arial"/>
              <a:buChar char="•"/>
              <a:defRPr/>
            </a:pPr>
            <a:endParaRPr lang="en-US" altLang="en-US">
              <a:ea typeface="+mn-ea"/>
            </a:endParaRPr>
          </a:p>
          <a:p>
            <a:pPr eaLnBrk="1" fontAlgn="auto" hangingPunct="1">
              <a:spcAft>
                <a:spcPts val="0"/>
              </a:spcAft>
              <a:buFont typeface="Arial"/>
              <a:buChar char="•"/>
              <a:defRPr/>
            </a:pPr>
            <a:endParaRPr lang="en-US" altLang="en-US">
              <a:ea typeface="+mn-ea"/>
            </a:endParaRPr>
          </a:p>
        </p:txBody>
      </p:sp>
      <p:sp>
        <p:nvSpPr>
          <p:cNvPr id="7172" name="Slide Number Placeholder 4">
            <a:extLst>
              <a:ext uri="{FF2B5EF4-FFF2-40B4-BE49-F238E27FC236}">
                <a16:creationId xmlns:a16="http://schemas.microsoft.com/office/drawing/2014/main" id="{21D897A3-3111-885D-1281-117EE957F2FA}"/>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10FCD847-E540-FA44-8B6F-33BDDECD757E}" type="slidenum">
              <a:rPr lang="en-US" altLang="en-US" sz="1200">
                <a:solidFill>
                  <a:schemeClr val="tx1"/>
                </a:solidFill>
                <a:latin typeface="Arial Black" panose="020B0604020202020204" pitchFamily="34" charset="0"/>
              </a:rPr>
              <a:t>21</a:t>
            </a:fld>
            <a:endParaRPr lang="en-US" altLang="en-US" sz="1200">
              <a:solidFill>
                <a:schemeClr val="tx1"/>
              </a:solidFill>
              <a:latin typeface="Arial Black" panose="020B0604020202020204" pitchFamily="34" charset="0"/>
            </a:endParaRPr>
          </a:p>
        </p:txBody>
      </p:sp>
    </p:spTree>
    <p:extLst>
      <p:ext uri="{BB962C8B-B14F-4D97-AF65-F5344CB8AC3E}">
        <p14:creationId xmlns:p14="http://schemas.microsoft.com/office/powerpoint/2010/main" val="2264379207"/>
      </p:ext>
    </p:extLst>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92778" y="76782"/>
            <a:ext cx="12006443" cy="6707926"/>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algn="ctr">
              <a:lnSpc>
                <a:spcPct val="115000"/>
              </a:lnSpc>
              <a:spcAft>
                <a:spcPts val="1200"/>
              </a:spcAft>
            </a:pPr>
            <a:r>
              <a:rPr lang="en-US" sz="2000" b="1">
                <a:solidFill>
                  <a:schemeClr val="accent1"/>
                </a:solidFill>
                <a:effectLst/>
                <a:latin typeface="Calibri" panose="020F0502020204030204" pitchFamily="34" charset="0"/>
                <a:ea typeface="Calibri" panose="020F0502020204030204" pitchFamily="34" charset="0"/>
                <a:cs typeface="Calibri" panose="020F0502020204030204" pitchFamily="34" charset="0"/>
              </a:rPr>
              <a:t>Cas de formation B</a:t>
            </a:r>
          </a:p>
          <a:p>
            <a:pPr algn="just">
              <a:lnSpc>
                <a:spcPct val="115000"/>
              </a:lnSpc>
              <a:spcAft>
                <a:spcPts val="1200"/>
              </a:spcAft>
            </a:pPr>
            <a:endParaRPr lang="en-GB" sz="1800">
              <a:effectLst/>
              <a:latin typeface="Minion Pro"/>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10FAF89E-9A7D-113F-3B9A-66D55ECE5C6B}"/>
              </a:ext>
            </a:extLst>
          </p:cNvPr>
          <p:cNvSpPr txBox="1"/>
          <p:nvPr/>
        </p:nvSpPr>
        <p:spPr>
          <a:xfrm>
            <a:off x="137421" y="4046953"/>
            <a:ext cx="5297355" cy="2554545"/>
          </a:xfrm>
          <a:prstGeom prst="rect">
            <a:avLst/>
          </a:prstGeom>
          <a:noFill/>
        </p:spPr>
        <p:txBody>
          <a:bodyPr wrap="square" rtlCol="0">
            <a:spAutoFit/>
          </a:bodyPr>
          <a:lstStyle/>
          <a:p>
            <a:pPr algn="just"/>
            <a:r>
              <a:rPr lang="en-US" sz="1600" b="1">
                <a:solidFill>
                  <a:schemeClr val="accent1"/>
                </a:solidFill>
                <a:effectLst/>
                <a:ea typeface="Times New Roman" panose="02020603050405020304" pitchFamily="18" charset="0"/>
                <a:cs typeface="Calibri" panose="020F0502020204030204" pitchFamily="34" charset="0"/>
              </a:rPr>
              <a:t>Situation </a:t>
            </a:r>
            <a:r>
              <a:rPr lang="en-US" sz="1600">
                <a:solidFill>
                  <a:schemeClr val="accent1"/>
                </a:solidFill>
                <a:effectLst/>
                <a:ea typeface="Times New Roman" panose="02020603050405020304" pitchFamily="18" charset="0"/>
                <a:cs typeface="Calibri" panose="020F0502020204030204" pitchFamily="34" charset="0"/>
              </a:rPr>
              <a:t>: </a:t>
            </a:r>
            <a:r>
              <a:rPr lang="en-GB" sz="1600">
                <a:effectLst/>
                <a:latin typeface="Calibri" panose="020F0502020204030204" pitchFamily="34" charset="0"/>
                <a:ea typeface="Calibri" panose="020F0502020204030204" pitchFamily="34" charset="0"/>
              </a:rPr>
              <a:t>L'enquêteur </a:t>
            </a:r>
            <a:r>
              <a:rPr lang="en-US" sz="1600">
                <a:effectLst/>
                <a:latin typeface="Calibri" panose="020F0502020204030204" pitchFamily="34" charset="0"/>
                <a:ea typeface="Times New Roman" panose="02020603050405020304" pitchFamily="18" charset="0"/>
              </a:rPr>
              <a:t>visite un ménage où un garçon de deux ans est décédé. L'enquêteur a dû se rendre plusieurs fois dans le foyer pour expliquer la procédure de l'AV et fixer une heure pour l'entretien avec la mère au sujet du décès de son enfant. L'entretien s'est bien déroulé, la mère se souvenant sans trop de difficultés des symptômes et des événements. Avec les questions sur le moment le plus proche du décès, la mère devient stressée et demande pourquoi elle doit répondre à toutes ces questions. La mère décrit son sentiment d'impuissance, ne sachant pas quoi faire pour aider son enfant. </a:t>
            </a:r>
            <a:endParaRPr lang="en-GB" sz="1600"/>
          </a:p>
        </p:txBody>
      </p:sp>
      <p:sp>
        <p:nvSpPr>
          <p:cNvPr id="12" name="TextBox 11">
            <a:extLst>
              <a:ext uri="{FF2B5EF4-FFF2-40B4-BE49-F238E27FC236}">
                <a16:creationId xmlns:a16="http://schemas.microsoft.com/office/drawing/2014/main" id="{F18CA3C4-D732-B11B-26D2-583BE30FA872}"/>
              </a:ext>
            </a:extLst>
          </p:cNvPr>
          <p:cNvSpPr txBox="1"/>
          <p:nvPr/>
        </p:nvSpPr>
        <p:spPr>
          <a:xfrm>
            <a:off x="5479419" y="569430"/>
            <a:ext cx="6619803" cy="4302716"/>
          </a:xfrm>
          <a:prstGeom prst="rect">
            <a:avLst/>
          </a:prstGeom>
          <a:noFill/>
        </p:spPr>
        <p:txBody>
          <a:bodyPr wrap="square" rtlCol="0">
            <a:spAutoFit/>
          </a:bodyPr>
          <a:lstStyle/>
          <a:p>
            <a:pPr algn="just">
              <a:lnSpc>
                <a:spcPct val="115000"/>
              </a:lnSpc>
            </a:pPr>
            <a:r>
              <a:rPr lang="en-US" sz="1600" b="1">
                <a:solidFill>
                  <a:schemeClr val="accent1"/>
                </a:solidFill>
                <a:effectLst/>
                <a:ea typeface="Times New Roman" panose="02020603050405020304" pitchFamily="18" charset="0"/>
                <a:cs typeface="Calibri" panose="020F0502020204030204" pitchFamily="34" charset="0"/>
              </a:rPr>
              <a:t>Description du cas </a:t>
            </a:r>
            <a:r>
              <a:rPr lang="en-US" sz="1600">
                <a:solidFill>
                  <a:schemeClr val="accent1"/>
                </a:solidFill>
                <a:effectLst/>
                <a:ea typeface="Times New Roman" panose="02020603050405020304" pitchFamily="18" charset="0"/>
                <a:cs typeface="Calibri" panose="020F0502020204030204" pitchFamily="34" charset="0"/>
              </a:rPr>
              <a:t>: </a:t>
            </a:r>
            <a:r>
              <a:rPr lang="en-GB" sz="1600">
                <a:effectLst/>
                <a:ea typeface="Calibri" panose="020F0502020204030204" pitchFamily="34" charset="0"/>
                <a:cs typeface="Calibri" panose="020F0502020204030204" pitchFamily="34" charset="0"/>
              </a:rPr>
              <a:t>Quinze jours avant le décès, une fièvre et des vomissements sont apparus chez l'enfant. Les vomissements ont disparu après deux jours, mais la fièvre a continué et s'est aggravée. Le quatrième jour de la maladie, une toux est apparue. Sa mère lui a donné un remède maison, mais au septième jour de la maladie, sans amélioration, les parents l'ont amené dans un établissement de santé. L'enfant a reçu des médicaments, mais son appétit a diminué et la fièvre, bien qu'elle ait disparu pendant quelques jours, est revenue peu après. La mère rapporte que l'enfant urinait peu et que son urine était très malodorante. Quatre jours après la visite au centre de santé, la toux s'est aggravée et la respiration est devenue rapide. La mère a noté que quelques jours avant la mort, Bryce a recommencé à vomir, a développé de la diarrhée et on pouvait voir les côtes être tirées vers l'intérieur lorsque son enfant respirait. Au cours de l'entretien, l'enquêteur apprend que l'enfant avait des antécédents de "pneumonie" récurrente qui durait depuis au moins cinq mois malgré un traitement médical et traditionnel. </a:t>
            </a:r>
          </a:p>
          <a:p>
            <a:endParaRPr lang="en-GB" sz="1600"/>
          </a:p>
        </p:txBody>
      </p:sp>
      <p:graphicFrame>
        <p:nvGraphicFramePr>
          <p:cNvPr id="4" name="Table 3">
            <a:extLst>
              <a:ext uri="{FF2B5EF4-FFF2-40B4-BE49-F238E27FC236}">
                <a16:creationId xmlns:a16="http://schemas.microsoft.com/office/drawing/2014/main" id="{BA2C1F8A-C784-E7C0-AFA6-5E44F0958ADD}"/>
              </a:ext>
            </a:extLst>
          </p:cNvPr>
          <p:cNvGraphicFramePr>
            <a:graphicFrameLocks noGrp="1"/>
          </p:cNvGraphicFramePr>
          <p:nvPr/>
        </p:nvGraphicFramePr>
        <p:xfrm>
          <a:off x="512968" y="628349"/>
          <a:ext cx="4546261" cy="3235395"/>
        </p:xfrm>
        <a:graphic>
          <a:graphicData uri="http://schemas.openxmlformats.org/drawingml/2006/table">
            <a:tbl>
              <a:tblPr firstRow="1" firstCol="1" bandRow="1"/>
              <a:tblGrid>
                <a:gridCol w="2735640">
                  <a:extLst>
                    <a:ext uri="{9D8B030D-6E8A-4147-A177-3AD203B41FA5}">
                      <a16:colId xmlns:a16="http://schemas.microsoft.com/office/drawing/2014/main" val="2571008201"/>
                    </a:ext>
                  </a:extLst>
                </a:gridCol>
                <a:gridCol w="1810621">
                  <a:extLst>
                    <a:ext uri="{9D8B030D-6E8A-4147-A177-3AD203B41FA5}">
                      <a16:colId xmlns:a16="http://schemas.microsoft.com/office/drawing/2014/main" val="997904549"/>
                    </a:ext>
                  </a:extLst>
                </a:gridCol>
              </a:tblGrid>
              <a:tr h="0">
                <a:tc gridSpan="2">
                  <a:txBody>
                    <a:bodyPr/>
                    <a:lstStyle/>
                    <a:p>
                      <a:pPr algn="l">
                        <a:lnSpc>
                          <a:spcPct val="115000"/>
                        </a:lnSpc>
                      </a:pPr>
                      <a:r>
                        <a:rPr lang="en-GB" sz="1400" b="1">
                          <a:effectLst/>
                          <a:latin typeface="Calibri" panose="020F0502020204030204" pitchFamily="34" charset="0"/>
                          <a:ea typeface="Times New Roman" panose="02020603050405020304" pitchFamily="18" charset="0"/>
                          <a:cs typeface="Calibri" panose="020F0502020204030204" pitchFamily="34" charset="0"/>
                        </a:rPr>
                        <a:t>Détails de l'entretien</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lnSpc>
                          <a:spcPct val="115000"/>
                        </a:lnSpc>
                      </a:pP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8610151"/>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Date de l'entretien</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10/06/2017</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564881"/>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Heure de départ</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09:00</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7294283"/>
                  </a:ext>
                </a:extLst>
              </a:tr>
              <a:tr h="233045">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Nom de l'enquêteur</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err="1">
                          <a:effectLst/>
                          <a:latin typeface="Calibri" panose="020F0502020204030204" pitchFamily="34" charset="0"/>
                          <a:ea typeface="Times New Roman" panose="02020603050405020304" pitchFamily="18" charset="0"/>
                          <a:cs typeface="Calibri" panose="020F0502020204030204" pitchFamily="34" charset="0"/>
                        </a:rPr>
                        <a:t>Aderemi </a:t>
                      </a:r>
                      <a:r>
                        <a:rPr lang="en-GB" sz="1400">
                          <a:effectLst/>
                          <a:latin typeface="Calibri" panose="020F0502020204030204" pitchFamily="34" charset="0"/>
                          <a:ea typeface="Times New Roman" panose="02020603050405020304" pitchFamily="18" charset="0"/>
                          <a:cs typeface="Calibri" panose="020F0502020204030204" pitchFamily="34" charset="0"/>
                        </a:rPr>
                        <a:t>Adegbite</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2158122"/>
                  </a:ext>
                </a:extLst>
              </a:tr>
              <a:tr h="0">
                <a:tc gridSpan="2">
                  <a:txBody>
                    <a:bodyPr/>
                    <a:lstStyle/>
                    <a:p>
                      <a:pPr algn="l">
                        <a:lnSpc>
                          <a:spcPct val="115000"/>
                        </a:lnSpc>
                      </a:pPr>
                      <a:r>
                        <a:rPr lang="en-GB" sz="1400" b="1">
                          <a:effectLst/>
                          <a:latin typeface="Calibri" panose="020F0502020204030204" pitchFamily="34" charset="0"/>
                          <a:ea typeface="Times New Roman" panose="02020603050405020304" pitchFamily="18" charset="0"/>
                          <a:cs typeface="Calibri" panose="020F0502020204030204" pitchFamily="34" charset="0"/>
                        </a:rPr>
                        <a:t>Coordonnées du défunt</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lnSpc>
                          <a:spcPct val="115000"/>
                        </a:lnSpc>
                      </a:pP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0960024"/>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Nom </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Bryce Dagha</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240267"/>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Sexe</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Homme</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5711466"/>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Date de naissance (DOB)</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08/01/2015</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0130926"/>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Date du décès (DOD)</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04/03/2017</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0512970"/>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Age (si DOB et/ou DOD non connus)</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6112624"/>
                  </a:ext>
                </a:extLst>
              </a:tr>
              <a:tr h="0">
                <a:tc gridSpan="2">
                  <a:txBody>
                    <a:bodyPr/>
                    <a:lstStyle/>
                    <a:p>
                      <a:pPr algn="l">
                        <a:lnSpc>
                          <a:spcPct val="115000"/>
                        </a:lnSpc>
                      </a:pPr>
                      <a:r>
                        <a:rPr lang="en-GB" sz="1400" b="1">
                          <a:effectLst/>
                          <a:latin typeface="Calibri" panose="020F0502020204030204" pitchFamily="34" charset="0"/>
                          <a:ea typeface="Times New Roman" panose="02020603050405020304" pitchFamily="18" charset="0"/>
                          <a:cs typeface="Calibri" panose="020F0502020204030204" pitchFamily="34" charset="0"/>
                        </a:rPr>
                        <a:t>Coordonnées du répondant</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lnSpc>
                          <a:spcPct val="115000"/>
                        </a:lnSpc>
                      </a:pP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0269328"/>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Nom</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Susan Bettencourt</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2233331"/>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Âge</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33 ans</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4296582"/>
                  </a:ext>
                </a:extLst>
              </a:tr>
              <a:tr h="0">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Sa relation avec le défunt</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Calibri" panose="020F0502020204030204" pitchFamily="34" charset="0"/>
                          <a:ea typeface="Times New Roman" panose="02020603050405020304" pitchFamily="18" charset="0"/>
                          <a:cs typeface="Calibri" panose="020F0502020204030204" pitchFamily="34" charset="0"/>
                        </a:rPr>
                        <a:t>Mère</a:t>
                      </a:r>
                      <a:endParaRPr lang="en-GB" sz="1400">
                        <a:effectLst/>
                        <a:latin typeface="Minion Pro"/>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8131915"/>
                  </a:ext>
                </a:extLst>
              </a:tr>
            </a:tbl>
          </a:graphicData>
        </a:graphic>
      </p:graphicFrame>
    </p:spTree>
    <p:extLst>
      <p:ext uri="{BB962C8B-B14F-4D97-AF65-F5344CB8AC3E}">
        <p14:creationId xmlns:p14="http://schemas.microsoft.com/office/powerpoint/2010/main" val="22639684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FF2887-A359-E4A9-1A75-974ABB67B804}"/>
              </a:ext>
            </a:extLst>
          </p:cNvPr>
          <p:cNvSpPr/>
          <p:nvPr/>
        </p:nvSpPr>
        <p:spPr>
          <a:xfrm>
            <a:off x="92778" y="76782"/>
            <a:ext cx="12006443" cy="6707926"/>
          </a:xfrm>
          <a:prstGeom prst="rect">
            <a:avLst/>
          </a:prstGeom>
          <a:solidFill>
            <a:srgbClr val="DAE5F1"/>
          </a:solidFill>
          <a:ln w="9525" cap="flat" cmpd="sng">
            <a:solidFill>
              <a:srgbClr val="DAE5F1"/>
            </a:solidFill>
            <a:prstDash val="solid"/>
            <a:round/>
            <a:headEnd type="none" w="sm" len="sm"/>
            <a:tailEnd type="none" w="sm" len="sm"/>
          </a:ln>
        </p:spPr>
        <p:txBody>
          <a:bodyPr spcFirstLastPara="1" wrap="square" lIns="91425" tIns="45700" rIns="91425" bIns="45700" anchor="t" anchorCtr="0">
            <a:noAutofit/>
          </a:bodyPr>
          <a:lstStyle/>
          <a:p>
            <a:pPr algn="ctr">
              <a:lnSpc>
                <a:spcPct val="115000"/>
              </a:lnSpc>
              <a:spcAft>
                <a:spcPts val="1200"/>
              </a:spcAft>
            </a:pPr>
            <a:r>
              <a:rPr lang="en-US" sz="2000" b="1">
                <a:solidFill>
                  <a:schemeClr val="accent1"/>
                </a:solidFill>
                <a:effectLst/>
                <a:latin typeface="Calibri" panose="020F0502020204030204" pitchFamily="34" charset="0"/>
                <a:ea typeface="Calibri" panose="020F0502020204030204" pitchFamily="34" charset="0"/>
                <a:cs typeface="Calibri" panose="020F0502020204030204" pitchFamily="34" charset="0"/>
              </a:rPr>
              <a:t>     Cas de formation C</a:t>
            </a:r>
          </a:p>
          <a:p>
            <a:pPr algn="just">
              <a:lnSpc>
                <a:spcPct val="115000"/>
              </a:lnSpc>
              <a:spcAft>
                <a:spcPts val="1200"/>
              </a:spcAft>
            </a:pPr>
            <a:endParaRPr lang="en-GB" sz="1800">
              <a:effectLst/>
              <a:latin typeface="Minion Pro"/>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10FAF89E-9A7D-113F-3B9A-66D55ECE5C6B}"/>
              </a:ext>
            </a:extLst>
          </p:cNvPr>
          <p:cNvSpPr txBox="1"/>
          <p:nvPr/>
        </p:nvSpPr>
        <p:spPr>
          <a:xfrm>
            <a:off x="182064" y="5387582"/>
            <a:ext cx="5297355" cy="1323439"/>
          </a:xfrm>
          <a:prstGeom prst="rect">
            <a:avLst/>
          </a:prstGeom>
          <a:noFill/>
        </p:spPr>
        <p:txBody>
          <a:bodyPr wrap="square" rtlCol="0">
            <a:spAutoFit/>
          </a:bodyPr>
          <a:lstStyle/>
          <a:p>
            <a:pPr algn="just"/>
            <a:r>
              <a:rPr lang="en-US" sz="1600" b="1">
                <a:solidFill>
                  <a:schemeClr val="accent1"/>
                </a:solidFill>
                <a:effectLst/>
                <a:ea typeface="Times New Roman" panose="02020603050405020304" pitchFamily="18" charset="0"/>
                <a:cs typeface="Calibri" panose="020F0502020204030204" pitchFamily="34" charset="0"/>
              </a:rPr>
              <a:t>Situation </a:t>
            </a:r>
            <a:r>
              <a:rPr lang="en-US" sz="1600">
                <a:solidFill>
                  <a:schemeClr val="accent1"/>
                </a:solidFill>
                <a:effectLst/>
                <a:ea typeface="Times New Roman" panose="02020603050405020304" pitchFamily="18" charset="0"/>
                <a:cs typeface="Calibri" panose="020F0502020204030204" pitchFamily="34" charset="0"/>
              </a:rPr>
              <a:t>: </a:t>
            </a:r>
            <a:r>
              <a:rPr lang="en-GB" sz="1600">
                <a:effectLst/>
                <a:latin typeface="Calibri" panose="020F0502020204030204" pitchFamily="34" charset="0"/>
                <a:ea typeface="Calibri" panose="020F0502020204030204" pitchFamily="34" charset="0"/>
                <a:cs typeface="Calibri" panose="020F0502020204030204" pitchFamily="34" charset="0"/>
              </a:rPr>
              <a:t>L'enquêtrice arrive dans un ménage où elle est informée par la belle-mère de la défunte, que pour une interview VA, elle aura besoin de la permission du mari de la défunte, et qu'il est parti au champ et sera de retour dans une heure. </a:t>
            </a:r>
            <a:endParaRPr lang="en-GB" sz="1800">
              <a:effectLst/>
              <a:latin typeface="Minion Pro"/>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18CA3C4-D732-B11B-26D2-583BE30FA872}"/>
              </a:ext>
            </a:extLst>
          </p:cNvPr>
          <p:cNvSpPr txBox="1"/>
          <p:nvPr/>
        </p:nvSpPr>
        <p:spPr>
          <a:xfrm>
            <a:off x="5479419" y="569430"/>
            <a:ext cx="6619803" cy="4630755"/>
          </a:xfrm>
          <a:prstGeom prst="rect">
            <a:avLst/>
          </a:prstGeom>
          <a:noFill/>
        </p:spPr>
        <p:txBody>
          <a:bodyPr wrap="square" rtlCol="0">
            <a:spAutoFit/>
          </a:bodyPr>
          <a:lstStyle/>
          <a:p>
            <a:pPr algn="just">
              <a:lnSpc>
                <a:spcPct val="115000"/>
              </a:lnSpc>
            </a:pPr>
            <a:r>
              <a:rPr lang="en-GB" sz="1600">
                <a:effectLst/>
                <a:latin typeface="Calibri" panose="020F0502020204030204" pitchFamily="34" charset="0"/>
                <a:ea typeface="Calibri" panose="020F0502020204030204" pitchFamily="34" charset="0"/>
                <a:cs typeface="Calibri" panose="020F0502020204030204" pitchFamily="34" charset="0"/>
              </a:rPr>
              <a:t>Finalement, le mari arrive et accepte d'être interviewé, mais il dit qu'il n'était pas avec sa femme au moment de sa mort.  Sa femme est allée chez sa mère lorsqu'elle était enceinte de six mois, et il lui rendait visite une fois par mois. Il a reçu un message de sa belle-mère selon lequel sa femme est morte juste avant l'accouchement, et il ne sait pas ce qui s'est passé exactement. Que doit faire l'enquêteur ?</a:t>
            </a:r>
            <a:endParaRPr lang="en-US" sz="1600" b="1">
              <a:solidFill>
                <a:schemeClr val="accent1"/>
              </a:solidFill>
              <a:ea typeface="Times New Roman" panose="02020603050405020304" pitchFamily="18" charset="0"/>
              <a:cs typeface="Calibri" panose="020F0502020204030204" pitchFamily="34" charset="0"/>
            </a:endParaRPr>
          </a:p>
          <a:p>
            <a:pPr algn="just">
              <a:lnSpc>
                <a:spcPct val="115000"/>
              </a:lnSpc>
              <a:spcBef>
                <a:spcPts val="1200"/>
              </a:spcBef>
            </a:pPr>
            <a:r>
              <a:rPr lang="en-US" sz="1600" b="1">
                <a:solidFill>
                  <a:schemeClr val="accent1"/>
                </a:solidFill>
                <a:effectLst/>
                <a:ea typeface="Times New Roman" panose="02020603050405020304" pitchFamily="18" charset="0"/>
                <a:cs typeface="Calibri" panose="020F0502020204030204" pitchFamily="34" charset="0"/>
              </a:rPr>
              <a:t>Description du cas </a:t>
            </a:r>
            <a:r>
              <a:rPr lang="en-US" sz="1600">
                <a:solidFill>
                  <a:schemeClr val="accent1"/>
                </a:solidFill>
                <a:effectLst/>
                <a:ea typeface="Times New Roman" panose="02020603050405020304" pitchFamily="18" charset="0"/>
                <a:cs typeface="Calibri" panose="020F0502020204030204" pitchFamily="34" charset="0"/>
              </a:rPr>
              <a:t>: </a:t>
            </a:r>
            <a:r>
              <a:rPr lang="en-GB" sz="1600">
                <a:effectLst/>
                <a:ea typeface="Calibri" panose="020F0502020204030204" pitchFamily="34" charset="0"/>
                <a:cs typeface="Calibri" panose="020F0502020204030204" pitchFamily="34" charset="0"/>
              </a:rPr>
              <a:t>Mme Susanne était enceinte de huit mois au moment de son décès et n'avait assisté qu'une seule fois à des soins prénatals - lorsqu'elle était enceinte de cinq mois. Elle présentait des gonflements autour des chevilles depuis le sixième mois de sa grossesse. Elle a également dit à sa mère à plusieurs reprises qu'elle avait des maux de tête et une vision floue.</a:t>
            </a:r>
          </a:p>
          <a:p>
            <a:pPr algn="just">
              <a:lnSpc>
                <a:spcPct val="115000"/>
              </a:lnSpc>
              <a:spcBef>
                <a:spcPts val="1200"/>
              </a:spcBef>
            </a:pPr>
            <a:r>
              <a:rPr lang="en-GB" sz="1600">
                <a:effectLst/>
                <a:ea typeface="Calibri" panose="020F0502020204030204" pitchFamily="34" charset="0"/>
                <a:cs typeface="Calibri" panose="020F0502020204030204" pitchFamily="34" charset="0"/>
              </a:rPr>
              <a:t>Le jour de son décès, elle a soudainement eu deux épisodes de convulsion, et après le deuxième épisode, elle a perdu connaissance. Alors que l'on s'apprêtait à l'emmener à l'hôpital voisin, son état s'est aggravé et elle est morte. Elle n'avait pas de fièvre et le bébé était encore dans son ventre.</a:t>
            </a:r>
          </a:p>
        </p:txBody>
      </p:sp>
      <p:graphicFrame>
        <p:nvGraphicFramePr>
          <p:cNvPr id="3" name="Table 2">
            <a:extLst>
              <a:ext uri="{FF2B5EF4-FFF2-40B4-BE49-F238E27FC236}">
                <a16:creationId xmlns:a16="http://schemas.microsoft.com/office/drawing/2014/main" id="{6D855ABB-E626-BC93-E5BA-FE8F33E6BFE1}"/>
              </a:ext>
            </a:extLst>
          </p:cNvPr>
          <p:cNvGraphicFramePr>
            <a:graphicFrameLocks noGrp="1"/>
          </p:cNvGraphicFramePr>
          <p:nvPr/>
        </p:nvGraphicFramePr>
        <p:xfrm>
          <a:off x="447508" y="210334"/>
          <a:ext cx="4550282" cy="5030206"/>
        </p:xfrm>
        <a:graphic>
          <a:graphicData uri="http://schemas.openxmlformats.org/drawingml/2006/table">
            <a:tbl>
              <a:tblPr firstRow="1" firstCol="1" bandRow="1"/>
              <a:tblGrid>
                <a:gridCol w="2100249">
                  <a:extLst>
                    <a:ext uri="{9D8B030D-6E8A-4147-A177-3AD203B41FA5}">
                      <a16:colId xmlns:a16="http://schemas.microsoft.com/office/drawing/2014/main" val="1620374885"/>
                    </a:ext>
                  </a:extLst>
                </a:gridCol>
                <a:gridCol w="2450033">
                  <a:extLst>
                    <a:ext uri="{9D8B030D-6E8A-4147-A177-3AD203B41FA5}">
                      <a16:colId xmlns:a16="http://schemas.microsoft.com/office/drawing/2014/main" val="357163747"/>
                    </a:ext>
                  </a:extLst>
                </a:gridCol>
              </a:tblGrid>
              <a:tr h="172431">
                <a:tc gridSpan="2">
                  <a:txBody>
                    <a:bodyPr/>
                    <a:lstStyle/>
                    <a:p>
                      <a:pPr algn="l">
                        <a:lnSpc>
                          <a:spcPct val="115000"/>
                        </a:lnSpc>
                      </a:pPr>
                      <a:r>
                        <a:rPr lang="en-GB" sz="1400" b="1">
                          <a:effectLst/>
                          <a:latin typeface="+mn-lt"/>
                          <a:ea typeface="Times New Roman" panose="02020603050405020304" pitchFamily="18" charset="0"/>
                          <a:cs typeface="Calibri" panose="020F0502020204030204" pitchFamily="34" charset="0"/>
                        </a:rPr>
                        <a:t>Détails de l'entretien</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lnSpc>
                          <a:spcPct val="115000"/>
                        </a:lnSpc>
                      </a:pP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250700"/>
                  </a:ext>
                </a:extLst>
              </a:tr>
              <a:tr h="355590">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Date de l'entretien</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23/11/2017</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7503128"/>
                  </a:ext>
                </a:extLst>
              </a:tr>
              <a:tr h="172431">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Heure de départ</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09:00</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8907405"/>
                  </a:ext>
                </a:extLst>
              </a:tr>
              <a:tr h="355590">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Nom de l'enquêteur</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Julia </a:t>
                      </a:r>
                      <a:r>
                        <a:rPr lang="en-GB" sz="1400" err="1">
                          <a:effectLst/>
                          <a:latin typeface="+mn-lt"/>
                          <a:ea typeface="Times New Roman" panose="02020603050405020304" pitchFamily="18" charset="0"/>
                          <a:cs typeface="Calibri" panose="020F0502020204030204" pitchFamily="34" charset="0"/>
                        </a:rPr>
                        <a:t>Cassamba</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372471"/>
                  </a:ext>
                </a:extLst>
              </a:tr>
              <a:tr h="172431">
                <a:tc gridSpan="2">
                  <a:txBody>
                    <a:bodyPr/>
                    <a:lstStyle/>
                    <a:p>
                      <a:pPr algn="l">
                        <a:lnSpc>
                          <a:spcPct val="115000"/>
                        </a:lnSpc>
                      </a:pPr>
                      <a:r>
                        <a:rPr lang="en-GB" sz="1400" b="1">
                          <a:effectLst/>
                          <a:latin typeface="+mn-lt"/>
                          <a:ea typeface="Times New Roman" panose="02020603050405020304" pitchFamily="18" charset="0"/>
                          <a:cs typeface="Calibri" panose="020F0502020204030204" pitchFamily="34" charset="0"/>
                        </a:rPr>
                        <a:t>Coordonnées du défunt</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lnSpc>
                          <a:spcPct val="115000"/>
                        </a:lnSpc>
                      </a:pP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5274078"/>
                  </a:ext>
                </a:extLst>
              </a:tr>
              <a:tr h="172431">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Nom </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Susanne Thompson</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3000321"/>
                  </a:ext>
                </a:extLst>
              </a:tr>
              <a:tr h="172431">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Sexe</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Femme</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1024569"/>
                  </a:ext>
                </a:extLst>
              </a:tr>
              <a:tr h="355590">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Date de naissance (DOB)</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18/02/1999</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4293569"/>
                  </a:ext>
                </a:extLst>
              </a:tr>
              <a:tr h="355590">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Date du décès (DOD)</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20/04/2017</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5414260"/>
                  </a:ext>
                </a:extLst>
              </a:tr>
              <a:tr h="538749">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Age (si DOB et/ou DOD non connus)</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72370"/>
                  </a:ext>
                </a:extLst>
              </a:tr>
              <a:tr h="172431">
                <a:tc gridSpan="2">
                  <a:txBody>
                    <a:bodyPr/>
                    <a:lstStyle/>
                    <a:p>
                      <a:pPr algn="l">
                        <a:lnSpc>
                          <a:spcPct val="115000"/>
                        </a:lnSpc>
                      </a:pPr>
                      <a:r>
                        <a:rPr lang="en-GB" sz="1400" b="1">
                          <a:effectLst/>
                          <a:latin typeface="+mn-lt"/>
                          <a:ea typeface="Times New Roman" panose="02020603050405020304" pitchFamily="18" charset="0"/>
                          <a:cs typeface="Calibri" panose="020F0502020204030204" pitchFamily="34" charset="0"/>
                        </a:rPr>
                        <a:t>Coordonnées du répondant</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lnSpc>
                          <a:spcPct val="115000"/>
                        </a:lnSpc>
                      </a:pP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0155693"/>
                  </a:ext>
                </a:extLst>
              </a:tr>
              <a:tr h="355590">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Nom</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Joseph Thompson</a:t>
                      </a:r>
                      <a:endParaRPr lang="en-GB" sz="1400">
                        <a:effectLst/>
                        <a:latin typeface="+mn-lt"/>
                        <a:ea typeface="Calibri" panose="020F0502020204030204" pitchFamily="34" charset="0"/>
                        <a:cs typeface="Calibri" panose="020F0502020204030204" pitchFamily="34" charset="0"/>
                      </a:endParaRPr>
                    </a:p>
                    <a:p>
                      <a:pPr algn="l">
                        <a:lnSpc>
                          <a:spcPct val="115000"/>
                        </a:lnSpc>
                      </a:pPr>
                      <a:r>
                        <a:rPr lang="en-GB" sz="1400">
                          <a:effectLst/>
                          <a:latin typeface="+mn-lt"/>
                          <a:ea typeface="Times New Roman" panose="02020603050405020304" pitchFamily="18" charset="0"/>
                          <a:cs typeface="Calibri" panose="020F0502020204030204" pitchFamily="34" charset="0"/>
                        </a:rPr>
                        <a:t>Mary </a:t>
                      </a:r>
                      <a:r>
                        <a:rPr lang="en-GB" sz="1400" err="1">
                          <a:effectLst/>
                          <a:latin typeface="+mn-lt"/>
                          <a:ea typeface="Times New Roman" panose="02020603050405020304" pitchFamily="18" charset="0"/>
                          <a:cs typeface="Calibri" panose="020F0502020204030204" pitchFamily="34" charset="0"/>
                        </a:rPr>
                        <a:t>Olibe</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1533084"/>
                  </a:ext>
                </a:extLst>
              </a:tr>
              <a:tr h="538749">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Âge</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35 ans (mari)</a:t>
                      </a:r>
                      <a:endParaRPr lang="en-GB" sz="1400">
                        <a:effectLst/>
                        <a:latin typeface="+mn-lt"/>
                        <a:ea typeface="Calibri" panose="020F0502020204030204" pitchFamily="34" charset="0"/>
                        <a:cs typeface="Calibri" panose="020F0502020204030204" pitchFamily="34" charset="0"/>
                      </a:endParaRPr>
                    </a:p>
                    <a:p>
                      <a:pPr algn="l">
                        <a:lnSpc>
                          <a:spcPct val="115000"/>
                        </a:lnSpc>
                      </a:pPr>
                      <a:r>
                        <a:rPr lang="en-GB" sz="1400">
                          <a:effectLst/>
                          <a:latin typeface="+mn-lt"/>
                          <a:ea typeface="Times New Roman" panose="02020603050405020304" pitchFamily="18" charset="0"/>
                          <a:cs typeface="Calibri" panose="020F0502020204030204" pitchFamily="34" charset="0"/>
                        </a:rPr>
                        <a:t>76 ans</a:t>
                      </a:r>
                      <a:endParaRPr lang="en-GB" sz="1400">
                        <a:effectLst/>
                        <a:latin typeface="+mn-lt"/>
                        <a:ea typeface="Calibri" panose="020F0502020204030204" pitchFamily="34" charset="0"/>
                        <a:cs typeface="Calibri" panose="020F0502020204030204" pitchFamily="34" charset="0"/>
                      </a:endParaRPr>
                    </a:p>
                    <a:p>
                      <a:pPr algn="l">
                        <a:lnSpc>
                          <a:spcPct val="115000"/>
                        </a:lnSpc>
                      </a:pPr>
                      <a:r>
                        <a:rPr lang="en-GB" sz="1400">
                          <a:effectLst/>
                          <a:latin typeface="+mn-lt"/>
                          <a:ea typeface="Times New Roman" panose="02020603050405020304" pitchFamily="18" charset="0"/>
                          <a:cs typeface="Calibri" panose="020F0502020204030204" pitchFamily="34" charset="0"/>
                        </a:rPr>
                        <a:t>(mère)</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3810695"/>
                  </a:ext>
                </a:extLst>
              </a:tr>
              <a:tr h="538749">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Sa relation avec le défunt</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pPr>
                      <a:r>
                        <a:rPr lang="en-GB" sz="1400">
                          <a:effectLst/>
                          <a:latin typeface="+mn-lt"/>
                          <a:ea typeface="Times New Roman" panose="02020603050405020304" pitchFamily="18" charset="0"/>
                          <a:cs typeface="Calibri" panose="020F0502020204030204" pitchFamily="34" charset="0"/>
                        </a:rPr>
                        <a:t>Mari</a:t>
                      </a:r>
                      <a:endParaRPr lang="en-GB" sz="1400">
                        <a:effectLst/>
                        <a:latin typeface="+mn-lt"/>
                        <a:ea typeface="Calibri" panose="020F0502020204030204" pitchFamily="34" charset="0"/>
                        <a:cs typeface="Calibri" panose="020F0502020204030204" pitchFamily="34" charset="0"/>
                      </a:endParaRPr>
                    </a:p>
                    <a:p>
                      <a:pPr algn="l">
                        <a:lnSpc>
                          <a:spcPct val="115000"/>
                        </a:lnSpc>
                      </a:pPr>
                      <a:r>
                        <a:rPr lang="en-GB" sz="1400">
                          <a:effectLst/>
                          <a:latin typeface="+mn-lt"/>
                          <a:ea typeface="Times New Roman" panose="02020603050405020304" pitchFamily="18" charset="0"/>
                          <a:cs typeface="Calibri" panose="020F0502020204030204" pitchFamily="34" charset="0"/>
                        </a:rPr>
                        <a:t>Mère</a:t>
                      </a:r>
                      <a:endParaRPr lang="en-GB" sz="1400">
                        <a:effectLst/>
                        <a:latin typeface="+mn-lt"/>
                        <a:ea typeface="Calibri" panose="020F0502020204030204" pitchFamily="34" charset="0"/>
                        <a:cs typeface="Calibri" panose="020F0502020204030204" pitchFamily="34" charset="0"/>
                      </a:endParaRPr>
                    </a:p>
                  </a:txBody>
                  <a:tcPr marL="58681" marR="5868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845475"/>
                  </a:ext>
                </a:extLst>
              </a:tr>
            </a:tbl>
          </a:graphicData>
        </a:graphic>
      </p:graphicFrame>
    </p:spTree>
    <p:extLst>
      <p:ext uri="{BB962C8B-B14F-4D97-AF65-F5344CB8AC3E}">
        <p14:creationId xmlns:p14="http://schemas.microsoft.com/office/powerpoint/2010/main" val="1422117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E0AE86B4-066E-EE63-32A0-37C06B8CC5CF}"/>
              </a:ext>
            </a:extLst>
          </p:cNvPr>
          <p:cNvSpPr>
            <a:spLocks noGrp="1"/>
          </p:cNvSpPr>
          <p:nvPr>
            <p:ph type="title"/>
          </p:nvPr>
        </p:nvSpPr>
        <p:spPr>
          <a:xfrm>
            <a:off x="1982788" y="347664"/>
            <a:ext cx="7766050" cy="1150937"/>
          </a:xfrm>
        </p:spPr>
        <p:txBody>
          <a:bodyPr/>
          <a:lstStyle/>
          <a:p>
            <a:pPr eaLnBrk="1" hangingPunct="1"/>
            <a:r>
              <a:rPr lang="en-US" altLang="en-US">
                <a:latin typeface="Georgia" panose="02040502050405020303" pitchFamily="18" charset="0"/>
                <a:cs typeface="Georgia" panose="02040502050405020303" pitchFamily="18" charset="0"/>
              </a:rPr>
              <a:t>Objectifs d'apprentissage / 1</a:t>
            </a:r>
          </a:p>
        </p:txBody>
      </p:sp>
      <p:sp>
        <p:nvSpPr>
          <p:cNvPr id="5123" name="Content Placeholder 2">
            <a:extLst>
              <a:ext uri="{FF2B5EF4-FFF2-40B4-BE49-F238E27FC236}">
                <a16:creationId xmlns:a16="http://schemas.microsoft.com/office/drawing/2014/main" id="{53BB5648-1653-2B4C-B0A3-69453B19D6EB}"/>
              </a:ext>
            </a:extLst>
          </p:cNvPr>
          <p:cNvSpPr>
            <a:spLocks noGrp="1"/>
          </p:cNvSpPr>
          <p:nvPr>
            <p:ph idx="1"/>
          </p:nvPr>
        </p:nvSpPr>
        <p:spPr>
          <a:xfrm>
            <a:off x="2006600" y="1836738"/>
            <a:ext cx="7823200" cy="3497262"/>
          </a:xfrm>
        </p:spPr>
        <p:txBody>
          <a:bodyPr rtlCol="0">
            <a:normAutofit fontScale="40000" lnSpcReduction="20000"/>
          </a:bodyPr>
          <a:lstStyle/>
          <a:p>
            <a:pPr marL="0" indent="0" eaLnBrk="1" fontAlgn="auto" hangingPunct="1">
              <a:spcAft>
                <a:spcPts val="0"/>
              </a:spcAft>
              <a:buNone/>
              <a:defRPr/>
            </a:pPr>
            <a:r>
              <a:rPr lang="en-US" sz="5100">
                <a:latin typeface="Georgia" panose="02040502050405020303" pitchFamily="18" charset="0"/>
                <a:ea typeface="+mn-ea"/>
              </a:rPr>
              <a:t>Après cette présentation, vous devriez être</a:t>
            </a:r>
          </a:p>
          <a:p>
            <a:pPr marL="0" indent="0" eaLnBrk="1" fontAlgn="auto" hangingPunct="1">
              <a:spcAft>
                <a:spcPts val="0"/>
              </a:spcAft>
              <a:buNone/>
              <a:defRPr/>
            </a:pPr>
            <a:r>
              <a:rPr lang="en-US" sz="5100">
                <a:latin typeface="Georgia" panose="02040502050405020303" pitchFamily="18" charset="0"/>
                <a:ea typeface="+mn-ea"/>
              </a:rPr>
              <a:t>capable de :</a:t>
            </a:r>
          </a:p>
          <a:p>
            <a:pPr marL="0" indent="0" eaLnBrk="1" fontAlgn="auto" hangingPunct="1">
              <a:spcAft>
                <a:spcPts val="0"/>
              </a:spcAft>
              <a:buNone/>
              <a:defRPr/>
            </a:pPr>
            <a:endParaRPr lang="en-US" sz="4500">
              <a:latin typeface="Georgia" panose="02040502050405020303" pitchFamily="18" charset="0"/>
              <a:ea typeface="+mn-ea"/>
            </a:endParaRPr>
          </a:p>
          <a:p>
            <a:pPr eaLnBrk="1" fontAlgn="auto" hangingPunct="1">
              <a:spcAft>
                <a:spcPts val="0"/>
              </a:spcAft>
              <a:buFont typeface="Arial"/>
              <a:buChar char="•"/>
              <a:defRPr/>
            </a:pPr>
            <a:r>
              <a:rPr lang="en-US" sz="5100">
                <a:latin typeface="Georgia" panose="02040502050405020303" pitchFamily="18" charset="0"/>
                <a:ea typeface="+mn-ea"/>
              </a:rPr>
              <a:t>Citez et comprenez les trois principes éthiques de base décrits dans le rapport Belmont ; </a:t>
            </a:r>
          </a:p>
          <a:p>
            <a:pPr marL="0" indent="0" eaLnBrk="1" fontAlgn="auto" hangingPunct="1">
              <a:spcAft>
                <a:spcPts val="0"/>
              </a:spcAft>
              <a:buNone/>
              <a:defRPr/>
            </a:pPr>
            <a:endParaRPr lang="en-US" sz="5100">
              <a:latin typeface="Georgia" panose="02040502050405020303" pitchFamily="18" charset="0"/>
              <a:ea typeface="+mn-ea"/>
            </a:endParaRPr>
          </a:p>
          <a:p>
            <a:pPr eaLnBrk="1" fontAlgn="auto" hangingPunct="1">
              <a:spcAft>
                <a:spcPts val="0"/>
              </a:spcAft>
              <a:buFont typeface="Arial"/>
              <a:buChar char="•"/>
              <a:defRPr/>
            </a:pPr>
            <a:r>
              <a:rPr lang="en-US" sz="5100">
                <a:latin typeface="Georgia" panose="02040502050405020303" pitchFamily="18" charset="0"/>
                <a:ea typeface="+mn-ea"/>
              </a:rPr>
              <a:t>Appliquez ces principes éthiques lorsque vous travaillez avec des sujets de recherche, </a:t>
            </a:r>
          </a:p>
          <a:p>
            <a:pPr marL="0" indent="0" eaLnBrk="1" fontAlgn="auto" hangingPunct="1">
              <a:spcAft>
                <a:spcPts val="0"/>
              </a:spcAft>
              <a:buNone/>
              <a:defRPr/>
            </a:pPr>
            <a:r>
              <a:rPr lang="en-US" sz="5100">
                <a:solidFill>
                  <a:schemeClr val="accent1">
                    <a:lumMod val="75000"/>
                  </a:schemeClr>
                </a:solidFill>
                <a:latin typeface="Georgia" panose="02040502050405020303" pitchFamily="18" charset="0"/>
                <a:ea typeface="+mn-ea"/>
              </a:rPr>
              <a:t>	- y compris la </a:t>
            </a:r>
            <a:r>
              <a:rPr lang="en-US" sz="5100">
                <a:solidFill>
                  <a:schemeClr val="accent1">
                    <a:lumMod val="75000"/>
                  </a:schemeClr>
                </a:solidFill>
                <a:latin typeface="Georgia" panose="02040502050405020303" pitchFamily="18" charset="0"/>
              </a:rPr>
              <a:t>recherche dans un contexte international</a:t>
            </a:r>
          </a:p>
          <a:p>
            <a:pPr marL="0" indent="0" eaLnBrk="1" fontAlgn="auto" hangingPunct="1">
              <a:spcAft>
                <a:spcPts val="0"/>
              </a:spcAft>
              <a:buNone/>
              <a:defRPr/>
            </a:pPr>
            <a:r>
              <a:rPr lang="en-US" sz="3800">
                <a:solidFill>
                  <a:srgbClr val="00B0F0"/>
                </a:solidFill>
              </a:rPr>
              <a:t>	</a:t>
            </a:r>
            <a:endParaRPr lang="en-US">
              <a:ea typeface="+mn-ea"/>
            </a:endParaRPr>
          </a:p>
          <a:p>
            <a:pPr eaLnBrk="1" fontAlgn="auto" hangingPunct="1">
              <a:spcAft>
                <a:spcPts val="0"/>
              </a:spcAft>
              <a:buFont typeface="Arial"/>
              <a:buChar char="•"/>
              <a:defRPr/>
            </a:pPr>
            <a:endParaRPr lang="en-US">
              <a:ea typeface="+mn-ea"/>
            </a:endParaRPr>
          </a:p>
        </p:txBody>
      </p:sp>
      <p:sp>
        <p:nvSpPr>
          <p:cNvPr id="9220" name="Slide Number Placeholder 4">
            <a:extLst>
              <a:ext uri="{FF2B5EF4-FFF2-40B4-BE49-F238E27FC236}">
                <a16:creationId xmlns:a16="http://schemas.microsoft.com/office/drawing/2014/main" id="{A020EE9C-B4F2-AC6A-39DA-4CD3B414440F}"/>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6AE4851D-D1A7-4F40-9590-93217631B7C7}" type="slidenum">
              <a:rPr lang="en-US" altLang="en-US" sz="1200">
                <a:solidFill>
                  <a:schemeClr val="tx1"/>
                </a:solidFill>
                <a:latin typeface="Arial Black" panose="020B0604020202020204" pitchFamily="34" charset="0"/>
              </a:rPr>
              <a:t>22</a:t>
            </a:fld>
            <a:endParaRPr lang="en-US" altLang="en-US" sz="1200">
              <a:solidFill>
                <a:schemeClr val="tx1"/>
              </a:solidFill>
              <a:latin typeface="Arial Black" panose="020B0604020202020204" pitchFamily="34" charset="0"/>
            </a:endParaRPr>
          </a:p>
        </p:txBody>
      </p:sp>
    </p:spTree>
    <p:extLst>
      <p:ext uri="{BB962C8B-B14F-4D97-AF65-F5344CB8AC3E}">
        <p14:creationId xmlns:p14="http://schemas.microsoft.com/office/powerpoint/2010/main" val="495849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C84765AA-9394-18AC-F3A2-3DA21ADB4203}"/>
              </a:ext>
            </a:extLst>
          </p:cNvPr>
          <p:cNvSpPr>
            <a:spLocks noGrp="1"/>
          </p:cNvSpPr>
          <p:nvPr>
            <p:ph type="title"/>
          </p:nvPr>
        </p:nvSpPr>
        <p:spPr>
          <a:xfrm>
            <a:off x="1981200" y="1249364"/>
            <a:ext cx="7766050" cy="1150937"/>
          </a:xfrm>
        </p:spPr>
        <p:txBody>
          <a:bodyPr/>
          <a:lstStyle/>
          <a:p>
            <a:pPr eaLnBrk="1" hangingPunct="1"/>
            <a:r>
              <a:rPr lang="en-US" altLang="en-US">
                <a:solidFill>
                  <a:srgbClr val="FFFFFF"/>
                </a:solidFill>
                <a:latin typeface="Georgia" panose="02040502050405020303" pitchFamily="18" charset="0"/>
                <a:cs typeface="Georgia" panose="02040502050405020303" pitchFamily="18" charset="0"/>
              </a:rPr>
              <a:t>Objectifs d'apprentissage / 2</a:t>
            </a:r>
            <a:endParaRPr lang="en-US" altLang="en-US">
              <a:latin typeface="Georgia" panose="02040502050405020303" pitchFamily="18" charset="0"/>
              <a:cs typeface="Georgia" panose="02040502050405020303" pitchFamily="18" charset="0"/>
            </a:endParaRPr>
          </a:p>
        </p:txBody>
      </p:sp>
      <p:sp>
        <p:nvSpPr>
          <p:cNvPr id="3" name="Content Placeholder 2">
            <a:extLst>
              <a:ext uri="{FF2B5EF4-FFF2-40B4-BE49-F238E27FC236}">
                <a16:creationId xmlns:a16="http://schemas.microsoft.com/office/drawing/2014/main" id="{FA88BADB-8F06-C449-A0E2-B8B2FFCEAFED}"/>
              </a:ext>
            </a:extLst>
          </p:cNvPr>
          <p:cNvSpPr>
            <a:spLocks noGrp="1"/>
          </p:cNvSpPr>
          <p:nvPr>
            <p:ph idx="1"/>
          </p:nvPr>
        </p:nvSpPr>
        <p:spPr>
          <a:xfrm>
            <a:off x="2006600" y="2293938"/>
            <a:ext cx="7740650" cy="3040062"/>
          </a:xfrm>
        </p:spPr>
        <p:txBody>
          <a:bodyPr rtlCol="0">
            <a:normAutofit/>
          </a:bodyPr>
          <a:lstStyle/>
          <a:p>
            <a:pPr eaLnBrk="1" fontAlgn="auto" hangingPunct="1">
              <a:spcAft>
                <a:spcPts val="0"/>
              </a:spcAft>
              <a:buFont typeface="Arial"/>
              <a:buChar char="•"/>
              <a:defRPr/>
            </a:pPr>
            <a:r>
              <a:rPr lang="en-US" sz="2800">
                <a:solidFill>
                  <a:srgbClr val="1F497D"/>
                </a:solidFill>
                <a:latin typeface="Georgia" panose="02040502050405020303" pitchFamily="18" charset="0"/>
                <a:ea typeface="+mn-ea"/>
                <a:cs typeface="Times New Roman" pitchFamily="18" charset="0"/>
              </a:rPr>
              <a:t>comprendre comment contribuer à la protection de la vie privée des participants</a:t>
            </a:r>
          </a:p>
          <a:p>
            <a:pPr marL="0" indent="0" eaLnBrk="1" fontAlgn="auto" hangingPunct="1">
              <a:spcAft>
                <a:spcPts val="0"/>
              </a:spcAft>
              <a:buNone/>
              <a:defRPr/>
            </a:pPr>
            <a:endParaRPr lang="en-US" sz="2800">
              <a:solidFill>
                <a:srgbClr val="1F497D"/>
              </a:solidFill>
              <a:latin typeface="Georgia" panose="02040502050405020303" pitchFamily="18" charset="0"/>
              <a:ea typeface="+mn-ea"/>
              <a:cs typeface="Times New Roman" pitchFamily="18" charset="0"/>
            </a:endParaRPr>
          </a:p>
          <a:p>
            <a:pPr eaLnBrk="1" fontAlgn="auto" hangingPunct="1">
              <a:spcAft>
                <a:spcPts val="0"/>
              </a:spcAft>
              <a:buFont typeface="Arial"/>
              <a:buChar char="•"/>
              <a:defRPr/>
            </a:pPr>
            <a:r>
              <a:rPr lang="en-US" sz="2800">
                <a:solidFill>
                  <a:srgbClr val="1F497D"/>
                </a:solidFill>
                <a:latin typeface="Georgia" panose="02040502050405020303" pitchFamily="18" charset="0"/>
                <a:ea typeface="+mn-ea"/>
                <a:cs typeface="Times New Roman" pitchFamily="18" charset="0"/>
              </a:rPr>
              <a:t>Comment aider à préserver la </a:t>
            </a:r>
            <a:r>
              <a:rPr lang="en-US" sz="2800">
                <a:latin typeface="Georgia" panose="02040502050405020303" pitchFamily="18" charset="0"/>
                <a:ea typeface="+mn-ea"/>
              </a:rPr>
              <a:t>sécurité des données d'étude </a:t>
            </a:r>
            <a:r>
              <a:rPr lang="en-US" sz="2800">
                <a:solidFill>
                  <a:srgbClr val="1F497D"/>
                </a:solidFill>
                <a:latin typeface="Georgia" panose="02040502050405020303" pitchFamily="18" charset="0"/>
                <a:ea typeface="+mn-ea"/>
                <a:cs typeface="Times New Roman" pitchFamily="18" charset="0"/>
              </a:rPr>
              <a:t>des sujets </a:t>
            </a:r>
            <a:r>
              <a:rPr lang="en-US" sz="2800">
                <a:latin typeface="Georgia" panose="02040502050405020303" pitchFamily="18" charset="0"/>
                <a:ea typeface="+mn-ea"/>
              </a:rPr>
              <a:t>(confidentialité). </a:t>
            </a:r>
            <a:endParaRPr lang="en-US" sz="2800">
              <a:solidFill>
                <a:srgbClr val="000000"/>
              </a:solidFill>
              <a:latin typeface="Georgia" panose="02040502050405020303" pitchFamily="18" charset="0"/>
              <a:ea typeface="+mn-ea"/>
            </a:endParaRPr>
          </a:p>
          <a:p>
            <a:pPr eaLnBrk="1" fontAlgn="auto" hangingPunct="1">
              <a:spcAft>
                <a:spcPts val="0"/>
              </a:spcAft>
              <a:buFont typeface="Arial"/>
              <a:buChar char="•"/>
              <a:defRPr/>
            </a:pPr>
            <a:endParaRPr lang="en-US">
              <a:ea typeface="+mn-ea"/>
            </a:endParaRPr>
          </a:p>
        </p:txBody>
      </p:sp>
      <p:sp>
        <p:nvSpPr>
          <p:cNvPr id="11268" name="Slide Number Placeholder 5">
            <a:extLst>
              <a:ext uri="{FF2B5EF4-FFF2-40B4-BE49-F238E27FC236}">
                <a16:creationId xmlns:a16="http://schemas.microsoft.com/office/drawing/2014/main" id="{FD018C6A-63B8-BCC8-3B01-339A4A835CD1}"/>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84B1F126-DE25-0641-8929-409795C53F62}" type="slidenum">
              <a:rPr lang="en-US" altLang="en-US" sz="1200">
                <a:solidFill>
                  <a:schemeClr val="tx1"/>
                </a:solidFill>
                <a:latin typeface="Arial Black" panose="020B0604020202020204" pitchFamily="34" charset="0"/>
              </a:rPr>
              <a:t>23</a:t>
            </a:fld>
            <a:endParaRPr lang="en-US" altLang="en-US" sz="1200">
              <a:solidFill>
                <a:schemeClr val="tx1"/>
              </a:solidFill>
              <a:latin typeface="Arial Black" panose="020B0604020202020204" pitchFamily="34" charset="0"/>
            </a:endParaRPr>
          </a:p>
        </p:txBody>
      </p:sp>
      <p:sp>
        <p:nvSpPr>
          <p:cNvPr id="11269" name="Title 1">
            <a:extLst>
              <a:ext uri="{FF2B5EF4-FFF2-40B4-BE49-F238E27FC236}">
                <a16:creationId xmlns:a16="http://schemas.microsoft.com/office/drawing/2014/main" id="{982A2E6B-A26C-D05C-CF2B-65DA626B881B}"/>
              </a:ext>
            </a:extLst>
          </p:cNvPr>
          <p:cNvSpPr txBox="1">
            <a:spLocks/>
          </p:cNvSpPr>
          <p:nvPr/>
        </p:nvSpPr>
        <p:spPr bwMode="auto">
          <a:xfrm>
            <a:off x="2133600" y="685800"/>
            <a:ext cx="776605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defTabSz="45720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defTabSz="4572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defTabSz="4572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defTabSz="4572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eaLnBrk="1" hangingPunct="1">
              <a:spcBef>
                <a:spcPct val="0"/>
              </a:spcBef>
              <a:buFontTx/>
              <a:buNone/>
            </a:pPr>
            <a:r>
              <a:rPr lang="en-US" altLang="en-US" sz="4200">
                <a:solidFill>
                  <a:srgbClr val="C28220"/>
                </a:solidFill>
                <a:latin typeface="Georgia" panose="02040502050405020303" pitchFamily="18" charset="0"/>
              </a:rPr>
              <a:t>Objectifs d'apprentissage / 2</a:t>
            </a:r>
          </a:p>
        </p:txBody>
      </p:sp>
    </p:spTree>
    <p:extLst>
      <p:ext uri="{BB962C8B-B14F-4D97-AF65-F5344CB8AC3E}">
        <p14:creationId xmlns:p14="http://schemas.microsoft.com/office/powerpoint/2010/main" val="1135744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22BF1C72-F913-433C-DFE0-B0C9D9F3AAF6}"/>
              </a:ext>
            </a:extLst>
          </p:cNvPr>
          <p:cNvSpPr>
            <a:spLocks noGrp="1"/>
          </p:cNvSpPr>
          <p:nvPr>
            <p:ph type="title"/>
          </p:nvPr>
        </p:nvSpPr>
        <p:spPr>
          <a:xfrm>
            <a:off x="1981200" y="1066801"/>
            <a:ext cx="7162800" cy="931863"/>
          </a:xfrm>
        </p:spPr>
        <p:txBody>
          <a:bodyPr/>
          <a:lstStyle/>
          <a:p>
            <a:pPr eaLnBrk="1" hangingPunct="1"/>
            <a:r>
              <a:rPr lang="en-US" altLang="en-US">
                <a:latin typeface="Georgia" panose="02040502050405020303" pitchFamily="18" charset="0"/>
                <a:cs typeface="Georgia" panose="02040502050405020303" pitchFamily="18" charset="0"/>
              </a:rPr>
              <a:t>L'équipe de recherche / 1</a:t>
            </a:r>
          </a:p>
        </p:txBody>
      </p:sp>
      <p:sp>
        <p:nvSpPr>
          <p:cNvPr id="7171" name="Content Placeholder 2">
            <a:extLst>
              <a:ext uri="{FF2B5EF4-FFF2-40B4-BE49-F238E27FC236}">
                <a16:creationId xmlns:a16="http://schemas.microsoft.com/office/drawing/2014/main" id="{0E0A5AF2-6C93-9D42-AD62-40237BE0E67D}"/>
              </a:ext>
            </a:extLst>
          </p:cNvPr>
          <p:cNvSpPr>
            <a:spLocks noGrp="1"/>
          </p:cNvSpPr>
          <p:nvPr>
            <p:ph idx="1"/>
          </p:nvPr>
        </p:nvSpPr>
        <p:spPr>
          <a:xfrm>
            <a:off x="2133600" y="2133600"/>
            <a:ext cx="7924800" cy="4800600"/>
          </a:xfrm>
        </p:spPr>
        <p:txBody>
          <a:bodyPr rtlCol="0">
            <a:normAutofit/>
          </a:bodyPr>
          <a:lstStyle/>
          <a:p>
            <a:pPr eaLnBrk="1" fontAlgn="auto" hangingPunct="1">
              <a:spcAft>
                <a:spcPts val="0"/>
              </a:spcAft>
              <a:buFont typeface="Arial"/>
              <a:buChar char="•"/>
              <a:defRPr/>
            </a:pPr>
            <a:r>
              <a:rPr lang="en-US" altLang="en-US" sz="2600">
                <a:latin typeface="Georgia" panose="02040502050405020303" pitchFamily="18" charset="0"/>
                <a:ea typeface="+mn-ea"/>
              </a:rPr>
              <a:t>Notre responsabilité éthique est de protéger les sujets de l'étude. </a:t>
            </a:r>
          </a:p>
          <a:p>
            <a:pPr eaLnBrk="1" fontAlgn="auto" hangingPunct="1">
              <a:spcAft>
                <a:spcPts val="0"/>
              </a:spcAft>
              <a:buFont typeface="Arial"/>
              <a:buChar char="•"/>
              <a:defRPr/>
            </a:pPr>
            <a:endParaRPr lang="en-US" altLang="en-US" sz="2600">
              <a:latin typeface="Georgia" panose="02040502050405020303" pitchFamily="18" charset="0"/>
              <a:ea typeface="+mn-ea"/>
            </a:endParaRPr>
          </a:p>
          <a:p>
            <a:pPr eaLnBrk="1" fontAlgn="auto" hangingPunct="1">
              <a:spcAft>
                <a:spcPts val="0"/>
              </a:spcAft>
              <a:buFont typeface="Arial"/>
              <a:buChar char="•"/>
              <a:defRPr/>
            </a:pPr>
            <a:r>
              <a:rPr lang="en-US" altLang="en-US" sz="2600">
                <a:latin typeface="Georgia" panose="02040502050405020303" pitchFamily="18" charset="0"/>
                <a:ea typeface="+mn-ea"/>
              </a:rPr>
              <a:t>Une formation approfondie sur la façon de recruter et d'interagir avec les sujets, de mener les procédures de l'étude et de maintenir une communication efficace est essentielle au processus.     </a:t>
            </a:r>
          </a:p>
        </p:txBody>
      </p:sp>
      <p:sp>
        <p:nvSpPr>
          <p:cNvPr id="13316" name="Slide Number Placeholder 4">
            <a:extLst>
              <a:ext uri="{FF2B5EF4-FFF2-40B4-BE49-F238E27FC236}">
                <a16:creationId xmlns:a16="http://schemas.microsoft.com/office/drawing/2014/main" id="{5C7F25AC-C330-9BF6-9978-EB0D5D75AB72}"/>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F6193FEB-7689-1F49-8D61-FCAE6EF8EBEA}" type="slidenum">
              <a:rPr lang="en-US" altLang="en-US" sz="1200">
                <a:solidFill>
                  <a:schemeClr val="tx1"/>
                </a:solidFill>
                <a:latin typeface="Arial Black" panose="020B0604020202020204" pitchFamily="34" charset="0"/>
              </a:rPr>
              <a:t>24</a:t>
            </a:fld>
            <a:endParaRPr lang="en-US" altLang="en-US" sz="1200">
              <a:solidFill>
                <a:schemeClr val="tx1"/>
              </a:solidFill>
              <a:latin typeface="Arial Black" panose="020B0604020202020204" pitchFamily="34" charset="0"/>
            </a:endParaRPr>
          </a:p>
        </p:txBody>
      </p:sp>
      <p:pic>
        <p:nvPicPr>
          <p:cNvPr id="13317" name="Picture 2" descr="https://encrypted-tbn3.gstatic.com/images?q=tbn:ANd9GcRRhZMgy4ZKoKkd6gHTGwAOFfU956EoopMNNNsqcVTXFfeN75q76A">
            <a:extLst>
              <a:ext uri="{FF2B5EF4-FFF2-40B4-BE49-F238E27FC236}">
                <a16:creationId xmlns:a16="http://schemas.microsoft.com/office/drawing/2014/main" id="{8F7C7E6C-D919-75C8-E234-E2028EBDC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190501"/>
            <a:ext cx="1828800"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itle 1">
            <a:extLst>
              <a:ext uri="{FF2B5EF4-FFF2-40B4-BE49-F238E27FC236}">
                <a16:creationId xmlns:a16="http://schemas.microsoft.com/office/drawing/2014/main" id="{E0BD6120-0646-07A0-FEFE-AAD61814FC45}"/>
              </a:ext>
            </a:extLst>
          </p:cNvPr>
          <p:cNvSpPr txBox="1">
            <a:spLocks/>
          </p:cNvSpPr>
          <p:nvPr/>
        </p:nvSpPr>
        <p:spPr bwMode="auto">
          <a:xfrm>
            <a:off x="1670050" y="528639"/>
            <a:ext cx="6102350"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defTabSz="45720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defTabSz="4572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defTabSz="4572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defTabSz="4572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eaLnBrk="1" hangingPunct="1">
              <a:spcBef>
                <a:spcPct val="0"/>
              </a:spcBef>
              <a:buFontTx/>
              <a:buNone/>
            </a:pPr>
            <a:endParaRPr lang="en-US" altLang="en-US" sz="4200">
              <a:solidFill>
                <a:srgbClr val="C28220"/>
              </a:solidFill>
              <a:latin typeface="Georgia" panose="02040502050405020303" pitchFamily="18" charset="0"/>
            </a:endParaRPr>
          </a:p>
        </p:txBody>
      </p:sp>
    </p:spTree>
    <p:extLst>
      <p:ext uri="{BB962C8B-B14F-4D97-AF65-F5344CB8AC3E}">
        <p14:creationId xmlns:p14="http://schemas.microsoft.com/office/powerpoint/2010/main" val="2659037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0B2914C8-A37E-F500-94B5-DD8E820EA785}"/>
              </a:ext>
            </a:extLst>
          </p:cNvPr>
          <p:cNvSpPr>
            <a:spLocks noGrp="1"/>
          </p:cNvSpPr>
          <p:nvPr>
            <p:ph type="title"/>
          </p:nvPr>
        </p:nvSpPr>
        <p:spPr>
          <a:xfrm>
            <a:off x="1981200" y="685800"/>
            <a:ext cx="7766050" cy="1028700"/>
          </a:xfrm>
        </p:spPr>
        <p:txBody>
          <a:bodyPr/>
          <a:lstStyle/>
          <a:p>
            <a:pPr eaLnBrk="1" hangingPunct="1"/>
            <a:r>
              <a:rPr lang="en-US" altLang="en-US">
                <a:latin typeface="Georgia" panose="02040502050405020303" pitchFamily="18" charset="0"/>
                <a:cs typeface="Georgia" panose="02040502050405020303" pitchFamily="18" charset="0"/>
              </a:rPr>
              <a:t>L'équipe de recherche / 2</a:t>
            </a:r>
          </a:p>
        </p:txBody>
      </p:sp>
      <p:sp>
        <p:nvSpPr>
          <p:cNvPr id="7171" name="Content Placeholder 2">
            <a:extLst>
              <a:ext uri="{FF2B5EF4-FFF2-40B4-BE49-F238E27FC236}">
                <a16:creationId xmlns:a16="http://schemas.microsoft.com/office/drawing/2014/main" id="{D51BD010-6114-7F44-B9BA-6B7043C1DCE8}"/>
              </a:ext>
            </a:extLst>
          </p:cNvPr>
          <p:cNvSpPr>
            <a:spLocks noGrp="1"/>
          </p:cNvSpPr>
          <p:nvPr>
            <p:ph idx="1"/>
          </p:nvPr>
        </p:nvSpPr>
        <p:spPr>
          <a:xfrm>
            <a:off x="2133600" y="1600200"/>
            <a:ext cx="7924800" cy="4800600"/>
          </a:xfrm>
        </p:spPr>
        <p:txBody>
          <a:bodyPr rtlCol="0">
            <a:normAutofit/>
          </a:bodyPr>
          <a:lstStyle/>
          <a:p>
            <a:pPr marL="0" indent="0" eaLnBrk="1" fontAlgn="auto" hangingPunct="1">
              <a:spcAft>
                <a:spcPts val="0"/>
              </a:spcAft>
              <a:buNone/>
              <a:defRPr/>
            </a:pPr>
            <a:endParaRPr lang="en-US" altLang="en-US" sz="2400" dirty="0">
              <a:ea typeface="+mn-ea"/>
            </a:endParaRPr>
          </a:p>
          <a:p>
            <a:pPr eaLnBrk="1" fontAlgn="auto" hangingPunct="1">
              <a:spcAft>
                <a:spcPts val="0"/>
              </a:spcAft>
              <a:buFont typeface="Arial"/>
              <a:buChar char="•"/>
              <a:defRPr/>
            </a:pPr>
            <a:r>
              <a:rPr lang="en-US" altLang="en-US" sz="2400" dirty="0" err="1">
                <a:latin typeface="Georgia"/>
                <a:ea typeface="+mn-ea"/>
              </a:rPr>
              <a:t>Chaque</a:t>
            </a:r>
            <a:r>
              <a:rPr lang="en-US" altLang="en-US" sz="2400" dirty="0">
                <a:latin typeface="Georgia"/>
                <a:ea typeface="+mn-ea"/>
              </a:rPr>
              <a:t> </a:t>
            </a:r>
            <a:r>
              <a:rPr lang="en-US" altLang="en-US" sz="2400" dirty="0" err="1">
                <a:latin typeface="Georgia"/>
                <a:ea typeface="+mn-ea"/>
              </a:rPr>
              <a:t>membre</a:t>
            </a:r>
            <a:r>
              <a:rPr lang="en-US" altLang="en-US" sz="2400" dirty="0">
                <a:latin typeface="Georgia"/>
                <a:ea typeface="+mn-ea"/>
              </a:rPr>
              <a:t> de </a:t>
            </a:r>
            <a:r>
              <a:rPr lang="en-US" altLang="en-US" sz="2400" dirty="0" err="1">
                <a:latin typeface="Georgia"/>
                <a:ea typeface="+mn-ea"/>
              </a:rPr>
              <a:t>l'équipe</a:t>
            </a:r>
            <a:r>
              <a:rPr lang="en-US" altLang="en-US" sz="2400" dirty="0">
                <a:latin typeface="Georgia"/>
                <a:ea typeface="+mn-ea"/>
              </a:rPr>
              <a:t> doit </a:t>
            </a:r>
            <a:r>
              <a:rPr lang="en-US" altLang="en-US" sz="2400" dirty="0" err="1">
                <a:latin typeface="Georgia"/>
                <a:ea typeface="+mn-ea"/>
              </a:rPr>
              <a:t>comprendre</a:t>
            </a:r>
            <a:r>
              <a:rPr lang="en-US" altLang="en-US" sz="2400" dirty="0">
                <a:latin typeface="Georgia"/>
                <a:ea typeface="+mn-ea"/>
              </a:rPr>
              <a:t> son </a:t>
            </a:r>
            <a:r>
              <a:rPr lang="en-US" altLang="en-US" sz="2400" dirty="0" err="1">
                <a:latin typeface="Georgia"/>
                <a:ea typeface="+mn-ea"/>
              </a:rPr>
              <a:t>rôle</a:t>
            </a:r>
            <a:r>
              <a:rPr lang="en-US" altLang="en-US" sz="2400" dirty="0">
                <a:latin typeface="Georgia"/>
                <a:ea typeface="+mn-ea"/>
              </a:rPr>
              <a:t> dans </a:t>
            </a:r>
            <a:r>
              <a:rPr lang="en-US" altLang="en-US" sz="2400" dirty="0" err="1">
                <a:latin typeface="Georgia"/>
                <a:ea typeface="+mn-ea"/>
              </a:rPr>
              <a:t>l'étude</a:t>
            </a:r>
            <a:r>
              <a:rPr lang="en-US" altLang="en-US" sz="2400" dirty="0">
                <a:latin typeface="Georgia"/>
                <a:ea typeface="+mn-ea"/>
              </a:rPr>
              <a:t>. </a:t>
            </a:r>
            <a:endParaRPr lang="en-US" altLang="en-US" sz="2400" dirty="0">
              <a:latin typeface="Georgia" panose="02040502050405020303" pitchFamily="18" charset="0"/>
              <a:ea typeface="+mn-ea"/>
            </a:endParaRPr>
          </a:p>
          <a:p>
            <a:pPr marL="0" indent="0" eaLnBrk="1" fontAlgn="auto" hangingPunct="1">
              <a:spcAft>
                <a:spcPts val="0"/>
              </a:spcAft>
              <a:buNone/>
              <a:defRPr/>
            </a:pPr>
            <a:endParaRPr lang="en-US" altLang="en-US" sz="2400" dirty="0">
              <a:latin typeface="Georgia" panose="02040502050405020303" pitchFamily="18" charset="0"/>
              <a:ea typeface="+mn-ea"/>
            </a:endParaRPr>
          </a:p>
          <a:p>
            <a:pPr eaLnBrk="1" fontAlgn="auto" hangingPunct="1">
              <a:spcAft>
                <a:spcPts val="0"/>
              </a:spcAft>
              <a:buFont typeface="Arial"/>
              <a:buChar char="•"/>
              <a:defRPr/>
            </a:pPr>
            <a:r>
              <a:rPr lang="en-US" altLang="en-US" sz="2400" dirty="0" err="1">
                <a:latin typeface="Georgia"/>
                <a:ea typeface="+mn-ea"/>
              </a:rPr>
              <a:t>Toutes</a:t>
            </a:r>
            <a:r>
              <a:rPr lang="en-US" altLang="en-US" sz="2400" dirty="0">
                <a:latin typeface="Georgia"/>
                <a:ea typeface="+mn-ea"/>
              </a:rPr>
              <a:t> les questions </a:t>
            </a:r>
            <a:r>
              <a:rPr lang="en-US" altLang="en-US" sz="2400" dirty="0" err="1">
                <a:latin typeface="Georgia"/>
                <a:ea typeface="+mn-ea"/>
              </a:rPr>
              <a:t>concernant</a:t>
            </a:r>
            <a:r>
              <a:rPr lang="en-US" altLang="en-US" sz="2400" dirty="0">
                <a:latin typeface="Georgia"/>
                <a:ea typeface="+mn-ea"/>
              </a:rPr>
              <a:t> </a:t>
            </a:r>
            <a:r>
              <a:rPr lang="en-US" altLang="en-US" sz="2400" dirty="0" err="1">
                <a:latin typeface="Georgia"/>
                <a:ea typeface="+mn-ea"/>
              </a:rPr>
              <a:t>l'étude</a:t>
            </a:r>
            <a:r>
              <a:rPr lang="en-US" altLang="en-US" sz="2400" dirty="0">
                <a:latin typeface="Georgia"/>
                <a:ea typeface="+mn-ea"/>
              </a:rPr>
              <a:t> - </a:t>
            </a:r>
            <a:r>
              <a:rPr lang="en-US" altLang="en-US" sz="2400" dirty="0" err="1">
                <a:latin typeface="Georgia"/>
                <a:ea typeface="+mn-ea"/>
              </a:rPr>
              <a:t>maintenant</a:t>
            </a:r>
            <a:r>
              <a:rPr lang="en-US" altLang="en-US" sz="2400" dirty="0">
                <a:latin typeface="Georgia"/>
                <a:ea typeface="+mn-ea"/>
              </a:rPr>
              <a:t> </a:t>
            </a:r>
            <a:r>
              <a:rPr lang="en-US" altLang="en-US" sz="2400" dirty="0" err="1">
                <a:latin typeface="Georgia"/>
                <a:ea typeface="+mn-ea"/>
              </a:rPr>
              <a:t>ou</a:t>
            </a:r>
            <a:r>
              <a:rPr lang="en-US" altLang="en-US" sz="2400" dirty="0">
                <a:latin typeface="Georgia"/>
                <a:ea typeface="+mn-ea"/>
              </a:rPr>
              <a:t> plus tard - </a:t>
            </a:r>
            <a:r>
              <a:rPr lang="en-US" altLang="en-US" sz="2400" dirty="0" err="1">
                <a:latin typeface="Georgia"/>
                <a:ea typeface="+mn-ea"/>
              </a:rPr>
              <a:t>doivent</a:t>
            </a:r>
            <a:r>
              <a:rPr lang="en-US" altLang="en-US" sz="2400" dirty="0">
                <a:latin typeface="Georgia"/>
                <a:ea typeface="+mn-ea"/>
              </a:rPr>
              <a:t> </a:t>
            </a:r>
            <a:r>
              <a:rPr lang="en-US" altLang="en-US" sz="2400" dirty="0" err="1">
                <a:latin typeface="Georgia"/>
                <a:ea typeface="+mn-ea"/>
              </a:rPr>
              <a:t>être</a:t>
            </a:r>
            <a:r>
              <a:rPr lang="en-US" altLang="en-US" sz="2400" dirty="0">
                <a:latin typeface="Georgia"/>
                <a:ea typeface="+mn-ea"/>
              </a:rPr>
              <a:t> </a:t>
            </a:r>
            <a:r>
              <a:rPr lang="en-US" altLang="en-US" sz="2400" dirty="0" err="1">
                <a:latin typeface="Georgia"/>
                <a:ea typeface="+mn-ea"/>
              </a:rPr>
              <a:t>adressées</a:t>
            </a:r>
            <a:r>
              <a:rPr lang="en-US" altLang="en-US" sz="2400" dirty="0">
                <a:latin typeface="Georgia"/>
                <a:ea typeface="+mn-ea"/>
              </a:rPr>
              <a:t> </a:t>
            </a:r>
            <a:r>
              <a:rPr lang="en-US" altLang="en-US" sz="2400" dirty="0" err="1">
                <a:latin typeface="Georgia"/>
                <a:ea typeface="+mn-ea"/>
              </a:rPr>
              <a:t>à</a:t>
            </a:r>
            <a:r>
              <a:rPr lang="en-US" altLang="en-US" sz="2400" dirty="0">
                <a:latin typeface="Georgia"/>
                <a:ea typeface="+mn-ea"/>
              </a:rPr>
              <a:t> : </a:t>
            </a:r>
            <a:endParaRPr lang="en-US" altLang="en-US" sz="2400" dirty="0">
              <a:latin typeface="Georgia" panose="02040502050405020303" pitchFamily="18" charset="0"/>
              <a:ea typeface="+mn-ea"/>
            </a:endParaRPr>
          </a:p>
          <a:p>
            <a:pPr lvl="1">
              <a:spcAft>
                <a:spcPts val="0"/>
              </a:spcAft>
              <a:defRPr/>
            </a:pPr>
            <a:r>
              <a:rPr lang="en-US" sz="2200" dirty="0">
                <a:latin typeface="Georgia"/>
                <a:ea typeface="+mn-ea"/>
              </a:rPr>
              <a:t>Christina Kay</a:t>
            </a:r>
            <a:endParaRPr lang="en-US" sz="2200" dirty="0">
              <a:ea typeface="+mn-ea"/>
            </a:endParaRPr>
          </a:p>
          <a:p>
            <a:pPr lvl="1">
              <a:spcAft>
                <a:spcPts val="0"/>
              </a:spcAft>
              <a:defRPr/>
            </a:pPr>
            <a:r>
              <a:rPr lang="en-US" altLang="en-US" sz="2200" dirty="0">
                <a:latin typeface="Georgia"/>
                <a:ea typeface="+mn-ea"/>
              </a:rPr>
              <a:t>Saeed Rahman </a:t>
            </a:r>
            <a:endParaRPr lang="en-US" altLang="en-US" sz="2200" dirty="0">
              <a:latin typeface="Georgia" panose="02040502050405020303" pitchFamily="18" charset="0"/>
              <a:ea typeface="+mn-ea"/>
            </a:endParaRPr>
          </a:p>
          <a:p>
            <a:pPr lvl="1">
              <a:spcAft>
                <a:spcPts val="0"/>
              </a:spcAft>
              <a:buFont typeface="Arial"/>
              <a:defRPr/>
            </a:pPr>
            <a:r>
              <a:rPr lang="en-US" altLang="en-US" sz="2200" dirty="0">
                <a:latin typeface="Georgia"/>
                <a:ea typeface="+mn-ea"/>
              </a:rPr>
              <a:t>Casey Breen</a:t>
            </a:r>
          </a:p>
          <a:p>
            <a:pPr lvl="1">
              <a:spcAft>
                <a:spcPts val="0"/>
              </a:spcAft>
              <a:buFont typeface="Arial"/>
              <a:defRPr/>
            </a:pPr>
            <a:r>
              <a:rPr lang="en-US" altLang="en-US" sz="2200" dirty="0" err="1">
                <a:latin typeface="Georgia"/>
                <a:ea typeface="+mn-ea"/>
              </a:rPr>
              <a:t>Fiston</a:t>
            </a:r>
            <a:r>
              <a:rPr lang="en-US" altLang="en-US" sz="2200" dirty="0">
                <a:latin typeface="Georgia"/>
                <a:ea typeface="+mn-ea"/>
              </a:rPr>
              <a:t> </a:t>
            </a:r>
            <a:r>
              <a:rPr lang="en-US" altLang="en-US" sz="2200" dirty="0" err="1">
                <a:latin typeface="Georgia"/>
                <a:ea typeface="+mn-ea"/>
              </a:rPr>
              <a:t>Muhigirwa</a:t>
            </a:r>
            <a:r>
              <a:rPr lang="en-US" altLang="en-US" sz="2200" dirty="0">
                <a:latin typeface="Georgia"/>
                <a:ea typeface="+mn-ea"/>
              </a:rPr>
              <a:t> </a:t>
            </a:r>
            <a:r>
              <a:rPr lang="en-US" sz="2200" dirty="0">
                <a:latin typeface="Georgia"/>
                <a:ea typeface="+mn-ea"/>
              </a:rPr>
              <a:t>Stanislas /Anny MWAMINI NGOIE </a:t>
            </a:r>
            <a:endParaRPr lang="en-US" altLang="en-US" sz="2200" dirty="0">
              <a:latin typeface="Georgia"/>
              <a:ea typeface="+mn-ea"/>
            </a:endParaRPr>
          </a:p>
        </p:txBody>
      </p:sp>
      <p:sp>
        <p:nvSpPr>
          <p:cNvPr id="15364" name="Slide Number Placeholder 4">
            <a:extLst>
              <a:ext uri="{FF2B5EF4-FFF2-40B4-BE49-F238E27FC236}">
                <a16:creationId xmlns:a16="http://schemas.microsoft.com/office/drawing/2014/main" id="{C23354DE-DAC5-71C3-9C81-E29DD31B6A38}"/>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04025DF5-673D-5149-8A3A-A7C2576C374D}" type="slidenum">
              <a:rPr lang="en-US" altLang="en-US" sz="1200">
                <a:solidFill>
                  <a:srgbClr val="000000"/>
                </a:solidFill>
                <a:latin typeface="Arial Black" panose="020B0604020202020204" pitchFamily="34" charset="0"/>
              </a:rPr>
              <a:t>25</a:t>
            </a:fld>
            <a:endParaRPr lang="en-US" altLang="en-US" sz="1200">
              <a:solidFill>
                <a:srgbClr val="000000"/>
              </a:solidFill>
              <a:latin typeface="Arial Black" panose="020B0604020202020204" pitchFamily="34" charset="0"/>
            </a:endParaRPr>
          </a:p>
        </p:txBody>
      </p:sp>
    </p:spTree>
    <p:extLst>
      <p:ext uri="{BB962C8B-B14F-4D97-AF65-F5344CB8AC3E}">
        <p14:creationId xmlns:p14="http://schemas.microsoft.com/office/powerpoint/2010/main" val="2786537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E939EE84-51E8-50AF-EDCB-4B21572DC28A}"/>
              </a:ext>
            </a:extLst>
          </p:cNvPr>
          <p:cNvSpPr>
            <a:spLocks noGrp="1"/>
          </p:cNvSpPr>
          <p:nvPr>
            <p:ph type="title"/>
          </p:nvPr>
        </p:nvSpPr>
        <p:spPr>
          <a:xfrm>
            <a:off x="1993900" y="520700"/>
            <a:ext cx="7766050" cy="1150938"/>
          </a:xfrm>
        </p:spPr>
        <p:txBody>
          <a:bodyPr/>
          <a:lstStyle/>
          <a:p>
            <a:pPr eaLnBrk="1" hangingPunct="1"/>
            <a:r>
              <a:rPr lang="en-US" altLang="en-US">
                <a:latin typeface="Georgia" panose="02040502050405020303" pitchFamily="18" charset="0"/>
                <a:cs typeface="Georgia" panose="02040502050405020303" pitchFamily="18" charset="0"/>
              </a:rPr>
              <a:t>Le rapport Belmont </a:t>
            </a:r>
          </a:p>
        </p:txBody>
      </p:sp>
      <p:sp>
        <p:nvSpPr>
          <p:cNvPr id="8195" name="Content Placeholder 2">
            <a:extLst>
              <a:ext uri="{FF2B5EF4-FFF2-40B4-BE49-F238E27FC236}">
                <a16:creationId xmlns:a16="http://schemas.microsoft.com/office/drawing/2014/main" id="{8A8892DC-EBD5-1F47-9D35-A86769EF8674}"/>
              </a:ext>
            </a:extLst>
          </p:cNvPr>
          <p:cNvSpPr>
            <a:spLocks noGrp="1"/>
          </p:cNvSpPr>
          <p:nvPr>
            <p:ph idx="1"/>
          </p:nvPr>
        </p:nvSpPr>
        <p:spPr>
          <a:xfrm>
            <a:off x="2019300" y="1828800"/>
            <a:ext cx="7740650" cy="3505200"/>
          </a:xfrm>
        </p:spPr>
        <p:txBody>
          <a:bodyPr rtlCol="0">
            <a:noAutofit/>
          </a:bodyPr>
          <a:lstStyle/>
          <a:p>
            <a:pPr eaLnBrk="1" fontAlgn="auto" hangingPunct="1">
              <a:spcAft>
                <a:spcPts val="0"/>
              </a:spcAft>
              <a:buFont typeface="Arial"/>
              <a:buChar char="•"/>
              <a:defRPr/>
            </a:pPr>
            <a:endParaRPr lang="en-US" altLang="en-US" sz="2000">
              <a:latin typeface="Georgia" panose="02040502050405020303" pitchFamily="18" charset="0"/>
              <a:ea typeface="+mn-ea"/>
            </a:endParaRPr>
          </a:p>
          <a:p>
            <a:pPr eaLnBrk="1" fontAlgn="auto" hangingPunct="1">
              <a:spcAft>
                <a:spcPts val="0"/>
              </a:spcAft>
              <a:defRPr/>
            </a:pPr>
            <a:r>
              <a:rPr lang="en-US" altLang="en-US" sz="2000">
                <a:latin typeface="Georgia" panose="02040502050405020303" pitchFamily="18" charset="0"/>
                <a:ea typeface="+mn-ea"/>
              </a:rPr>
              <a:t>Le rapport Belmont identifie les principes éthiques sur lesquels reposent les réglementations fédérales relatives à la protection des sujets humains. </a:t>
            </a:r>
          </a:p>
          <a:p>
            <a:pPr marL="0" indent="0" eaLnBrk="1" fontAlgn="auto" hangingPunct="1">
              <a:spcAft>
                <a:spcPts val="0"/>
              </a:spcAft>
              <a:buNone/>
              <a:defRPr/>
            </a:pPr>
            <a:endParaRPr lang="en-US" altLang="en-US" sz="2000">
              <a:solidFill>
                <a:srgbClr val="0070C0"/>
              </a:solidFill>
              <a:latin typeface="Georgia" panose="02040502050405020303" pitchFamily="18" charset="0"/>
              <a:ea typeface="+mn-ea"/>
            </a:endParaRPr>
          </a:p>
          <a:p>
            <a:pPr lvl="1" algn="just">
              <a:buFont typeface="Wingdings" pitchFamily="2" charset="2"/>
              <a:buChar char="Ø"/>
              <a:defRPr/>
            </a:pPr>
            <a:r>
              <a:rPr lang="en-US" b="1">
                <a:solidFill>
                  <a:schemeClr val="accent1">
                    <a:lumMod val="75000"/>
                  </a:schemeClr>
                </a:solidFill>
                <a:latin typeface="Georgia" panose="02040502050405020303" pitchFamily="18" charset="0"/>
              </a:rPr>
              <a:t>Respect des personnes</a:t>
            </a:r>
          </a:p>
          <a:p>
            <a:pPr lvl="1" algn="just">
              <a:buFont typeface="Wingdings" pitchFamily="2" charset="2"/>
              <a:buChar char="Ø"/>
              <a:defRPr/>
            </a:pPr>
            <a:r>
              <a:rPr lang="en-US" b="1">
                <a:solidFill>
                  <a:schemeClr val="accent1">
                    <a:lumMod val="75000"/>
                  </a:schemeClr>
                </a:solidFill>
                <a:latin typeface="Georgia" panose="02040502050405020303" pitchFamily="18" charset="0"/>
              </a:rPr>
              <a:t>Bienfaisance </a:t>
            </a:r>
          </a:p>
          <a:p>
            <a:pPr lvl="1" algn="just">
              <a:buFont typeface="Wingdings" pitchFamily="2" charset="2"/>
              <a:buChar char="Ø"/>
              <a:defRPr/>
            </a:pPr>
            <a:r>
              <a:rPr lang="en-US" b="1">
                <a:solidFill>
                  <a:schemeClr val="accent1">
                    <a:lumMod val="75000"/>
                  </a:schemeClr>
                </a:solidFill>
                <a:latin typeface="Georgia" panose="02040502050405020303" pitchFamily="18" charset="0"/>
              </a:rPr>
              <a:t>Justice</a:t>
            </a:r>
          </a:p>
          <a:p>
            <a:pPr marL="0" indent="0" eaLnBrk="1" fontAlgn="auto" hangingPunct="1">
              <a:spcAft>
                <a:spcPts val="0"/>
              </a:spcAft>
              <a:buNone/>
              <a:defRPr/>
            </a:pPr>
            <a:endParaRPr lang="en-US" altLang="en-US" sz="2000">
              <a:latin typeface="Georgia" panose="02040502050405020303" pitchFamily="18" charset="0"/>
              <a:ea typeface="+mn-ea"/>
            </a:endParaRPr>
          </a:p>
          <a:p>
            <a:pPr eaLnBrk="1" fontAlgn="auto" hangingPunct="1">
              <a:spcAft>
                <a:spcPts val="0"/>
              </a:spcAft>
              <a:defRPr/>
            </a:pPr>
            <a:r>
              <a:rPr lang="en-US" altLang="en-US" sz="2000">
                <a:latin typeface="Georgia" panose="02040502050405020303" pitchFamily="18" charset="0"/>
                <a:ea typeface="+mn-ea"/>
              </a:rPr>
              <a:t>La lecture de ce court document est fortement recommandée ; voir "Ressources supplémentaires" (dernière diapositive). </a:t>
            </a:r>
          </a:p>
        </p:txBody>
      </p:sp>
      <p:sp>
        <p:nvSpPr>
          <p:cNvPr id="19460" name="Slide Number Placeholder 4">
            <a:extLst>
              <a:ext uri="{FF2B5EF4-FFF2-40B4-BE49-F238E27FC236}">
                <a16:creationId xmlns:a16="http://schemas.microsoft.com/office/drawing/2014/main" id="{F4AFF1C3-9081-1ED7-E9A3-F46EFF9B989A}"/>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CC2C2246-6F34-724E-A93D-7683A7E2A4AC}" type="slidenum">
              <a:rPr lang="en-US" altLang="en-US" sz="1200">
                <a:solidFill>
                  <a:schemeClr val="tx1"/>
                </a:solidFill>
                <a:latin typeface="Arial Black" panose="020B0604020202020204" pitchFamily="34" charset="0"/>
              </a:rPr>
              <a:t>26</a:t>
            </a:fld>
            <a:endParaRPr lang="en-US" altLang="en-US" sz="1200">
              <a:solidFill>
                <a:schemeClr val="tx1"/>
              </a:solidFill>
              <a:latin typeface="Arial Black" panose="020B0604020202020204" pitchFamily="34" charset="0"/>
            </a:endParaRPr>
          </a:p>
        </p:txBody>
      </p:sp>
      <p:pic>
        <p:nvPicPr>
          <p:cNvPr id="19461" name="Picture 6">
            <a:extLst>
              <a:ext uri="{FF2B5EF4-FFF2-40B4-BE49-F238E27FC236}">
                <a16:creationId xmlns:a16="http://schemas.microsoft.com/office/drawing/2014/main" id="{1CC9483F-DF86-8962-1011-3686BF244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520700"/>
            <a:ext cx="2133600" cy="156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9139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AF4DA027-826A-7A48-9B35-26DC9D2DC7F5}"/>
              </a:ext>
            </a:extLst>
          </p:cNvPr>
          <p:cNvSpPr>
            <a:spLocks noGrp="1"/>
          </p:cNvSpPr>
          <p:nvPr>
            <p:ph type="title"/>
          </p:nvPr>
        </p:nvSpPr>
        <p:spPr>
          <a:xfrm>
            <a:off x="1981200" y="685800"/>
            <a:ext cx="6019800" cy="1150938"/>
          </a:xfrm>
        </p:spPr>
        <p:txBody>
          <a:bodyPr rtlCol="0">
            <a:normAutofit fontScale="90000"/>
          </a:bodyPr>
          <a:lstStyle/>
          <a:p>
            <a:pPr eaLnBrk="1" fontAlgn="auto" hangingPunct="1">
              <a:spcAft>
                <a:spcPts val="0"/>
              </a:spcAft>
              <a:defRPr/>
            </a:pPr>
            <a:r>
              <a:rPr lang="en-US" altLang="en-US" sz="4000">
                <a:ea typeface="+mj-ea"/>
              </a:rPr>
              <a:t>Principes éthiques de Belmont : </a:t>
            </a:r>
            <a:br>
              <a:rPr lang="en-US" altLang="en-US" sz="4000">
                <a:ea typeface="+mj-ea"/>
              </a:rPr>
            </a:br>
            <a:r>
              <a:rPr lang="en-US" altLang="en-US" sz="4000">
                <a:ea typeface="+mj-ea"/>
              </a:rPr>
              <a:t>Respect des personnes / 1</a:t>
            </a:r>
          </a:p>
        </p:txBody>
      </p:sp>
      <p:sp>
        <p:nvSpPr>
          <p:cNvPr id="3" name="Content Placeholder 2">
            <a:extLst>
              <a:ext uri="{FF2B5EF4-FFF2-40B4-BE49-F238E27FC236}">
                <a16:creationId xmlns:a16="http://schemas.microsoft.com/office/drawing/2014/main" id="{E6947A43-7ABE-2E4C-AF71-C0E0CB0B70EE}"/>
              </a:ext>
            </a:extLst>
          </p:cNvPr>
          <p:cNvSpPr>
            <a:spLocks noGrp="1"/>
          </p:cNvSpPr>
          <p:nvPr>
            <p:ph idx="1"/>
          </p:nvPr>
        </p:nvSpPr>
        <p:spPr>
          <a:xfrm>
            <a:off x="2133600" y="1981200"/>
            <a:ext cx="7924800" cy="4267200"/>
          </a:xfrm>
        </p:spPr>
        <p:txBody>
          <a:bodyPr rtlCol="0">
            <a:normAutofit/>
          </a:bodyPr>
          <a:lstStyle/>
          <a:p>
            <a:pPr eaLnBrk="1" fontAlgn="auto" hangingPunct="1">
              <a:spcAft>
                <a:spcPts val="0"/>
              </a:spcAft>
              <a:defRPr/>
            </a:pPr>
            <a:r>
              <a:rPr lang="en-US" sz="2800">
                <a:latin typeface="Georgia" panose="02040502050405020303" pitchFamily="18" charset="0"/>
                <a:ea typeface="+mn-ea"/>
              </a:rPr>
              <a:t>L'autonomie de l'individu doit être reconnue et respectée. </a:t>
            </a:r>
          </a:p>
          <a:p>
            <a:pPr marL="0" indent="0" eaLnBrk="1" fontAlgn="auto" hangingPunct="1">
              <a:spcAft>
                <a:spcPts val="0"/>
              </a:spcAft>
              <a:buNone/>
              <a:defRPr/>
            </a:pPr>
            <a:endParaRPr lang="en-US" sz="2800">
              <a:latin typeface="Georgia" panose="02040502050405020303" pitchFamily="18" charset="0"/>
              <a:ea typeface="+mn-ea"/>
            </a:endParaRPr>
          </a:p>
          <a:p>
            <a:pPr lvl="1" eaLnBrk="1" fontAlgn="auto" hangingPunct="1">
              <a:spcAft>
                <a:spcPts val="0"/>
              </a:spcAft>
              <a:buFont typeface="Arial"/>
              <a:buChar char="–"/>
              <a:defRPr/>
            </a:pPr>
            <a:r>
              <a:rPr lang="en-US" sz="2400">
                <a:latin typeface="Georgia" panose="02040502050405020303" pitchFamily="18" charset="0"/>
                <a:ea typeface="+mn-ea"/>
              </a:rPr>
              <a:t>Consentement éclairé.</a:t>
            </a:r>
          </a:p>
          <a:p>
            <a:pPr marL="457200" lvl="1" indent="0" eaLnBrk="1" fontAlgn="auto" hangingPunct="1">
              <a:spcAft>
                <a:spcPts val="0"/>
              </a:spcAft>
              <a:buNone/>
              <a:defRPr/>
            </a:pPr>
            <a:endParaRPr lang="en-US" sz="2400">
              <a:latin typeface="Georgia" panose="02040502050405020303" pitchFamily="18" charset="0"/>
              <a:ea typeface="+mn-ea"/>
            </a:endParaRPr>
          </a:p>
          <a:p>
            <a:pPr lvl="1" eaLnBrk="1" fontAlgn="auto" hangingPunct="1">
              <a:spcAft>
                <a:spcPts val="0"/>
              </a:spcAft>
              <a:buFont typeface="Arial"/>
              <a:buChar char="–"/>
              <a:defRPr/>
            </a:pPr>
            <a:r>
              <a:rPr lang="en-US" sz="2400">
                <a:latin typeface="Georgia" panose="02040502050405020303" pitchFamily="18" charset="0"/>
                <a:ea typeface="+mn-ea"/>
              </a:rPr>
              <a:t>Volontariat - capacité de décider de participer à une recherche </a:t>
            </a:r>
            <a:r>
              <a:rPr lang="en-US" sz="2400" i="1">
                <a:latin typeface="Georgia" panose="02040502050405020303" pitchFamily="18" charset="0"/>
                <a:ea typeface="+mn-ea"/>
              </a:rPr>
              <a:t>et de </a:t>
            </a:r>
            <a:r>
              <a:rPr lang="en-US" sz="2400">
                <a:latin typeface="Georgia" panose="02040502050405020303" pitchFamily="18" charset="0"/>
                <a:ea typeface="+mn-ea"/>
              </a:rPr>
              <a:t>se retirer à tout moment, sans coercition ni influence indue de la part d'autrui.  </a:t>
            </a:r>
          </a:p>
          <a:p>
            <a:pPr marL="0" indent="0" eaLnBrk="1" fontAlgn="auto" hangingPunct="1">
              <a:spcAft>
                <a:spcPts val="0"/>
              </a:spcAft>
              <a:buNone/>
              <a:defRPr/>
            </a:pPr>
            <a:endParaRPr lang="en-US">
              <a:ea typeface="+mn-ea"/>
            </a:endParaRPr>
          </a:p>
          <a:p>
            <a:pPr marL="0" indent="0" eaLnBrk="1" fontAlgn="auto" hangingPunct="1">
              <a:spcAft>
                <a:spcPts val="0"/>
              </a:spcAft>
              <a:buNone/>
              <a:defRPr/>
            </a:pPr>
            <a:endParaRPr lang="en-US">
              <a:ea typeface="+mn-ea"/>
            </a:endParaRPr>
          </a:p>
          <a:p>
            <a:pPr marL="0" indent="0" eaLnBrk="1" fontAlgn="auto" hangingPunct="1">
              <a:spcAft>
                <a:spcPts val="0"/>
              </a:spcAft>
              <a:buNone/>
              <a:defRPr/>
            </a:pPr>
            <a:endParaRPr lang="en-US">
              <a:ea typeface="+mn-ea"/>
            </a:endParaRPr>
          </a:p>
        </p:txBody>
      </p:sp>
      <p:sp>
        <p:nvSpPr>
          <p:cNvPr id="21508" name="Slide Number Placeholder 5">
            <a:extLst>
              <a:ext uri="{FF2B5EF4-FFF2-40B4-BE49-F238E27FC236}">
                <a16:creationId xmlns:a16="http://schemas.microsoft.com/office/drawing/2014/main" id="{9DBAA45F-16D5-A1D9-7188-5963DD2704B9}"/>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31E6CD26-4362-5A40-9D4A-450C8E5AF93F}" type="slidenum">
              <a:rPr lang="en-US" altLang="en-US" sz="1200">
                <a:solidFill>
                  <a:schemeClr val="tx1"/>
                </a:solidFill>
                <a:latin typeface="Arial Black" panose="020B0604020202020204" pitchFamily="34" charset="0"/>
              </a:rPr>
              <a:t>27</a:t>
            </a:fld>
            <a:endParaRPr lang="en-US" altLang="en-US" sz="1200">
              <a:solidFill>
                <a:schemeClr val="tx1"/>
              </a:solidFill>
              <a:latin typeface="Arial Black" panose="020B0604020202020204" pitchFamily="34" charset="0"/>
            </a:endParaRPr>
          </a:p>
        </p:txBody>
      </p:sp>
      <p:pic>
        <p:nvPicPr>
          <p:cNvPr id="21509" name="Picture 7" descr="https://encrypted-tbn3.gstatic.com/images?q=tbn:ANd9GcR2Mnk5ISEaruVfkPeg-c7sRaNJOV6QpQbup9EPr9G2QuoiP94p">
            <a:hlinkClick r:id="rId3"/>
            <a:extLst>
              <a:ext uri="{FF2B5EF4-FFF2-40B4-BE49-F238E27FC236}">
                <a16:creationId xmlns:a16="http://schemas.microsoft.com/office/drawing/2014/main" id="{AAC45B71-CF5B-1E9C-9FE6-6D1057E20C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3150" y="107950"/>
            <a:ext cx="1441450"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1907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84EE-9155-F944-AAA5-0DDDAD8BAF2D}"/>
              </a:ext>
            </a:extLst>
          </p:cNvPr>
          <p:cNvSpPr>
            <a:spLocks noGrp="1"/>
          </p:cNvSpPr>
          <p:nvPr>
            <p:ph type="title"/>
          </p:nvPr>
        </p:nvSpPr>
        <p:spPr>
          <a:xfrm>
            <a:off x="1981200" y="457200"/>
            <a:ext cx="7766050" cy="1150938"/>
          </a:xfrm>
        </p:spPr>
        <p:txBody>
          <a:bodyPr>
            <a:normAutofit fontScale="90000"/>
          </a:bodyPr>
          <a:lstStyle/>
          <a:p>
            <a:pPr eaLnBrk="1" hangingPunct="1">
              <a:defRPr/>
            </a:pPr>
            <a:r>
              <a:rPr lang="en-US"/>
              <a:t>Principes éthiques de Belmont :</a:t>
            </a:r>
            <a:br>
              <a:rPr lang="en-US"/>
            </a:br>
            <a:r>
              <a:rPr lang="en-US"/>
              <a:t>Respect des personnes / 2</a:t>
            </a:r>
          </a:p>
        </p:txBody>
      </p:sp>
      <p:sp>
        <p:nvSpPr>
          <p:cNvPr id="3" name="Content Placeholder 2">
            <a:extLst>
              <a:ext uri="{FF2B5EF4-FFF2-40B4-BE49-F238E27FC236}">
                <a16:creationId xmlns:a16="http://schemas.microsoft.com/office/drawing/2014/main" id="{008D9D79-147B-5A49-A09D-DF5BA14CB488}"/>
              </a:ext>
            </a:extLst>
          </p:cNvPr>
          <p:cNvSpPr>
            <a:spLocks noGrp="1"/>
          </p:cNvSpPr>
          <p:nvPr>
            <p:ph idx="1"/>
          </p:nvPr>
        </p:nvSpPr>
        <p:spPr>
          <a:xfrm>
            <a:off x="2027238" y="1981200"/>
            <a:ext cx="7740650" cy="3581400"/>
          </a:xfrm>
        </p:spPr>
        <p:txBody>
          <a:bodyPr/>
          <a:lstStyle/>
          <a:p>
            <a:pPr eaLnBrk="1" hangingPunct="1">
              <a:defRPr/>
            </a:pPr>
            <a:r>
              <a:rPr lang="en-US" sz="2800" dirty="0">
                <a:latin typeface="Georgia" panose="02040502050405020303" pitchFamily="18" charset="0"/>
              </a:rPr>
              <a:t>Les </a:t>
            </a:r>
            <a:r>
              <a:rPr lang="en-US" sz="2800" dirty="0" err="1">
                <a:latin typeface="Georgia" panose="02040502050405020303" pitchFamily="18" charset="0"/>
              </a:rPr>
              <a:t>personnes</a:t>
            </a:r>
            <a:r>
              <a:rPr lang="en-US" sz="2800" dirty="0">
                <a:latin typeface="Georgia" panose="02040502050405020303" pitchFamily="18" charset="0"/>
              </a:rPr>
              <a:t> </a:t>
            </a:r>
            <a:r>
              <a:rPr lang="en-US" sz="2800" dirty="0" err="1">
                <a:latin typeface="Georgia" panose="02040502050405020303" pitchFamily="18" charset="0"/>
              </a:rPr>
              <a:t>dont</a:t>
            </a:r>
            <a:r>
              <a:rPr lang="en-US" sz="2800" dirty="0">
                <a:latin typeface="Georgia" panose="02040502050405020303" pitchFamily="18" charset="0"/>
              </a:rPr>
              <a:t> </a:t>
            </a:r>
            <a:r>
              <a:rPr lang="en-US" sz="2800" dirty="0" err="1">
                <a:latin typeface="Georgia" panose="02040502050405020303" pitchFamily="18" charset="0"/>
              </a:rPr>
              <a:t>l'autonomie</a:t>
            </a:r>
            <a:r>
              <a:rPr lang="en-US" sz="2800" dirty="0">
                <a:latin typeface="Georgia" panose="02040502050405020303" pitchFamily="18" charset="0"/>
              </a:rPr>
              <a:t> </a:t>
            </a:r>
            <a:r>
              <a:rPr lang="en-US" sz="2800" dirty="0" err="1">
                <a:latin typeface="Georgia" panose="02040502050405020303" pitchFamily="18" charset="0"/>
              </a:rPr>
              <a:t>est</a:t>
            </a:r>
            <a:r>
              <a:rPr lang="en-US" sz="2800" dirty="0">
                <a:latin typeface="Georgia" panose="02040502050405020303" pitchFamily="18" charset="0"/>
              </a:rPr>
              <a:t> </a:t>
            </a:r>
            <a:r>
              <a:rPr lang="en-US" sz="2800" dirty="0" err="1">
                <a:latin typeface="Georgia" panose="02040502050405020303" pitchFamily="18" charset="0"/>
              </a:rPr>
              <a:t>limitée</a:t>
            </a:r>
            <a:r>
              <a:rPr lang="en-US" sz="2800" dirty="0">
                <a:latin typeface="Georgia" panose="02040502050405020303" pitchFamily="18" charset="0"/>
              </a:rPr>
              <a:t> </a:t>
            </a:r>
            <a:r>
              <a:rPr lang="en-US" sz="2800" dirty="0" err="1">
                <a:latin typeface="Georgia" panose="02040502050405020303" pitchFamily="18" charset="0"/>
              </a:rPr>
              <a:t>doivent</a:t>
            </a:r>
            <a:r>
              <a:rPr lang="en-US" sz="2800" dirty="0">
                <a:latin typeface="Georgia" panose="02040502050405020303" pitchFamily="18" charset="0"/>
              </a:rPr>
              <a:t> </a:t>
            </a:r>
            <a:r>
              <a:rPr lang="en-US" sz="2800" dirty="0" err="1">
                <a:latin typeface="Georgia" panose="02040502050405020303" pitchFamily="18" charset="0"/>
              </a:rPr>
              <a:t>bénéficier</a:t>
            </a:r>
            <a:r>
              <a:rPr lang="en-US" sz="2800" dirty="0">
                <a:latin typeface="Georgia" panose="02040502050405020303" pitchFamily="18" charset="0"/>
              </a:rPr>
              <a:t> de protections </a:t>
            </a:r>
            <a:r>
              <a:rPr lang="en-US" sz="2800" dirty="0" err="1">
                <a:latin typeface="Georgia" panose="02040502050405020303" pitchFamily="18" charset="0"/>
              </a:rPr>
              <a:t>supplémentaires</a:t>
            </a:r>
            <a:r>
              <a:rPr lang="en-US" sz="2800" dirty="0">
                <a:latin typeface="Georgia" panose="02040502050405020303" pitchFamily="18" charset="0"/>
              </a:rPr>
              <a:t>. Les </a:t>
            </a:r>
            <a:r>
              <a:rPr lang="en-US" sz="2800" dirty="0" err="1">
                <a:latin typeface="Georgia" panose="02040502050405020303" pitchFamily="18" charset="0"/>
              </a:rPr>
              <a:t>limites</a:t>
            </a:r>
            <a:endParaRPr lang="en-US" sz="2800" dirty="0">
              <a:latin typeface="Georgia" panose="02040502050405020303" pitchFamily="18" charset="0"/>
            </a:endParaRPr>
          </a:p>
          <a:p>
            <a:pPr marL="0" indent="0" eaLnBrk="1" hangingPunct="1">
              <a:buNone/>
              <a:defRPr/>
            </a:pPr>
            <a:endParaRPr lang="en-US" sz="2300" dirty="0">
              <a:latin typeface="Georgia" panose="02040502050405020303" pitchFamily="18" charset="0"/>
            </a:endParaRPr>
          </a:p>
          <a:p>
            <a:pPr lvl="1" eaLnBrk="1" hangingPunct="1">
              <a:defRPr/>
            </a:pPr>
            <a:r>
              <a:rPr lang="en-US" sz="2300" dirty="0" err="1">
                <a:latin typeface="Georgia" panose="02040502050405020303" pitchFamily="18" charset="0"/>
              </a:rPr>
              <a:t>Peut</a:t>
            </a:r>
            <a:r>
              <a:rPr lang="en-US" sz="2300" dirty="0">
                <a:latin typeface="Georgia" panose="02040502050405020303" pitchFamily="18" charset="0"/>
              </a:rPr>
              <a:t> </a:t>
            </a:r>
            <a:r>
              <a:rPr lang="en-US" sz="2300" dirty="0" err="1">
                <a:latin typeface="Georgia" panose="02040502050405020303" pitchFamily="18" charset="0"/>
              </a:rPr>
              <a:t>être</a:t>
            </a:r>
            <a:r>
              <a:rPr lang="en-US" sz="2300" dirty="0">
                <a:latin typeface="Georgia" panose="02040502050405020303" pitchFamily="18" charset="0"/>
              </a:rPr>
              <a:t> </a:t>
            </a:r>
            <a:r>
              <a:rPr lang="en-US" sz="2300" dirty="0" err="1">
                <a:latin typeface="Georgia" panose="02040502050405020303" pitchFamily="18" charset="0"/>
              </a:rPr>
              <a:t>inhérente</a:t>
            </a:r>
            <a:r>
              <a:rPr lang="en-US" sz="2300" dirty="0">
                <a:latin typeface="Georgia" panose="02040502050405020303" pitchFamily="18" charset="0"/>
              </a:rPr>
              <a:t> (par </a:t>
            </a:r>
            <a:r>
              <a:rPr lang="en-US" sz="2300" dirty="0" err="1">
                <a:latin typeface="Georgia" panose="02040502050405020303" pitchFamily="18" charset="0"/>
              </a:rPr>
              <a:t>exemple</a:t>
            </a:r>
            <a:r>
              <a:rPr lang="en-US" sz="2300" dirty="0">
                <a:latin typeface="Georgia" panose="02040502050405020303" pitchFamily="18" charset="0"/>
              </a:rPr>
              <a:t>, </a:t>
            </a:r>
            <a:r>
              <a:rPr lang="en-US" sz="2300" dirty="0" err="1">
                <a:latin typeface="Georgia" panose="02040502050405020303" pitchFamily="18" charset="0"/>
              </a:rPr>
              <a:t>une</a:t>
            </a:r>
            <a:r>
              <a:rPr lang="en-US" sz="2300" dirty="0">
                <a:latin typeface="Georgia" panose="02040502050405020303" pitchFamily="18" charset="0"/>
              </a:rPr>
              <a:t> </a:t>
            </a:r>
            <a:r>
              <a:rPr lang="en-US" sz="2300" dirty="0" err="1">
                <a:latin typeface="Georgia" panose="02040502050405020303" pitchFamily="18" charset="0"/>
              </a:rPr>
              <a:t>capacité</a:t>
            </a:r>
            <a:r>
              <a:rPr lang="en-US" sz="2300" dirty="0">
                <a:latin typeface="Georgia" panose="02040502050405020303" pitchFamily="18" charset="0"/>
              </a:rPr>
              <a:t> </a:t>
            </a:r>
            <a:r>
              <a:rPr lang="en-US" sz="2300" dirty="0" err="1">
                <a:latin typeface="Georgia" panose="02040502050405020303" pitchFamily="18" charset="0"/>
              </a:rPr>
              <a:t>limitée</a:t>
            </a:r>
            <a:r>
              <a:rPr lang="en-US" sz="2300" dirty="0">
                <a:latin typeface="Georgia" panose="02040502050405020303" pitchFamily="18" charset="0"/>
              </a:rPr>
              <a:t> </a:t>
            </a:r>
            <a:r>
              <a:rPr lang="en-US" sz="2300" dirty="0" err="1">
                <a:latin typeface="Georgia" panose="02040502050405020303" pitchFamily="18" charset="0"/>
              </a:rPr>
              <a:t>à</a:t>
            </a:r>
            <a:r>
              <a:rPr lang="en-US" sz="2300" dirty="0">
                <a:latin typeface="Georgia" panose="02040502050405020303" pitchFamily="18" charset="0"/>
              </a:rPr>
              <a:t> </a:t>
            </a:r>
            <a:r>
              <a:rPr lang="en-US" sz="2300" dirty="0" err="1">
                <a:latin typeface="Georgia" panose="02040502050405020303" pitchFamily="18" charset="0"/>
              </a:rPr>
              <a:t>comprendre</a:t>
            </a:r>
            <a:r>
              <a:rPr lang="en-US" sz="2300" dirty="0">
                <a:latin typeface="Georgia" panose="02040502050405020303" pitchFamily="18" charset="0"/>
              </a:rPr>
              <a:t> et </a:t>
            </a:r>
            <a:r>
              <a:rPr lang="en-US" sz="2300" dirty="0" err="1">
                <a:latin typeface="Georgia" panose="02040502050405020303" pitchFamily="18" charset="0"/>
              </a:rPr>
              <a:t>à</a:t>
            </a:r>
            <a:r>
              <a:rPr lang="en-US" sz="2300" dirty="0">
                <a:latin typeface="Georgia" panose="02040502050405020303" pitchFamily="18" charset="0"/>
              </a:rPr>
              <a:t> </a:t>
            </a:r>
            <a:r>
              <a:rPr lang="en-US" sz="2300" dirty="0" err="1">
                <a:latin typeface="Georgia" panose="02040502050405020303" pitchFamily="18" charset="0"/>
              </a:rPr>
              <a:t>traiter</a:t>
            </a:r>
            <a:r>
              <a:rPr lang="en-US" sz="2300" dirty="0">
                <a:latin typeface="Georgia" panose="02040502050405020303" pitchFamily="18" charset="0"/>
              </a:rPr>
              <a:t> </a:t>
            </a:r>
            <a:r>
              <a:rPr lang="en-US" sz="2300" dirty="0" err="1">
                <a:latin typeface="Georgia" panose="02040502050405020303" pitchFamily="18" charset="0"/>
              </a:rPr>
              <a:t>l'information</a:t>
            </a:r>
            <a:r>
              <a:rPr lang="en-US" sz="2300" dirty="0">
                <a:latin typeface="Georgia" panose="02040502050405020303" pitchFamily="18" charset="0"/>
              </a:rPr>
              <a:t>).</a:t>
            </a:r>
          </a:p>
          <a:p>
            <a:pPr marL="0" indent="0" eaLnBrk="1" hangingPunct="1">
              <a:buNone/>
              <a:defRPr/>
            </a:pPr>
            <a:endParaRPr lang="en-US" sz="2300" dirty="0">
              <a:latin typeface="Georgia" panose="02040502050405020303" pitchFamily="18" charset="0"/>
            </a:endParaRPr>
          </a:p>
          <a:p>
            <a:pPr lvl="1" eaLnBrk="1" hangingPunct="1">
              <a:defRPr/>
            </a:pPr>
            <a:r>
              <a:rPr lang="en-US" sz="2300" dirty="0" err="1">
                <a:latin typeface="Georgia" panose="02040502050405020303" pitchFamily="18" charset="0"/>
              </a:rPr>
              <a:t>Peut</a:t>
            </a:r>
            <a:r>
              <a:rPr lang="en-US" sz="2300" dirty="0">
                <a:latin typeface="Georgia" panose="02040502050405020303" pitchFamily="18" charset="0"/>
              </a:rPr>
              <a:t> </a:t>
            </a:r>
            <a:r>
              <a:rPr lang="en-US" sz="2300" dirty="0" err="1">
                <a:latin typeface="Georgia" panose="02040502050405020303" pitchFamily="18" charset="0"/>
              </a:rPr>
              <a:t>être</a:t>
            </a:r>
            <a:r>
              <a:rPr lang="en-US" sz="2300" dirty="0">
                <a:latin typeface="Georgia" panose="02040502050405020303" pitchFamily="18" charset="0"/>
              </a:rPr>
              <a:t> </a:t>
            </a:r>
            <a:r>
              <a:rPr lang="en-US" sz="2300" dirty="0" err="1">
                <a:latin typeface="Georgia" panose="02040502050405020303" pitchFamily="18" charset="0"/>
              </a:rPr>
              <a:t>situationnel</a:t>
            </a:r>
            <a:r>
              <a:rPr lang="en-US" sz="2300" dirty="0">
                <a:latin typeface="Georgia" panose="02040502050405020303" pitchFamily="18" charset="0"/>
              </a:rPr>
              <a:t> (par </a:t>
            </a:r>
            <a:r>
              <a:rPr lang="en-US" sz="2300" dirty="0" err="1">
                <a:latin typeface="Georgia" panose="02040502050405020303" pitchFamily="18" charset="0"/>
              </a:rPr>
              <a:t>exemple</a:t>
            </a:r>
            <a:r>
              <a:rPr lang="en-US" sz="2300" dirty="0">
                <a:latin typeface="Georgia" panose="02040502050405020303" pitchFamily="18" charset="0"/>
              </a:rPr>
              <a:t>, </a:t>
            </a:r>
            <a:r>
              <a:rPr lang="en-US" sz="2300" dirty="0" err="1">
                <a:latin typeface="Georgia" panose="02040502050405020303" pitchFamily="18" charset="0"/>
              </a:rPr>
              <a:t>prisonniers</a:t>
            </a:r>
            <a:r>
              <a:rPr lang="en-US" sz="2300" dirty="0">
                <a:latin typeface="Georgia" panose="02040502050405020303" pitchFamily="18" charset="0"/>
              </a:rPr>
              <a:t>, enfants, femmes enceintes et </a:t>
            </a:r>
            <a:r>
              <a:rPr lang="en-US" sz="2300" dirty="0" err="1">
                <a:latin typeface="Georgia" panose="02040502050405020303" pitchFamily="18" charset="0"/>
              </a:rPr>
              <a:t>fœtus</a:t>
            </a:r>
            <a:r>
              <a:rPr lang="en-US" sz="2300" dirty="0">
                <a:latin typeface="Georgia" panose="02040502050405020303" pitchFamily="18" charset="0"/>
              </a:rPr>
              <a:t>/</a:t>
            </a:r>
            <a:r>
              <a:rPr lang="en-US" sz="2300" dirty="0" err="1">
                <a:latin typeface="Georgia" panose="02040502050405020303" pitchFamily="18" charset="0"/>
              </a:rPr>
              <a:t>néonates</a:t>
            </a:r>
            <a:r>
              <a:rPr lang="en-US" sz="2300" dirty="0">
                <a:latin typeface="Georgia" panose="02040502050405020303" pitchFamily="18" charset="0"/>
              </a:rPr>
              <a:t>)</a:t>
            </a:r>
          </a:p>
          <a:p>
            <a:pPr lvl="1" eaLnBrk="1" hangingPunct="1">
              <a:defRPr/>
            </a:pPr>
            <a:endParaRPr lang="en-US" dirty="0"/>
          </a:p>
          <a:p>
            <a:pPr lvl="1" eaLnBrk="1" hangingPunct="1">
              <a:buFont typeface="Arial" panose="020B0604020202020204" pitchFamily="34" charset="0"/>
              <a:buChar char="•"/>
              <a:defRPr/>
            </a:pPr>
            <a:endParaRPr lang="en-US" dirty="0"/>
          </a:p>
          <a:p>
            <a:pPr lvl="1" eaLnBrk="1" hangingPunct="1">
              <a:defRPr/>
            </a:pPr>
            <a:endParaRPr lang="en-US" dirty="0"/>
          </a:p>
          <a:p>
            <a:pPr lvl="1" eaLnBrk="1" hangingPunct="1">
              <a:defRPr/>
            </a:pPr>
            <a:endParaRPr lang="en-US" dirty="0"/>
          </a:p>
          <a:p>
            <a:pPr lvl="1" eaLnBrk="1" hangingPunct="1">
              <a:defRPr/>
            </a:pPr>
            <a:endParaRPr lang="en-US" dirty="0"/>
          </a:p>
          <a:p>
            <a:pPr lvl="1" eaLnBrk="1" hangingPunct="1">
              <a:defRPr/>
            </a:pPr>
            <a:endParaRPr lang="en-US" dirty="0"/>
          </a:p>
        </p:txBody>
      </p:sp>
    </p:spTree>
    <p:extLst>
      <p:ext uri="{BB962C8B-B14F-4D97-AF65-F5344CB8AC3E}">
        <p14:creationId xmlns:p14="http://schemas.microsoft.com/office/powerpoint/2010/main" val="2833264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905307D6-F2D4-EF4C-855D-35FAFD684E54}"/>
              </a:ext>
            </a:extLst>
          </p:cNvPr>
          <p:cNvSpPr>
            <a:spLocks noGrp="1"/>
          </p:cNvSpPr>
          <p:nvPr>
            <p:ph type="title"/>
          </p:nvPr>
        </p:nvSpPr>
        <p:spPr>
          <a:xfrm>
            <a:off x="2057400" y="457200"/>
            <a:ext cx="6096000" cy="1150938"/>
          </a:xfrm>
        </p:spPr>
        <p:txBody>
          <a:bodyPr rtlCol="0">
            <a:normAutofit fontScale="90000"/>
          </a:bodyPr>
          <a:lstStyle/>
          <a:p>
            <a:pPr eaLnBrk="1" fontAlgn="auto" hangingPunct="1">
              <a:spcAft>
                <a:spcPts val="0"/>
              </a:spcAft>
              <a:defRPr/>
            </a:pPr>
            <a:r>
              <a:rPr lang="en-US" altLang="en-US" sz="4000">
                <a:ea typeface="+mj-ea"/>
              </a:rPr>
              <a:t>Principes éthiques de Belmont : Bienfaisance / 1</a:t>
            </a:r>
          </a:p>
        </p:txBody>
      </p:sp>
      <p:sp>
        <p:nvSpPr>
          <p:cNvPr id="10243" name="Content Placeholder 2">
            <a:extLst>
              <a:ext uri="{FF2B5EF4-FFF2-40B4-BE49-F238E27FC236}">
                <a16:creationId xmlns:a16="http://schemas.microsoft.com/office/drawing/2014/main" id="{DB11D615-E7FE-9047-B192-1508C05E4036}"/>
              </a:ext>
            </a:extLst>
          </p:cNvPr>
          <p:cNvSpPr>
            <a:spLocks noGrp="1"/>
          </p:cNvSpPr>
          <p:nvPr>
            <p:ph idx="1"/>
          </p:nvPr>
        </p:nvSpPr>
        <p:spPr>
          <a:xfrm>
            <a:off x="2133600" y="1981200"/>
            <a:ext cx="7924800" cy="4343400"/>
          </a:xfrm>
        </p:spPr>
        <p:txBody>
          <a:bodyPr rtlCol="0">
            <a:normAutofit/>
          </a:bodyPr>
          <a:lstStyle/>
          <a:p>
            <a:pPr eaLnBrk="1" fontAlgn="auto" hangingPunct="1">
              <a:spcAft>
                <a:spcPts val="0"/>
              </a:spcAft>
              <a:defRPr/>
            </a:pPr>
            <a:r>
              <a:rPr lang="en-US" altLang="en-US" sz="2800" dirty="0" err="1">
                <a:latin typeface="Georgia" panose="02040502050405020303" pitchFamily="18" charset="0"/>
                <a:ea typeface="+mn-ea"/>
              </a:rPr>
              <a:t>L'obligation</a:t>
            </a:r>
            <a:r>
              <a:rPr lang="en-US" altLang="en-US" sz="2800" dirty="0">
                <a:latin typeface="Georgia" panose="02040502050405020303" pitchFamily="18" charset="0"/>
                <a:ea typeface="+mn-ea"/>
              </a:rPr>
              <a:t> pour les </a:t>
            </a:r>
            <a:r>
              <a:rPr lang="en-US" altLang="en-US" sz="2800" dirty="0" err="1">
                <a:latin typeface="Georgia" panose="02040502050405020303" pitchFamily="18" charset="0"/>
                <a:ea typeface="+mn-ea"/>
              </a:rPr>
              <a:t>chercheurs</a:t>
            </a:r>
            <a:r>
              <a:rPr lang="en-US" altLang="en-US" sz="2800" dirty="0">
                <a:latin typeface="Georgia" panose="02040502050405020303" pitchFamily="18" charset="0"/>
                <a:ea typeface="+mn-ea"/>
              </a:rPr>
              <a:t> de </a:t>
            </a:r>
            <a:r>
              <a:rPr lang="en-US" altLang="en-US" sz="2800" dirty="0" err="1">
                <a:latin typeface="Georgia" panose="02040502050405020303" pitchFamily="18" charset="0"/>
                <a:ea typeface="+mn-ea"/>
              </a:rPr>
              <a:t>s'efforcer</a:t>
            </a:r>
            <a:r>
              <a:rPr lang="en-US" altLang="en-US" sz="2800" dirty="0">
                <a:latin typeface="Georgia" panose="02040502050405020303" pitchFamily="18" charset="0"/>
                <a:ea typeface="+mn-ea"/>
              </a:rPr>
              <a:t> de "ne pas </a:t>
            </a:r>
            <a:r>
              <a:rPr lang="en-US" altLang="en-US" sz="2800" dirty="0" err="1">
                <a:latin typeface="Georgia" panose="02040502050405020303" pitchFamily="18" charset="0"/>
                <a:ea typeface="+mn-ea"/>
              </a:rPr>
              <a:t>nuire</a:t>
            </a:r>
            <a:r>
              <a:rPr lang="en-US" altLang="en-US" sz="2800" dirty="0">
                <a:latin typeface="Georgia" panose="02040502050405020303" pitchFamily="18" charset="0"/>
                <a:ea typeface="+mn-ea"/>
              </a:rPr>
              <a:t>", de </a:t>
            </a:r>
            <a:r>
              <a:rPr lang="en-US" altLang="en-US" sz="2800" dirty="0" err="1">
                <a:latin typeface="Georgia" panose="02040502050405020303" pitchFamily="18" charset="0"/>
                <a:ea typeface="+mn-ea"/>
              </a:rPr>
              <a:t>minimiser</a:t>
            </a:r>
            <a:r>
              <a:rPr lang="en-US" altLang="en-US" sz="2800" dirty="0">
                <a:latin typeface="Georgia" panose="02040502050405020303" pitchFamily="18" charset="0"/>
                <a:ea typeface="+mn-ea"/>
              </a:rPr>
              <a:t> les </a:t>
            </a:r>
            <a:r>
              <a:rPr lang="en-US" altLang="en-US" sz="2800" dirty="0" err="1">
                <a:latin typeface="Georgia" panose="02040502050405020303" pitchFamily="18" charset="0"/>
                <a:ea typeface="+mn-ea"/>
              </a:rPr>
              <a:t>risques</a:t>
            </a:r>
            <a:r>
              <a:rPr lang="en-US" altLang="en-US" sz="2800" dirty="0">
                <a:latin typeface="Georgia" panose="02040502050405020303" pitchFamily="18" charset="0"/>
                <a:ea typeface="+mn-ea"/>
              </a:rPr>
              <a:t> et de maximiser les </a:t>
            </a:r>
            <a:r>
              <a:rPr lang="en-US" altLang="en-US" sz="2800" dirty="0" err="1">
                <a:latin typeface="Georgia" panose="02040502050405020303" pitchFamily="18" charset="0"/>
                <a:ea typeface="+mn-ea"/>
              </a:rPr>
              <a:t>avantages</a:t>
            </a:r>
            <a:r>
              <a:rPr lang="en-US" altLang="en-US" sz="2800" dirty="0">
                <a:latin typeface="Georgia" panose="02040502050405020303" pitchFamily="18" charset="0"/>
                <a:ea typeface="+mn-ea"/>
              </a:rPr>
              <a:t> de la recherche. </a:t>
            </a:r>
          </a:p>
          <a:p>
            <a:pPr marL="0" indent="0" eaLnBrk="1" fontAlgn="auto" hangingPunct="1">
              <a:spcAft>
                <a:spcPts val="0"/>
              </a:spcAft>
              <a:buNone/>
              <a:defRPr/>
            </a:pPr>
            <a:endParaRPr lang="en-US" altLang="en-US" sz="2800" dirty="0">
              <a:latin typeface="Georgia" panose="02040502050405020303" pitchFamily="18" charset="0"/>
              <a:ea typeface="+mn-ea"/>
            </a:endParaRPr>
          </a:p>
          <a:p>
            <a:pPr lvl="1" eaLnBrk="1" fontAlgn="auto" hangingPunct="1">
              <a:spcAft>
                <a:spcPts val="0"/>
              </a:spcAft>
              <a:buFont typeface="Arial"/>
              <a:buChar char="–"/>
              <a:defRPr/>
            </a:pPr>
            <a:r>
              <a:rPr lang="en-US" altLang="en-US" sz="2300" dirty="0" err="1">
                <a:latin typeface="Georgia" panose="02040502050405020303" pitchFamily="18" charset="0"/>
                <a:ea typeface="+mn-ea"/>
              </a:rPr>
              <a:t>Utilisez</a:t>
            </a:r>
            <a:r>
              <a:rPr lang="en-US" altLang="en-US" sz="2300" dirty="0">
                <a:latin typeface="Georgia" panose="02040502050405020303" pitchFamily="18" charset="0"/>
                <a:ea typeface="+mn-ea"/>
              </a:rPr>
              <a:t> les </a:t>
            </a:r>
            <a:r>
              <a:rPr lang="en-US" altLang="en-US" sz="2300" dirty="0" err="1">
                <a:latin typeface="Georgia" panose="02040502050405020303" pitchFamily="18" charset="0"/>
                <a:ea typeface="+mn-ea"/>
              </a:rPr>
              <a:t>procédures</a:t>
            </a:r>
            <a:r>
              <a:rPr lang="en-US" altLang="en-US" sz="2300" dirty="0">
                <a:latin typeface="Georgia" panose="02040502050405020303" pitchFamily="18" charset="0"/>
                <a:ea typeface="+mn-ea"/>
              </a:rPr>
              <a:t> les </a:t>
            </a:r>
            <a:r>
              <a:rPr lang="en-US" altLang="en-US" sz="2300" dirty="0" err="1">
                <a:latin typeface="Georgia" panose="02040502050405020303" pitchFamily="18" charset="0"/>
                <a:ea typeface="+mn-ea"/>
              </a:rPr>
              <a:t>moins</a:t>
            </a:r>
            <a:r>
              <a:rPr lang="en-US" altLang="en-US" sz="2300" dirty="0">
                <a:latin typeface="Georgia" panose="02040502050405020303" pitchFamily="18" charset="0"/>
                <a:ea typeface="+mn-ea"/>
              </a:rPr>
              <a:t> </a:t>
            </a:r>
            <a:r>
              <a:rPr lang="en-US" altLang="en-US" sz="2300" dirty="0" err="1">
                <a:latin typeface="Georgia" panose="02040502050405020303" pitchFamily="18" charset="0"/>
                <a:ea typeface="+mn-ea"/>
              </a:rPr>
              <a:t>risquées</a:t>
            </a:r>
            <a:r>
              <a:rPr lang="en-US" altLang="en-US" sz="2300" dirty="0">
                <a:latin typeface="Georgia" panose="02040502050405020303" pitchFamily="18" charset="0"/>
                <a:ea typeface="+mn-ea"/>
              </a:rPr>
              <a:t>.</a:t>
            </a:r>
          </a:p>
          <a:p>
            <a:pPr marL="457200" lvl="1" indent="0" eaLnBrk="1" fontAlgn="auto" hangingPunct="1">
              <a:spcAft>
                <a:spcPts val="0"/>
              </a:spcAft>
              <a:buNone/>
              <a:defRPr/>
            </a:pPr>
            <a:endParaRPr lang="en-US" altLang="en-US" sz="2300" dirty="0">
              <a:latin typeface="Georgia" panose="02040502050405020303" pitchFamily="18" charset="0"/>
              <a:ea typeface="+mn-ea"/>
            </a:endParaRPr>
          </a:p>
          <a:p>
            <a:pPr lvl="1" eaLnBrk="1" fontAlgn="auto" hangingPunct="1">
              <a:spcAft>
                <a:spcPts val="0"/>
              </a:spcAft>
              <a:buFont typeface="Arial"/>
              <a:buChar char="–"/>
              <a:defRPr/>
            </a:pPr>
            <a:r>
              <a:rPr lang="en-US" altLang="en-US" sz="2300" dirty="0">
                <a:latin typeface="Georgia" panose="02040502050405020303" pitchFamily="18" charset="0"/>
                <a:ea typeface="+mn-ea"/>
              </a:rPr>
              <a:t>Les </a:t>
            </a:r>
            <a:r>
              <a:rPr lang="en-US" altLang="en-US" sz="2300" dirty="0" err="1">
                <a:latin typeface="Georgia" panose="02040502050405020303" pitchFamily="18" charset="0"/>
                <a:ea typeface="+mn-ea"/>
              </a:rPr>
              <a:t>risques</a:t>
            </a:r>
            <a:r>
              <a:rPr lang="en-US" altLang="en-US" sz="2300" dirty="0">
                <a:latin typeface="Georgia" panose="02040502050405020303" pitchFamily="18" charset="0"/>
                <a:ea typeface="+mn-ea"/>
              </a:rPr>
              <a:t> - </a:t>
            </a:r>
            <a:r>
              <a:rPr lang="en-US" altLang="en-US" sz="2300" dirty="0" err="1">
                <a:latin typeface="Georgia" panose="02040502050405020303" pitchFamily="18" charset="0"/>
                <a:ea typeface="+mn-ea"/>
              </a:rPr>
              <a:t>comprennent</a:t>
            </a:r>
            <a:r>
              <a:rPr lang="en-US" altLang="en-US" sz="2300" dirty="0">
                <a:latin typeface="Georgia" panose="02040502050405020303" pitchFamily="18" charset="0"/>
                <a:ea typeface="+mn-ea"/>
              </a:rPr>
              <a:t> les </a:t>
            </a:r>
            <a:r>
              <a:rPr lang="en-US" altLang="en-US" sz="2300" dirty="0" err="1">
                <a:latin typeface="Georgia" panose="02040502050405020303" pitchFamily="18" charset="0"/>
                <a:ea typeface="+mn-ea"/>
              </a:rPr>
              <a:t>préjudices</a:t>
            </a:r>
            <a:r>
              <a:rPr lang="en-US" altLang="en-US" sz="2300" dirty="0">
                <a:latin typeface="Georgia" panose="02040502050405020303" pitchFamily="18" charset="0"/>
                <a:ea typeface="+mn-ea"/>
              </a:rPr>
              <a:t> physiques, </a:t>
            </a:r>
            <a:r>
              <a:rPr lang="en-US" altLang="en-US" sz="2300" dirty="0" err="1">
                <a:latin typeface="Georgia" panose="02040502050405020303" pitchFamily="18" charset="0"/>
                <a:ea typeface="+mn-ea"/>
              </a:rPr>
              <a:t>psychologiques</a:t>
            </a:r>
            <a:r>
              <a:rPr lang="en-US" altLang="en-US" sz="2300" dirty="0">
                <a:latin typeface="Georgia" panose="02040502050405020303" pitchFamily="18" charset="0"/>
                <a:ea typeface="+mn-ea"/>
              </a:rPr>
              <a:t>, </a:t>
            </a:r>
            <a:r>
              <a:rPr lang="en-US" altLang="en-US" sz="2300" dirty="0" err="1">
                <a:latin typeface="Georgia" panose="02040502050405020303" pitchFamily="18" charset="0"/>
                <a:ea typeface="+mn-ea"/>
              </a:rPr>
              <a:t>juridiques</a:t>
            </a:r>
            <a:r>
              <a:rPr lang="en-US" altLang="en-US" sz="2300" dirty="0">
                <a:latin typeface="Georgia" panose="02040502050405020303" pitchFamily="18" charset="0"/>
                <a:ea typeface="+mn-ea"/>
              </a:rPr>
              <a:t>, </a:t>
            </a:r>
            <a:r>
              <a:rPr lang="en-US" altLang="en-US" sz="2300" dirty="0" err="1">
                <a:latin typeface="Georgia" panose="02040502050405020303" pitchFamily="18" charset="0"/>
                <a:ea typeface="+mn-ea"/>
              </a:rPr>
              <a:t>sociaux</a:t>
            </a:r>
            <a:r>
              <a:rPr lang="en-US" altLang="en-US" sz="2300" dirty="0">
                <a:latin typeface="Georgia" panose="02040502050405020303" pitchFamily="18" charset="0"/>
                <a:ea typeface="+mn-ea"/>
              </a:rPr>
              <a:t> et </a:t>
            </a:r>
            <a:r>
              <a:rPr lang="en-US" altLang="en-US" sz="2300" dirty="0" err="1">
                <a:latin typeface="Georgia" panose="02040502050405020303" pitchFamily="18" charset="0"/>
                <a:ea typeface="+mn-ea"/>
              </a:rPr>
              <a:t>économiques</a:t>
            </a:r>
            <a:r>
              <a:rPr lang="en-US" altLang="en-US" sz="2300" dirty="0">
                <a:latin typeface="Georgia" panose="02040502050405020303" pitchFamily="18" charset="0"/>
                <a:ea typeface="+mn-ea"/>
              </a:rPr>
              <a:t>. </a:t>
            </a:r>
          </a:p>
          <a:p>
            <a:pPr marL="457200" lvl="1" indent="0" eaLnBrk="1" fontAlgn="auto" hangingPunct="1">
              <a:spcAft>
                <a:spcPts val="0"/>
              </a:spcAft>
              <a:buNone/>
              <a:defRPr/>
            </a:pPr>
            <a:endParaRPr lang="en-US" altLang="en-US" dirty="0">
              <a:ea typeface="+mn-ea"/>
            </a:endParaRPr>
          </a:p>
        </p:txBody>
      </p:sp>
      <p:sp>
        <p:nvSpPr>
          <p:cNvPr id="25604" name="Slide Number Placeholder 4">
            <a:extLst>
              <a:ext uri="{FF2B5EF4-FFF2-40B4-BE49-F238E27FC236}">
                <a16:creationId xmlns:a16="http://schemas.microsoft.com/office/drawing/2014/main" id="{9C9A4996-86DF-0949-4ABC-0CB6E5394284}"/>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C3F99015-DFBA-D54B-BEFA-3CE5CBE027DB}" type="slidenum">
              <a:rPr lang="en-US" altLang="en-US" sz="1200">
                <a:solidFill>
                  <a:schemeClr val="tx1"/>
                </a:solidFill>
                <a:latin typeface="Arial Black" panose="020B0604020202020204" pitchFamily="34" charset="0"/>
              </a:rPr>
              <a:t>29</a:t>
            </a:fld>
            <a:endParaRPr lang="en-US" altLang="en-US" sz="1200">
              <a:solidFill>
                <a:schemeClr val="tx1"/>
              </a:solidFill>
              <a:latin typeface="Arial Black" panose="020B0604020202020204" pitchFamily="34" charset="0"/>
            </a:endParaRPr>
          </a:p>
        </p:txBody>
      </p:sp>
      <p:pic>
        <p:nvPicPr>
          <p:cNvPr id="25605" name="Picture 6">
            <a:extLst>
              <a:ext uri="{FF2B5EF4-FFF2-40B4-BE49-F238E27FC236}">
                <a16:creationId xmlns:a16="http://schemas.microsoft.com/office/drawing/2014/main" id="{5D2D91EF-38DC-A67E-352A-1DCF5F6E8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1600" y="323850"/>
            <a:ext cx="1295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4720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530943" y="2332605"/>
            <a:ext cx="3667877" cy="2192791"/>
          </a:xfrm>
        </p:spPr>
        <p:txBody>
          <a:bodyPr anchor="ctr">
            <a:normAutofit/>
          </a:bodyPr>
          <a:lstStyle/>
          <a:p>
            <a:r>
              <a:rPr lang="en-US"/>
              <a:t>Agenda de la formation – </a:t>
            </a:r>
            <a:r>
              <a:rPr lang="en-US" b="0" i="0" err="1">
                <a:solidFill>
                  <a:srgbClr val="333333"/>
                </a:solidFill>
                <a:effectLst/>
                <a:latin typeface="-apple-system"/>
              </a:rPr>
              <a:t>enquêteurs</a:t>
            </a:r>
            <a:endParaRPr lang="en-US"/>
          </a:p>
        </p:txBody>
      </p:sp>
      <p:pic>
        <p:nvPicPr>
          <p:cNvPr id="8" name="Content Placeholder 7">
            <a:extLst>
              <a:ext uri="{FF2B5EF4-FFF2-40B4-BE49-F238E27FC236}">
                <a16:creationId xmlns:a16="http://schemas.microsoft.com/office/drawing/2014/main" id="{15FCEF0A-D5E1-3EE7-2166-2EADA7A6D90D}"/>
              </a:ext>
            </a:extLst>
          </p:cNvPr>
          <p:cNvPicPr>
            <a:picLocks noGrp="1" noChangeAspect="1"/>
          </p:cNvPicPr>
          <p:nvPr>
            <p:ph sz="quarter" idx="10"/>
          </p:nvPr>
        </p:nvPicPr>
        <p:blipFill>
          <a:blip r:embed="rId2"/>
          <a:stretch>
            <a:fillRect/>
          </a:stretch>
        </p:blipFill>
        <p:spPr>
          <a:xfrm>
            <a:off x="5673736" y="530225"/>
            <a:ext cx="5394304" cy="5969000"/>
          </a:xfrm>
          <a:prstGeom prst="rect">
            <a:avLst/>
          </a:prstGeom>
        </p:spPr>
      </p:pic>
    </p:spTree>
    <p:extLst>
      <p:ext uri="{BB962C8B-B14F-4D97-AF65-F5344CB8AC3E}">
        <p14:creationId xmlns:p14="http://schemas.microsoft.com/office/powerpoint/2010/main" val="996829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8BCC462B-037E-D54F-B371-79D2952B1D81}"/>
              </a:ext>
            </a:extLst>
          </p:cNvPr>
          <p:cNvSpPr>
            <a:spLocks noGrp="1"/>
          </p:cNvSpPr>
          <p:nvPr>
            <p:ph type="title"/>
          </p:nvPr>
        </p:nvSpPr>
        <p:spPr>
          <a:xfrm>
            <a:off x="2057400" y="685800"/>
            <a:ext cx="7766050" cy="1150938"/>
          </a:xfrm>
        </p:spPr>
        <p:txBody>
          <a:bodyPr rtlCol="0">
            <a:normAutofit fontScale="90000"/>
          </a:bodyPr>
          <a:lstStyle/>
          <a:p>
            <a:pPr eaLnBrk="1" fontAlgn="auto" hangingPunct="1">
              <a:spcAft>
                <a:spcPts val="0"/>
              </a:spcAft>
              <a:defRPr/>
            </a:pPr>
            <a:r>
              <a:rPr lang="en-US" altLang="en-US" sz="4000">
                <a:ea typeface="+mj-ea"/>
              </a:rPr>
              <a:t>Principes éthiques de Belmont : Bienfaisance / 2</a:t>
            </a:r>
          </a:p>
        </p:txBody>
      </p:sp>
      <p:sp>
        <p:nvSpPr>
          <p:cNvPr id="10243" name="Content Placeholder 2">
            <a:extLst>
              <a:ext uri="{FF2B5EF4-FFF2-40B4-BE49-F238E27FC236}">
                <a16:creationId xmlns:a16="http://schemas.microsoft.com/office/drawing/2014/main" id="{D1623B5F-F43D-2F48-9A8A-F4269CD174FE}"/>
              </a:ext>
            </a:extLst>
          </p:cNvPr>
          <p:cNvSpPr>
            <a:spLocks noGrp="1"/>
          </p:cNvSpPr>
          <p:nvPr>
            <p:ph idx="1"/>
          </p:nvPr>
        </p:nvSpPr>
        <p:spPr>
          <a:xfrm>
            <a:off x="2133600" y="1981200"/>
            <a:ext cx="7924800" cy="3581400"/>
          </a:xfrm>
        </p:spPr>
        <p:txBody>
          <a:bodyPr rtlCol="0">
            <a:normAutofit fontScale="92500" lnSpcReduction="20000"/>
          </a:bodyPr>
          <a:lstStyle/>
          <a:p>
            <a:pPr eaLnBrk="1" fontAlgn="auto" hangingPunct="1">
              <a:spcAft>
                <a:spcPts val="0"/>
              </a:spcAft>
              <a:buFont typeface="Arial"/>
              <a:buChar char="•"/>
              <a:defRPr/>
            </a:pPr>
            <a:endParaRPr lang="en-US" altLang="en-US" sz="3000">
              <a:latin typeface="Georgia" panose="02040502050405020303" pitchFamily="18" charset="0"/>
              <a:ea typeface="+mn-ea"/>
            </a:endParaRPr>
          </a:p>
          <a:p>
            <a:pPr eaLnBrk="1" fontAlgn="auto" hangingPunct="1">
              <a:spcAft>
                <a:spcPts val="0"/>
              </a:spcAft>
              <a:defRPr/>
            </a:pPr>
            <a:r>
              <a:rPr lang="en-US" altLang="en-US" sz="3000">
                <a:latin typeface="Georgia" panose="02040502050405020303" pitchFamily="18" charset="0"/>
                <a:ea typeface="+mn-ea"/>
              </a:rPr>
              <a:t>Les avantages peuvent être </a:t>
            </a:r>
          </a:p>
          <a:p>
            <a:pPr marL="0" indent="0" eaLnBrk="1" fontAlgn="auto" hangingPunct="1">
              <a:spcAft>
                <a:spcPts val="0"/>
              </a:spcAft>
              <a:buNone/>
              <a:defRPr/>
            </a:pPr>
            <a:endParaRPr lang="en-US" altLang="en-US" sz="2600">
              <a:latin typeface="Georgia" panose="02040502050405020303" pitchFamily="18" charset="0"/>
              <a:ea typeface="+mn-ea"/>
            </a:endParaRPr>
          </a:p>
          <a:p>
            <a:pPr lvl="1" eaLnBrk="1" fontAlgn="auto" hangingPunct="1">
              <a:spcAft>
                <a:spcPts val="0"/>
              </a:spcAft>
              <a:buFont typeface="Arial"/>
              <a:buChar char="–"/>
              <a:defRPr/>
            </a:pPr>
            <a:r>
              <a:rPr lang="en-US" altLang="en-US" sz="2600">
                <a:latin typeface="Georgia" panose="02040502050405020303" pitchFamily="18" charset="0"/>
                <a:ea typeface="+mn-ea"/>
              </a:rPr>
              <a:t>Aux sujets individuels ; et/ou</a:t>
            </a:r>
          </a:p>
          <a:p>
            <a:pPr marL="457200" lvl="1" indent="0" eaLnBrk="1" fontAlgn="auto" hangingPunct="1">
              <a:spcAft>
                <a:spcPts val="0"/>
              </a:spcAft>
              <a:buNone/>
              <a:defRPr/>
            </a:pPr>
            <a:endParaRPr lang="en-US" altLang="en-US" sz="2600">
              <a:latin typeface="Georgia" panose="02040502050405020303" pitchFamily="18" charset="0"/>
              <a:ea typeface="+mn-ea"/>
            </a:endParaRPr>
          </a:p>
          <a:p>
            <a:pPr lvl="1" eaLnBrk="1" fontAlgn="auto" hangingPunct="1">
              <a:spcAft>
                <a:spcPts val="0"/>
              </a:spcAft>
              <a:buFont typeface="Arial"/>
              <a:buChar char="–"/>
              <a:defRPr/>
            </a:pPr>
            <a:r>
              <a:rPr lang="en-US" altLang="en-US" sz="2600">
                <a:latin typeface="Georgia" panose="02040502050405020303" pitchFamily="18" charset="0"/>
                <a:ea typeface="+mn-ea"/>
              </a:rPr>
              <a:t>Pour les autres (par exemple, pour la recherche fondamentale, pour une communauté ou pour la société dans son ensemble).</a:t>
            </a:r>
          </a:p>
          <a:p>
            <a:pPr marL="457200" lvl="1" indent="0" eaLnBrk="1" fontAlgn="auto" hangingPunct="1">
              <a:spcAft>
                <a:spcPts val="0"/>
              </a:spcAft>
              <a:buNone/>
              <a:defRPr/>
            </a:pPr>
            <a:endParaRPr lang="en-US" altLang="en-US">
              <a:ea typeface="+mn-ea"/>
            </a:endParaRPr>
          </a:p>
          <a:p>
            <a:pPr marL="457200" lvl="1" indent="0" eaLnBrk="1" fontAlgn="auto" hangingPunct="1">
              <a:spcAft>
                <a:spcPts val="0"/>
              </a:spcAft>
              <a:buNone/>
              <a:defRPr/>
            </a:pPr>
            <a:r>
              <a:rPr lang="en-US" altLang="en-US">
                <a:ea typeface="+mn-ea"/>
              </a:rPr>
              <a:t>. </a:t>
            </a:r>
          </a:p>
          <a:p>
            <a:pPr marL="457200" lvl="1" indent="0" eaLnBrk="1" fontAlgn="auto" hangingPunct="1">
              <a:spcAft>
                <a:spcPts val="0"/>
              </a:spcAft>
              <a:buNone/>
              <a:defRPr/>
            </a:pPr>
            <a:endParaRPr lang="en-US" altLang="en-US">
              <a:ea typeface="+mn-ea"/>
            </a:endParaRPr>
          </a:p>
        </p:txBody>
      </p:sp>
      <p:sp>
        <p:nvSpPr>
          <p:cNvPr id="27652" name="Slide Number Placeholder 4">
            <a:extLst>
              <a:ext uri="{FF2B5EF4-FFF2-40B4-BE49-F238E27FC236}">
                <a16:creationId xmlns:a16="http://schemas.microsoft.com/office/drawing/2014/main" id="{8818FECB-A490-9D75-F6AB-DA6E14D1DCAC}"/>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90DBC7EA-084F-C049-91EA-48B4449E1BA3}" type="slidenum">
              <a:rPr lang="en-US" altLang="en-US" sz="1200">
                <a:solidFill>
                  <a:srgbClr val="000000"/>
                </a:solidFill>
                <a:latin typeface="Arial Black" panose="020B0604020202020204" pitchFamily="34" charset="0"/>
              </a:rPr>
              <a:t>30</a:t>
            </a:fld>
            <a:endParaRPr lang="en-US" altLang="en-US" sz="1200">
              <a:solidFill>
                <a:srgbClr val="000000"/>
              </a:solidFill>
              <a:latin typeface="Arial Black" panose="020B0604020202020204" pitchFamily="34" charset="0"/>
            </a:endParaRPr>
          </a:p>
        </p:txBody>
      </p:sp>
    </p:spTree>
    <p:extLst>
      <p:ext uri="{BB962C8B-B14F-4D97-AF65-F5344CB8AC3E}">
        <p14:creationId xmlns:p14="http://schemas.microsoft.com/office/powerpoint/2010/main" val="740304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DC7B05F5-567B-BB40-B9C3-733AD17FAB06}"/>
              </a:ext>
            </a:extLst>
          </p:cNvPr>
          <p:cNvSpPr>
            <a:spLocks noGrp="1"/>
          </p:cNvSpPr>
          <p:nvPr>
            <p:ph type="title"/>
          </p:nvPr>
        </p:nvSpPr>
        <p:spPr>
          <a:xfrm>
            <a:off x="1981200" y="685800"/>
            <a:ext cx="5943600" cy="1150938"/>
          </a:xfrm>
        </p:spPr>
        <p:txBody>
          <a:bodyPr rtlCol="0">
            <a:normAutofit fontScale="90000"/>
          </a:bodyPr>
          <a:lstStyle/>
          <a:p>
            <a:pPr eaLnBrk="1" fontAlgn="auto" hangingPunct="1">
              <a:spcAft>
                <a:spcPts val="0"/>
              </a:spcAft>
              <a:defRPr/>
            </a:pPr>
            <a:r>
              <a:rPr lang="en-US" altLang="en-US" sz="4000">
                <a:ea typeface="+mj-ea"/>
              </a:rPr>
              <a:t>Principes éthiques de Belmont : </a:t>
            </a:r>
            <a:br>
              <a:rPr lang="en-US" altLang="en-US" sz="4000">
                <a:ea typeface="+mj-ea"/>
              </a:rPr>
            </a:br>
            <a:r>
              <a:rPr lang="en-US" altLang="en-US" sz="4000">
                <a:ea typeface="+mj-ea"/>
              </a:rPr>
              <a:t>Justice</a:t>
            </a:r>
          </a:p>
        </p:txBody>
      </p:sp>
      <p:sp>
        <p:nvSpPr>
          <p:cNvPr id="10243" name="Content Placeholder 2">
            <a:extLst>
              <a:ext uri="{FF2B5EF4-FFF2-40B4-BE49-F238E27FC236}">
                <a16:creationId xmlns:a16="http://schemas.microsoft.com/office/drawing/2014/main" id="{C0E5C2C1-5D74-0C4D-9B25-E74DF1962201}"/>
              </a:ext>
            </a:extLst>
          </p:cNvPr>
          <p:cNvSpPr>
            <a:spLocks noGrp="1"/>
          </p:cNvSpPr>
          <p:nvPr>
            <p:ph idx="1"/>
          </p:nvPr>
        </p:nvSpPr>
        <p:spPr>
          <a:xfrm>
            <a:off x="2006600" y="2057400"/>
            <a:ext cx="7740650" cy="2662238"/>
          </a:xfrm>
        </p:spPr>
        <p:txBody>
          <a:bodyPr rtlCol="0">
            <a:normAutofit lnSpcReduction="10000"/>
          </a:bodyPr>
          <a:lstStyle/>
          <a:p>
            <a:pPr eaLnBrk="1" fontAlgn="auto" hangingPunct="1">
              <a:spcAft>
                <a:spcPts val="0"/>
              </a:spcAft>
              <a:buFont typeface="Arial"/>
              <a:buChar char="•"/>
              <a:defRPr/>
            </a:pPr>
            <a:endParaRPr lang="en-US" sz="2800">
              <a:ea typeface="+mn-ea"/>
            </a:endParaRPr>
          </a:p>
          <a:p>
            <a:pPr eaLnBrk="1" fontAlgn="auto" hangingPunct="1">
              <a:spcAft>
                <a:spcPts val="0"/>
              </a:spcAft>
              <a:buFont typeface="Arial"/>
              <a:buChar char="•"/>
              <a:defRPr/>
            </a:pPr>
            <a:r>
              <a:rPr lang="en-US" sz="2800">
                <a:latin typeface="Georgia" panose="02040502050405020303" pitchFamily="18" charset="0"/>
                <a:ea typeface="+mn-ea"/>
              </a:rPr>
              <a:t>Traiter les individus de manière équitable.</a:t>
            </a:r>
          </a:p>
          <a:p>
            <a:pPr marL="0" indent="0" eaLnBrk="1" fontAlgn="auto" hangingPunct="1">
              <a:spcAft>
                <a:spcPts val="0"/>
              </a:spcAft>
              <a:buNone/>
              <a:defRPr/>
            </a:pPr>
            <a:endParaRPr lang="en-US" sz="2800">
              <a:latin typeface="Georgia" panose="02040502050405020303" pitchFamily="18" charset="0"/>
              <a:ea typeface="+mn-ea"/>
            </a:endParaRPr>
          </a:p>
          <a:p>
            <a:pPr eaLnBrk="1" fontAlgn="auto" hangingPunct="1">
              <a:spcAft>
                <a:spcPts val="0"/>
              </a:spcAft>
              <a:buFont typeface="Arial"/>
              <a:buChar char="•"/>
              <a:defRPr/>
            </a:pPr>
            <a:r>
              <a:rPr lang="en-US" sz="2800">
                <a:latin typeface="Georgia" panose="02040502050405020303" pitchFamily="18" charset="0"/>
                <a:ea typeface="+mn-ea"/>
              </a:rPr>
              <a:t>Concevoir la recherche de manière à ce que ses charges et ses avantages soient partagés équitablement.</a:t>
            </a:r>
          </a:p>
          <a:p>
            <a:pPr marL="0" indent="0" eaLnBrk="1" fontAlgn="auto" hangingPunct="1">
              <a:spcAft>
                <a:spcPts val="0"/>
              </a:spcAft>
              <a:buNone/>
              <a:defRPr/>
            </a:pPr>
            <a:endParaRPr lang="en-US" sz="2800">
              <a:ea typeface="+mn-ea"/>
            </a:endParaRPr>
          </a:p>
          <a:p>
            <a:pPr lvl="1" eaLnBrk="1" fontAlgn="auto" hangingPunct="1">
              <a:spcAft>
                <a:spcPts val="0"/>
              </a:spcAft>
              <a:buFont typeface="Arial"/>
              <a:buChar char="–"/>
              <a:defRPr/>
            </a:pPr>
            <a:endParaRPr lang="en-US" sz="2400">
              <a:ea typeface="+mn-ea"/>
            </a:endParaRPr>
          </a:p>
        </p:txBody>
      </p:sp>
      <p:sp>
        <p:nvSpPr>
          <p:cNvPr id="29700" name="Slide Number Placeholder 4">
            <a:extLst>
              <a:ext uri="{FF2B5EF4-FFF2-40B4-BE49-F238E27FC236}">
                <a16:creationId xmlns:a16="http://schemas.microsoft.com/office/drawing/2014/main" id="{F6FBB57D-51F7-7DE6-05DF-DE1576ADC3FE}"/>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5BABD6DF-FC17-1C4E-BA06-46FB044E4ABD}" type="slidenum">
              <a:rPr lang="en-US" altLang="en-US" sz="1200">
                <a:solidFill>
                  <a:schemeClr val="tx1"/>
                </a:solidFill>
                <a:latin typeface="Arial Black" panose="020B0604020202020204" pitchFamily="34" charset="0"/>
              </a:rPr>
              <a:t>31</a:t>
            </a:fld>
            <a:endParaRPr lang="en-US" altLang="en-US" sz="1200">
              <a:solidFill>
                <a:schemeClr val="tx1"/>
              </a:solidFill>
              <a:latin typeface="Arial Black" panose="020B0604020202020204" pitchFamily="34" charset="0"/>
            </a:endParaRPr>
          </a:p>
        </p:txBody>
      </p:sp>
      <p:pic>
        <p:nvPicPr>
          <p:cNvPr id="29701" name="Picture 7" descr="https://encrypted-tbn3.gstatic.com/images?q=tbn:ANd9GcTSU_FeUogjG0uEHnHTfAQxW5jOzWf5OwCF5O61znPnuOfruB-thA">
            <a:hlinkClick r:id="rId3"/>
            <a:extLst>
              <a:ext uri="{FF2B5EF4-FFF2-40B4-BE49-F238E27FC236}">
                <a16:creationId xmlns:a16="http://schemas.microsoft.com/office/drawing/2014/main" id="{C80D62CC-4137-5AD5-194D-A57B26A62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3500" y="228600"/>
            <a:ext cx="12573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2925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1BDCDC06-9896-DE04-EF33-0F3DF72E5368}"/>
              </a:ext>
            </a:extLst>
          </p:cNvPr>
          <p:cNvSpPr>
            <a:spLocks noGrp="1"/>
          </p:cNvSpPr>
          <p:nvPr>
            <p:ph type="title"/>
          </p:nvPr>
        </p:nvSpPr>
        <p:spPr>
          <a:xfrm>
            <a:off x="1981200" y="228600"/>
            <a:ext cx="4648200" cy="1150938"/>
          </a:xfrm>
        </p:spPr>
        <p:txBody>
          <a:bodyPr>
            <a:normAutofit fontScale="90000"/>
          </a:bodyPr>
          <a:lstStyle/>
          <a:p>
            <a:pPr eaLnBrk="1" hangingPunct="1"/>
            <a:r>
              <a:rPr lang="en-US" altLang="en-US">
                <a:latin typeface="Georgia" panose="02040502050405020303" pitchFamily="18" charset="0"/>
                <a:cs typeface="Georgia" panose="02040502050405020303" pitchFamily="18" charset="0"/>
              </a:rPr>
              <a:t>Consentement éclairé </a:t>
            </a:r>
          </a:p>
        </p:txBody>
      </p:sp>
      <p:sp>
        <p:nvSpPr>
          <p:cNvPr id="35843" name="Content Placeholder 2">
            <a:extLst>
              <a:ext uri="{FF2B5EF4-FFF2-40B4-BE49-F238E27FC236}">
                <a16:creationId xmlns:a16="http://schemas.microsoft.com/office/drawing/2014/main" id="{CA7F9B58-C237-7F4E-8336-94FB2B34A1CD}"/>
              </a:ext>
            </a:extLst>
          </p:cNvPr>
          <p:cNvSpPr>
            <a:spLocks noGrp="1"/>
          </p:cNvSpPr>
          <p:nvPr>
            <p:ph idx="1"/>
          </p:nvPr>
        </p:nvSpPr>
        <p:spPr>
          <a:xfrm>
            <a:off x="2057400" y="1447800"/>
            <a:ext cx="7924800" cy="4648200"/>
          </a:xfrm>
        </p:spPr>
        <p:txBody>
          <a:bodyPr rtlCol="0">
            <a:normAutofit/>
          </a:bodyPr>
          <a:lstStyle/>
          <a:p>
            <a:pPr eaLnBrk="1" fontAlgn="auto" hangingPunct="1">
              <a:spcAft>
                <a:spcPts val="0"/>
              </a:spcAft>
              <a:buFont typeface="Arial"/>
              <a:buChar char="•"/>
              <a:defRPr/>
            </a:pPr>
            <a:r>
              <a:rPr lang="en-US" altLang="en-US" sz="2400" dirty="0">
                <a:latin typeface="Georgia" panose="02040502050405020303" pitchFamily="18" charset="0"/>
                <a:ea typeface="+mn-ea"/>
              </a:rPr>
              <a:t>Le </a:t>
            </a:r>
            <a:r>
              <a:rPr lang="en-US" altLang="en-US" sz="2400" dirty="0" err="1">
                <a:latin typeface="Georgia" panose="02040502050405020303" pitchFamily="18" charset="0"/>
                <a:ea typeface="+mn-ea"/>
              </a:rPr>
              <a:t>consentement</a:t>
            </a:r>
            <a:r>
              <a:rPr lang="en-US" altLang="en-US" sz="2400" dirty="0">
                <a:latin typeface="Georgia" panose="02040502050405020303" pitchFamily="18" charset="0"/>
                <a:ea typeface="+mn-ea"/>
              </a:rPr>
              <a:t> </a:t>
            </a:r>
            <a:r>
              <a:rPr lang="en-US" altLang="en-US" sz="2400" dirty="0" err="1">
                <a:latin typeface="Georgia" panose="02040502050405020303" pitchFamily="18" charset="0"/>
                <a:ea typeface="+mn-ea"/>
              </a:rPr>
              <a:t>éclairé</a:t>
            </a:r>
            <a:r>
              <a:rPr lang="en-US" altLang="en-US" sz="2400" dirty="0">
                <a:latin typeface="Georgia" panose="02040502050405020303" pitchFamily="18" charset="0"/>
                <a:ea typeface="+mn-ea"/>
              </a:rPr>
              <a:t> (CI) </a:t>
            </a:r>
            <a:r>
              <a:rPr lang="en-US" altLang="en-US" sz="2400" dirty="0" err="1">
                <a:latin typeface="Georgia" panose="02040502050405020303" pitchFamily="18" charset="0"/>
                <a:ea typeface="+mn-ea"/>
              </a:rPr>
              <a:t>est</a:t>
            </a:r>
            <a:r>
              <a:rPr lang="en-US" altLang="en-US" sz="2400" dirty="0">
                <a:latin typeface="Georgia" panose="02040502050405020303" pitchFamily="18" charset="0"/>
                <a:ea typeface="+mn-ea"/>
              </a:rPr>
              <a:t> </a:t>
            </a:r>
            <a:r>
              <a:rPr lang="en-US" altLang="en-US" sz="2400" dirty="0" err="1">
                <a:latin typeface="Georgia" panose="02040502050405020303" pitchFamily="18" charset="0"/>
                <a:ea typeface="+mn-ea"/>
              </a:rPr>
              <a:t>souvent</a:t>
            </a:r>
            <a:r>
              <a:rPr lang="en-US" altLang="en-US" sz="2400" dirty="0">
                <a:latin typeface="Georgia" panose="02040502050405020303" pitchFamily="18" charset="0"/>
                <a:ea typeface="+mn-ea"/>
              </a:rPr>
              <a:t> </a:t>
            </a:r>
            <a:r>
              <a:rPr lang="en-US" altLang="en-US" sz="2400" dirty="0" err="1">
                <a:latin typeface="Georgia" panose="02040502050405020303" pitchFamily="18" charset="0"/>
                <a:ea typeface="+mn-ea"/>
              </a:rPr>
              <a:t>interprété</a:t>
            </a:r>
            <a:r>
              <a:rPr lang="en-US" altLang="en-US" sz="2400" dirty="0">
                <a:latin typeface="Georgia" panose="02040502050405020303" pitchFamily="18" charset="0"/>
                <a:ea typeface="+mn-ea"/>
              </a:rPr>
              <a:t> </a:t>
            </a:r>
            <a:r>
              <a:rPr lang="en-US" altLang="en-US" sz="2400" dirty="0" err="1">
                <a:latin typeface="Georgia" panose="02040502050405020303" pitchFamily="18" charset="0"/>
                <a:ea typeface="+mn-ea"/>
              </a:rPr>
              <a:t>à</a:t>
            </a:r>
            <a:r>
              <a:rPr lang="en-US" altLang="en-US" sz="2400" dirty="0">
                <a:latin typeface="Georgia" panose="02040502050405020303" pitchFamily="18" charset="0"/>
                <a:ea typeface="+mn-ea"/>
              </a:rPr>
              <a:t> tort </a:t>
            </a:r>
            <a:r>
              <a:rPr lang="en-US" altLang="en-US" sz="2400" dirty="0" err="1">
                <a:latin typeface="Georgia" panose="02040502050405020303" pitchFamily="18" charset="0"/>
                <a:ea typeface="+mn-ea"/>
              </a:rPr>
              <a:t>comme</a:t>
            </a:r>
            <a:r>
              <a:rPr lang="en-US" altLang="en-US" sz="2400" dirty="0">
                <a:latin typeface="Georgia" panose="02040502050405020303" pitchFamily="18" charset="0"/>
                <a:ea typeface="+mn-ea"/>
              </a:rPr>
              <a:t> la simple obtention de la signature </a:t>
            </a:r>
            <a:r>
              <a:rPr lang="en-US" altLang="en-US" sz="2400" dirty="0" err="1">
                <a:latin typeface="Georgia" panose="02040502050405020303" pitchFamily="18" charset="0"/>
                <a:ea typeface="+mn-ea"/>
              </a:rPr>
              <a:t>d'une</a:t>
            </a:r>
            <a:r>
              <a:rPr lang="en-US" altLang="en-US" sz="2400" dirty="0">
                <a:latin typeface="Georgia" panose="02040502050405020303" pitchFamily="18" charset="0"/>
                <a:ea typeface="+mn-ea"/>
              </a:rPr>
              <a:t> </a:t>
            </a:r>
            <a:r>
              <a:rPr lang="en-US" altLang="en-US" sz="2400" dirty="0" err="1">
                <a:latin typeface="Georgia" panose="02040502050405020303" pitchFamily="18" charset="0"/>
                <a:ea typeface="+mn-ea"/>
              </a:rPr>
              <a:t>personne</a:t>
            </a:r>
            <a:r>
              <a:rPr lang="en-US" altLang="en-US" sz="2400" dirty="0">
                <a:latin typeface="Georgia" panose="02040502050405020303" pitchFamily="18" charset="0"/>
                <a:ea typeface="+mn-ea"/>
              </a:rPr>
              <a:t> sur un </a:t>
            </a:r>
            <a:r>
              <a:rPr lang="en-US" altLang="en-US" sz="2400" dirty="0" err="1">
                <a:latin typeface="Georgia" panose="02040502050405020303" pitchFamily="18" charset="0"/>
                <a:ea typeface="+mn-ea"/>
              </a:rPr>
              <a:t>formulaire</a:t>
            </a:r>
            <a:r>
              <a:rPr lang="en-US" altLang="en-US" sz="2400" dirty="0">
                <a:latin typeface="Georgia" panose="02040502050405020303" pitchFamily="18" charset="0"/>
                <a:ea typeface="+mn-ea"/>
              </a:rPr>
              <a:t> (</a:t>
            </a:r>
            <a:r>
              <a:rPr lang="en-US" altLang="en-US" sz="2400" dirty="0" err="1">
                <a:latin typeface="Georgia" panose="02040502050405020303" pitchFamily="18" charset="0"/>
                <a:ea typeface="+mn-ea"/>
              </a:rPr>
              <a:t>ou</a:t>
            </a:r>
            <a:r>
              <a:rPr lang="en-US" altLang="en-US" sz="2400" dirty="0">
                <a:latin typeface="Georgia" panose="02040502050405020303" pitchFamily="18" charset="0"/>
                <a:ea typeface="+mn-ea"/>
              </a:rPr>
              <a:t> d'un "</a:t>
            </a:r>
            <a:r>
              <a:rPr lang="en-US" altLang="en-US" sz="2400" dirty="0" err="1">
                <a:latin typeface="Georgia" panose="02040502050405020303" pitchFamily="18" charset="0"/>
                <a:ea typeface="+mn-ea"/>
              </a:rPr>
              <a:t>oui</a:t>
            </a:r>
            <a:r>
              <a:rPr lang="en-US" altLang="en-US" sz="2400" dirty="0">
                <a:latin typeface="Georgia" panose="02040502050405020303" pitchFamily="18" charset="0"/>
                <a:ea typeface="+mn-ea"/>
              </a:rPr>
              <a:t>" dans un </a:t>
            </a:r>
            <a:r>
              <a:rPr lang="en-US" altLang="en-US" sz="2400" dirty="0" err="1">
                <a:latin typeface="Georgia" panose="02040502050405020303" pitchFamily="18" charset="0"/>
                <a:ea typeface="+mn-ea"/>
              </a:rPr>
              <a:t>processus</a:t>
            </a:r>
            <a:r>
              <a:rPr lang="en-US" altLang="en-US" sz="2400" dirty="0">
                <a:latin typeface="Georgia" panose="02040502050405020303" pitchFamily="18" charset="0"/>
                <a:ea typeface="+mn-ea"/>
              </a:rPr>
              <a:t> de </a:t>
            </a:r>
            <a:r>
              <a:rPr lang="en-US" altLang="en-US" sz="2400" dirty="0" err="1">
                <a:latin typeface="Georgia" panose="02040502050405020303" pitchFamily="18" charset="0"/>
                <a:ea typeface="+mn-ea"/>
              </a:rPr>
              <a:t>consentement</a:t>
            </a:r>
            <a:r>
              <a:rPr lang="en-US" altLang="en-US" sz="2400" dirty="0">
                <a:latin typeface="Georgia" panose="02040502050405020303" pitchFamily="18" charset="0"/>
                <a:ea typeface="+mn-ea"/>
              </a:rPr>
              <a:t> verbal).</a:t>
            </a:r>
          </a:p>
          <a:p>
            <a:pPr marL="0" indent="0" eaLnBrk="1" fontAlgn="auto" hangingPunct="1">
              <a:spcAft>
                <a:spcPts val="0"/>
              </a:spcAft>
              <a:buNone/>
              <a:defRPr/>
            </a:pPr>
            <a:endParaRPr lang="en-US" altLang="en-US" sz="2400" dirty="0">
              <a:latin typeface="Georgia" panose="02040502050405020303" pitchFamily="18" charset="0"/>
              <a:ea typeface="+mn-ea"/>
            </a:endParaRPr>
          </a:p>
          <a:p>
            <a:pPr eaLnBrk="1" fontAlgn="auto" hangingPunct="1">
              <a:spcAft>
                <a:spcPts val="0"/>
              </a:spcAft>
              <a:buFont typeface="Arial"/>
              <a:buChar char="•"/>
              <a:defRPr/>
            </a:pPr>
            <a:r>
              <a:rPr lang="en-US" altLang="en-US" sz="2400" dirty="0" err="1">
                <a:latin typeface="Georgia" panose="02040502050405020303" pitchFamily="18" charset="0"/>
                <a:ea typeface="+mn-ea"/>
              </a:rPr>
              <a:t>En</a:t>
            </a:r>
            <a:r>
              <a:rPr lang="en-US" altLang="en-US" sz="2400" dirty="0">
                <a:latin typeface="Georgia" panose="02040502050405020303" pitchFamily="18" charset="0"/>
                <a:ea typeface="+mn-ea"/>
              </a:rPr>
              <a:t> fait, la CI </a:t>
            </a:r>
            <a:r>
              <a:rPr lang="en-US" altLang="en-US" sz="2400" dirty="0" err="1">
                <a:latin typeface="Georgia" panose="02040502050405020303" pitchFamily="18" charset="0"/>
                <a:ea typeface="+mn-ea"/>
              </a:rPr>
              <a:t>est</a:t>
            </a:r>
            <a:r>
              <a:rPr lang="en-US" altLang="en-US" sz="2400" dirty="0">
                <a:latin typeface="Georgia" panose="02040502050405020303" pitchFamily="18" charset="0"/>
                <a:ea typeface="+mn-ea"/>
              </a:rPr>
              <a:t> un </a:t>
            </a:r>
            <a:r>
              <a:rPr lang="en-US" altLang="en-US" sz="2400" i="1" dirty="0" err="1">
                <a:latin typeface="Georgia" panose="02040502050405020303" pitchFamily="18" charset="0"/>
                <a:ea typeface="+mn-ea"/>
              </a:rPr>
              <a:t>processus</a:t>
            </a:r>
            <a:r>
              <a:rPr lang="en-US" altLang="en-US" sz="2400" i="1" dirty="0">
                <a:latin typeface="Georgia" panose="02040502050405020303" pitchFamily="18" charset="0"/>
                <a:ea typeface="+mn-ea"/>
              </a:rPr>
              <a:t> </a:t>
            </a:r>
            <a:r>
              <a:rPr lang="en-US" altLang="en-US" sz="2400" dirty="0" err="1">
                <a:latin typeface="Georgia" panose="02040502050405020303" pitchFamily="18" charset="0"/>
                <a:ea typeface="+mn-ea"/>
              </a:rPr>
              <a:t>d'éducation</a:t>
            </a:r>
            <a:r>
              <a:rPr lang="en-US" altLang="en-US" sz="2400" dirty="0">
                <a:latin typeface="Georgia" panose="02040502050405020303" pitchFamily="18" charset="0"/>
                <a:ea typeface="+mn-ea"/>
              </a:rPr>
              <a:t> et de </a:t>
            </a:r>
            <a:r>
              <a:rPr lang="en-US" altLang="en-US" sz="2400" dirty="0" err="1">
                <a:latin typeface="Georgia" panose="02040502050405020303" pitchFamily="18" charset="0"/>
                <a:ea typeface="+mn-ea"/>
              </a:rPr>
              <a:t>prise</a:t>
            </a:r>
            <a:r>
              <a:rPr lang="en-US" altLang="en-US" sz="2400" dirty="0">
                <a:latin typeface="Georgia" panose="02040502050405020303" pitchFamily="18" charset="0"/>
                <a:ea typeface="+mn-ea"/>
              </a:rPr>
              <a:t> de </a:t>
            </a:r>
            <a:r>
              <a:rPr lang="en-US" altLang="en-US" sz="2400" dirty="0" err="1">
                <a:latin typeface="Georgia" panose="02040502050405020303" pitchFamily="18" charset="0"/>
                <a:ea typeface="+mn-ea"/>
              </a:rPr>
              <a:t>décision</a:t>
            </a:r>
            <a:r>
              <a:rPr lang="en-US" altLang="en-US" sz="2400" dirty="0">
                <a:latin typeface="Georgia" panose="02040502050405020303" pitchFamily="18" charset="0"/>
                <a:ea typeface="+mn-ea"/>
              </a:rPr>
              <a:t> qui commence </a:t>
            </a:r>
            <a:r>
              <a:rPr lang="en-US" altLang="en-US" sz="2400" dirty="0" err="1">
                <a:latin typeface="Georgia" panose="02040502050405020303" pitchFamily="18" charset="0"/>
                <a:ea typeface="+mn-ea"/>
              </a:rPr>
              <a:t>dès</a:t>
            </a:r>
            <a:r>
              <a:rPr lang="en-US" altLang="en-US" sz="2400" dirty="0">
                <a:latin typeface="Georgia" panose="02040502050405020303" pitchFamily="18" charset="0"/>
                <a:ea typeface="+mn-ea"/>
              </a:rPr>
              <a:t> le premier contact avec un </a:t>
            </a:r>
            <a:r>
              <a:rPr lang="en-US" altLang="en-US" sz="2400" dirty="0" err="1">
                <a:latin typeface="Georgia" panose="02040502050405020303" pitchFamily="18" charset="0"/>
                <a:ea typeface="+mn-ea"/>
              </a:rPr>
              <a:t>sujet</a:t>
            </a:r>
            <a:r>
              <a:rPr lang="en-US" altLang="en-US" sz="2400" dirty="0">
                <a:latin typeface="Georgia" panose="02040502050405020303" pitchFamily="18" charset="0"/>
                <a:ea typeface="+mn-ea"/>
              </a:rPr>
              <a:t> </a:t>
            </a:r>
            <a:r>
              <a:rPr lang="en-US" altLang="en-US" sz="2400" dirty="0" err="1">
                <a:latin typeface="Georgia" panose="02040502050405020303" pitchFamily="18" charset="0"/>
                <a:ea typeface="+mn-ea"/>
              </a:rPr>
              <a:t>d'étude</a:t>
            </a:r>
            <a:r>
              <a:rPr lang="en-US" altLang="en-US" sz="2400" dirty="0">
                <a:latin typeface="Georgia" panose="02040502050405020303" pitchFamily="18" charset="0"/>
                <a:ea typeface="+mn-ea"/>
              </a:rPr>
              <a:t> </a:t>
            </a:r>
            <a:r>
              <a:rPr lang="en-US" altLang="en-US" sz="2400" dirty="0" err="1">
                <a:latin typeface="Georgia" panose="02040502050405020303" pitchFamily="18" charset="0"/>
                <a:ea typeface="+mn-ea"/>
              </a:rPr>
              <a:t>potentiel</a:t>
            </a:r>
            <a:r>
              <a:rPr lang="en-US" altLang="en-US" sz="2400" dirty="0">
                <a:latin typeface="Georgia" panose="02040502050405020303" pitchFamily="18" charset="0"/>
                <a:ea typeface="+mn-ea"/>
              </a:rPr>
              <a:t> (</a:t>
            </a:r>
            <a:r>
              <a:rPr lang="en-US" altLang="en-US" sz="2400" dirty="0" err="1">
                <a:latin typeface="Georgia" panose="02040502050405020303" pitchFamily="18" charset="0"/>
                <a:ea typeface="+mn-ea"/>
              </a:rPr>
              <a:t>c'est</a:t>
            </a:r>
            <a:r>
              <a:rPr lang="en-US" altLang="en-US" sz="2400" dirty="0">
                <a:latin typeface="Georgia" panose="02040502050405020303" pitchFamily="18" charset="0"/>
                <a:ea typeface="+mn-ea"/>
              </a:rPr>
              <a:t>-</a:t>
            </a:r>
            <a:r>
              <a:rPr lang="en-US" altLang="en-US" sz="2400" dirty="0" err="1">
                <a:latin typeface="Georgia" panose="02040502050405020303" pitchFamily="18" charset="0"/>
                <a:ea typeface="+mn-ea"/>
              </a:rPr>
              <a:t>à</a:t>
            </a:r>
            <a:r>
              <a:rPr lang="en-US" altLang="en-US" sz="2400" dirty="0">
                <a:latin typeface="Georgia" panose="02040502050405020303" pitchFamily="18" charset="0"/>
                <a:ea typeface="+mn-ea"/>
              </a:rPr>
              <a:t>-dire </a:t>
            </a:r>
            <a:r>
              <a:rPr lang="en-US" altLang="en-US" sz="2400" dirty="0" err="1">
                <a:latin typeface="Georgia" panose="02040502050405020303" pitchFamily="18" charset="0"/>
                <a:ea typeface="+mn-ea"/>
              </a:rPr>
              <a:t>lors</a:t>
            </a:r>
            <a:r>
              <a:rPr lang="en-US" altLang="en-US" sz="2400" dirty="0">
                <a:latin typeface="Georgia" panose="02040502050405020303" pitchFamily="18" charset="0"/>
                <a:ea typeface="+mn-ea"/>
              </a:rPr>
              <a:t> du </a:t>
            </a:r>
            <a:r>
              <a:rPr lang="en-US" altLang="en-US" sz="2400" dirty="0" err="1">
                <a:latin typeface="Georgia" panose="02040502050405020303" pitchFamily="18" charset="0"/>
                <a:ea typeface="+mn-ea"/>
              </a:rPr>
              <a:t>recrutement</a:t>
            </a:r>
            <a:r>
              <a:rPr lang="en-US" altLang="en-US" sz="2400" dirty="0">
                <a:latin typeface="Georgia" panose="02040502050405020303" pitchFamily="18" charset="0"/>
                <a:ea typeface="+mn-ea"/>
              </a:rPr>
              <a:t>). </a:t>
            </a:r>
          </a:p>
          <a:p>
            <a:pPr marL="0" indent="0" eaLnBrk="1" fontAlgn="auto" hangingPunct="1">
              <a:spcAft>
                <a:spcPts val="0"/>
              </a:spcAft>
              <a:buNone/>
              <a:defRPr/>
            </a:pPr>
            <a:endParaRPr lang="en-US" altLang="en-US" sz="2800" dirty="0">
              <a:ea typeface="+mn-ea"/>
            </a:endParaRPr>
          </a:p>
          <a:p>
            <a:pPr eaLnBrk="1" fontAlgn="auto" hangingPunct="1">
              <a:spcAft>
                <a:spcPts val="0"/>
              </a:spcAft>
              <a:buFont typeface="Arial"/>
              <a:buChar char="•"/>
              <a:defRPr/>
            </a:pPr>
            <a:endParaRPr lang="en-US" altLang="en-US" sz="2800" dirty="0">
              <a:ea typeface="+mn-ea"/>
            </a:endParaRPr>
          </a:p>
        </p:txBody>
      </p:sp>
      <p:sp>
        <p:nvSpPr>
          <p:cNvPr id="31748" name="Slide Number Placeholder 4">
            <a:extLst>
              <a:ext uri="{FF2B5EF4-FFF2-40B4-BE49-F238E27FC236}">
                <a16:creationId xmlns:a16="http://schemas.microsoft.com/office/drawing/2014/main" id="{9B8B56AE-FEC1-17CD-50CE-2322D8783CD0}"/>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3C3D3842-340A-8B4C-BB42-E03B928DD349}" type="slidenum">
              <a:rPr lang="en-US" altLang="en-US" sz="1200">
                <a:solidFill>
                  <a:schemeClr val="tx1"/>
                </a:solidFill>
                <a:latin typeface="Arial Black" panose="020B0604020202020204" pitchFamily="34" charset="0"/>
              </a:rPr>
              <a:t>32</a:t>
            </a:fld>
            <a:endParaRPr lang="en-US" altLang="en-US" sz="1200">
              <a:solidFill>
                <a:schemeClr val="tx1"/>
              </a:solidFill>
              <a:latin typeface="Arial Black" panose="020B0604020202020204" pitchFamily="34" charset="0"/>
            </a:endParaRPr>
          </a:p>
        </p:txBody>
      </p:sp>
      <p:pic>
        <p:nvPicPr>
          <p:cNvPr id="31749" name="Picture 6">
            <a:extLst>
              <a:ext uri="{FF2B5EF4-FFF2-40B4-BE49-F238E27FC236}">
                <a16:creationId xmlns:a16="http://schemas.microsoft.com/office/drawing/2014/main" id="{9F85BC74-B78E-3959-7DB1-A7964BEDC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0" y="149226"/>
            <a:ext cx="1905000" cy="1268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4091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0FB8D3BE-37C5-1948-910F-081F257CDF15}"/>
              </a:ext>
            </a:extLst>
          </p:cNvPr>
          <p:cNvSpPr>
            <a:spLocks noGrp="1"/>
          </p:cNvSpPr>
          <p:nvPr>
            <p:ph type="title"/>
          </p:nvPr>
        </p:nvSpPr>
        <p:spPr>
          <a:xfrm>
            <a:off x="1981200" y="685800"/>
            <a:ext cx="7766050" cy="1150938"/>
          </a:xfrm>
        </p:spPr>
        <p:txBody>
          <a:bodyPr rtlCol="0">
            <a:normAutofit fontScale="90000"/>
          </a:bodyPr>
          <a:lstStyle/>
          <a:p>
            <a:pPr eaLnBrk="1" fontAlgn="auto" hangingPunct="1">
              <a:spcAft>
                <a:spcPts val="0"/>
              </a:spcAft>
              <a:defRPr/>
            </a:pPr>
            <a:r>
              <a:rPr lang="en-US" altLang="en-US">
                <a:latin typeface="Georgia" panose="02040502050405020303" pitchFamily="18" charset="0"/>
                <a:cs typeface="Georgia" panose="02040502050405020303" pitchFamily="18" charset="0"/>
              </a:rPr>
              <a:t>IC - Commence par le recrutement / 1</a:t>
            </a:r>
            <a:endParaRPr lang="en-US" altLang="en-US">
              <a:ea typeface="+mj-ea"/>
            </a:endParaRPr>
          </a:p>
        </p:txBody>
      </p:sp>
      <p:sp>
        <p:nvSpPr>
          <p:cNvPr id="3" name="Content Placeholder 2">
            <a:extLst>
              <a:ext uri="{FF2B5EF4-FFF2-40B4-BE49-F238E27FC236}">
                <a16:creationId xmlns:a16="http://schemas.microsoft.com/office/drawing/2014/main" id="{3444DCAA-B102-DA4F-8AF4-BF6E460E89C7}"/>
              </a:ext>
            </a:extLst>
          </p:cNvPr>
          <p:cNvSpPr>
            <a:spLocks noGrp="1"/>
          </p:cNvSpPr>
          <p:nvPr>
            <p:ph idx="1"/>
          </p:nvPr>
        </p:nvSpPr>
        <p:spPr>
          <a:xfrm>
            <a:off x="2119313" y="1905000"/>
            <a:ext cx="7924800" cy="4419600"/>
          </a:xfrm>
        </p:spPr>
        <p:txBody>
          <a:bodyPr rtlCol="0">
            <a:normAutofit/>
          </a:bodyPr>
          <a:lstStyle/>
          <a:p>
            <a:pPr marL="0" indent="0" eaLnBrk="1" fontAlgn="auto" hangingPunct="1">
              <a:spcAft>
                <a:spcPts val="0"/>
              </a:spcAft>
              <a:buClr>
                <a:srgbClr val="996666"/>
              </a:buClr>
              <a:buNone/>
              <a:defRPr/>
            </a:pPr>
            <a:r>
              <a:rPr lang="en-US" altLang="en-US" sz="2800">
                <a:solidFill>
                  <a:schemeClr val="tx2"/>
                </a:solidFill>
                <a:latin typeface="Georgia" panose="02040502050405020303" pitchFamily="18" charset="0"/>
                <a:ea typeface="+mn-ea"/>
              </a:rPr>
              <a:t>Le personnel de l'étude qui recrute des sujets doit garder à l'esprit que cette étape fait également partie du processus de CI.    </a:t>
            </a:r>
          </a:p>
          <a:p>
            <a:pPr lvl="1" eaLnBrk="1" fontAlgn="auto" hangingPunct="1">
              <a:spcAft>
                <a:spcPts val="0"/>
              </a:spcAft>
              <a:buClr>
                <a:srgbClr val="996666"/>
              </a:buClr>
              <a:buFont typeface="Arial"/>
              <a:buChar char="–"/>
              <a:defRPr/>
            </a:pPr>
            <a:r>
              <a:rPr lang="en-US" altLang="en-US" sz="2400">
                <a:solidFill>
                  <a:schemeClr val="tx2"/>
                </a:solidFill>
                <a:latin typeface="Georgia" panose="02040502050405020303" pitchFamily="18" charset="0"/>
                <a:ea typeface="+mn-ea"/>
              </a:rPr>
              <a:t>Bien que les informations initiales partagées avec les sujets potentiels soient </a:t>
            </a:r>
            <a:r>
              <a:rPr lang="en-US" altLang="en-US" sz="2400" i="1">
                <a:solidFill>
                  <a:schemeClr val="tx2"/>
                </a:solidFill>
                <a:latin typeface="Georgia" panose="02040502050405020303" pitchFamily="18" charset="0"/>
                <a:ea typeface="+mn-ea"/>
              </a:rPr>
              <a:t>plus brèves </a:t>
            </a:r>
            <a:r>
              <a:rPr lang="en-US" altLang="en-US" sz="2400">
                <a:solidFill>
                  <a:schemeClr val="tx2"/>
                </a:solidFill>
                <a:latin typeface="Georgia" panose="02040502050405020303" pitchFamily="18" charset="0"/>
                <a:ea typeface="+mn-ea"/>
              </a:rPr>
              <a:t>que celles contenues dans le document de CI, il faut veiller, lors des premiers contacts, à ne fournir que des informations exactes (c'est-à-dire conformes aux documents de CI et aux procédures de l'étude).  </a:t>
            </a:r>
          </a:p>
          <a:p>
            <a:pPr marL="0" indent="0" eaLnBrk="1" fontAlgn="auto" hangingPunct="1">
              <a:spcAft>
                <a:spcPts val="0"/>
              </a:spcAft>
              <a:buClr>
                <a:srgbClr val="996666"/>
              </a:buClr>
              <a:buNone/>
              <a:defRPr/>
            </a:pPr>
            <a:endParaRPr lang="en-US" altLang="en-US" sz="2800">
              <a:solidFill>
                <a:srgbClr val="000000"/>
              </a:solidFill>
              <a:ea typeface="+mn-ea"/>
            </a:endParaRPr>
          </a:p>
          <a:p>
            <a:pPr eaLnBrk="1" fontAlgn="auto" hangingPunct="1">
              <a:spcAft>
                <a:spcPts val="0"/>
              </a:spcAft>
              <a:buFont typeface="Arial"/>
              <a:buChar char="•"/>
              <a:defRPr/>
            </a:pPr>
            <a:endParaRPr lang="en-US">
              <a:ea typeface="+mn-ea"/>
            </a:endParaRPr>
          </a:p>
        </p:txBody>
      </p:sp>
      <p:sp>
        <p:nvSpPr>
          <p:cNvPr id="35844" name="Slide Number Placeholder 5">
            <a:extLst>
              <a:ext uri="{FF2B5EF4-FFF2-40B4-BE49-F238E27FC236}">
                <a16:creationId xmlns:a16="http://schemas.microsoft.com/office/drawing/2014/main" id="{FFB077B2-42D3-C60F-71D4-7A011D626C1E}"/>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3887533D-8279-3946-8BEC-D5E58D5927C7}" type="slidenum">
              <a:rPr lang="en-US" altLang="en-US" sz="1200">
                <a:solidFill>
                  <a:schemeClr val="tx1"/>
                </a:solidFill>
                <a:latin typeface="Arial Black" panose="020B0604020202020204" pitchFamily="34" charset="0"/>
              </a:rPr>
              <a:t>33</a:t>
            </a:fld>
            <a:endParaRPr lang="en-US" altLang="en-US" sz="1200">
              <a:solidFill>
                <a:schemeClr val="tx1"/>
              </a:solidFill>
              <a:latin typeface="Arial Black" panose="020B0604020202020204" pitchFamily="34" charset="0"/>
            </a:endParaRPr>
          </a:p>
        </p:txBody>
      </p:sp>
    </p:spTree>
    <p:extLst>
      <p:ext uri="{BB962C8B-B14F-4D97-AF65-F5344CB8AC3E}">
        <p14:creationId xmlns:p14="http://schemas.microsoft.com/office/powerpoint/2010/main" val="2948739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72621EAF-3046-B64F-B11C-A990A4683C34}"/>
              </a:ext>
            </a:extLst>
          </p:cNvPr>
          <p:cNvSpPr>
            <a:spLocks noGrp="1"/>
          </p:cNvSpPr>
          <p:nvPr>
            <p:ph type="title"/>
          </p:nvPr>
        </p:nvSpPr>
        <p:spPr>
          <a:xfrm>
            <a:off x="1981200" y="304800"/>
            <a:ext cx="7766050" cy="1150938"/>
          </a:xfrm>
        </p:spPr>
        <p:txBody>
          <a:bodyPr rtlCol="0">
            <a:normAutofit fontScale="90000"/>
          </a:bodyPr>
          <a:lstStyle/>
          <a:p>
            <a:pPr eaLnBrk="1" fontAlgn="auto" hangingPunct="1">
              <a:spcAft>
                <a:spcPts val="0"/>
              </a:spcAft>
              <a:defRPr/>
            </a:pPr>
            <a:r>
              <a:rPr lang="en-US" altLang="en-US">
                <a:ea typeface="+mj-ea"/>
              </a:rPr>
              <a:t>IC - Commence par le recrutement / 2</a:t>
            </a:r>
          </a:p>
        </p:txBody>
      </p:sp>
      <p:sp>
        <p:nvSpPr>
          <p:cNvPr id="3" name="Content Placeholder 2">
            <a:extLst>
              <a:ext uri="{FF2B5EF4-FFF2-40B4-BE49-F238E27FC236}">
                <a16:creationId xmlns:a16="http://schemas.microsoft.com/office/drawing/2014/main" id="{4D9F72EA-E00F-5249-9763-7A20EF001744}"/>
              </a:ext>
            </a:extLst>
          </p:cNvPr>
          <p:cNvSpPr>
            <a:spLocks noGrp="1"/>
          </p:cNvSpPr>
          <p:nvPr>
            <p:ph idx="1"/>
          </p:nvPr>
        </p:nvSpPr>
        <p:spPr>
          <a:xfrm>
            <a:off x="2133600" y="1752600"/>
            <a:ext cx="7924800" cy="3733800"/>
          </a:xfrm>
        </p:spPr>
        <p:txBody>
          <a:bodyPr rtlCol="0">
            <a:normAutofit fontScale="85000" lnSpcReduction="20000"/>
          </a:bodyPr>
          <a:lstStyle/>
          <a:p>
            <a:pPr marL="0" indent="0" eaLnBrk="1" fontAlgn="auto" hangingPunct="1">
              <a:spcAft>
                <a:spcPts val="0"/>
              </a:spcAft>
              <a:buClr>
                <a:srgbClr val="996666"/>
              </a:buClr>
              <a:buNone/>
              <a:defRPr/>
            </a:pPr>
            <a:r>
              <a:rPr lang="en-US" altLang="en-US" sz="2800">
                <a:solidFill>
                  <a:schemeClr val="tx2"/>
                </a:solidFill>
                <a:latin typeface="Georgia" panose="02040502050405020303" pitchFamily="18" charset="0"/>
                <a:ea typeface="+mn-ea"/>
              </a:rPr>
              <a:t>La réglementation permet que les discussions initiales sur l'étude se déroulent en groupe ou en tête-à-tête. Le cadre peut être choisi pour des raisons pratiques ou pour des considérations culturelles. </a:t>
            </a:r>
          </a:p>
          <a:p>
            <a:pPr marL="457200" lvl="1" indent="0" eaLnBrk="1" fontAlgn="auto" hangingPunct="1">
              <a:spcAft>
                <a:spcPts val="0"/>
              </a:spcAft>
              <a:buClr>
                <a:srgbClr val="996666"/>
              </a:buClr>
              <a:buNone/>
              <a:defRPr/>
            </a:pPr>
            <a:endParaRPr lang="en-US" altLang="en-US" sz="2800">
              <a:solidFill>
                <a:schemeClr val="tx2"/>
              </a:solidFill>
              <a:latin typeface="Georgia" panose="02040502050405020303" pitchFamily="18" charset="0"/>
              <a:ea typeface="+mn-ea"/>
            </a:endParaRPr>
          </a:p>
          <a:p>
            <a:pPr lvl="1" eaLnBrk="1" fontAlgn="auto" hangingPunct="1">
              <a:spcAft>
                <a:spcPts val="0"/>
              </a:spcAft>
              <a:buClr>
                <a:srgbClr val="996666"/>
              </a:buClr>
              <a:defRPr/>
            </a:pPr>
            <a:r>
              <a:rPr lang="en-US" altLang="en-US" sz="2800">
                <a:solidFill>
                  <a:schemeClr val="tx2"/>
                </a:solidFill>
                <a:latin typeface="Georgia" panose="02040502050405020303" pitchFamily="18" charset="0"/>
                <a:ea typeface="+mn-ea"/>
              </a:rPr>
              <a:t>Lorsque vous recrutez en groupe (par exemple, lors d'une réunion d'information, dans une salle de classe), veillez à ce que les sujets puissent poser des questions ou accepter de participer </a:t>
            </a:r>
            <a:r>
              <a:rPr lang="en-US" altLang="en-US" sz="2800" i="1">
                <a:solidFill>
                  <a:schemeClr val="tx2"/>
                </a:solidFill>
                <a:latin typeface="Georgia" panose="02040502050405020303" pitchFamily="18" charset="0"/>
                <a:ea typeface="+mn-ea"/>
              </a:rPr>
              <a:t>en privé </a:t>
            </a:r>
            <a:r>
              <a:rPr lang="en-US" altLang="en-US" sz="2800">
                <a:solidFill>
                  <a:schemeClr val="tx2"/>
                </a:solidFill>
                <a:latin typeface="Georgia" panose="02040502050405020303" pitchFamily="18" charset="0"/>
                <a:ea typeface="+mn-ea"/>
              </a:rPr>
              <a:t>(c'est-à-dire, pas devant leurs collègues ou camarades de classe, etc. </a:t>
            </a:r>
            <a:endParaRPr lang="en-US" altLang="en-US" sz="2800" i="1">
              <a:solidFill>
                <a:schemeClr val="tx2"/>
              </a:solidFill>
              <a:latin typeface="Georgia" panose="02040502050405020303" pitchFamily="18" charset="0"/>
              <a:ea typeface="+mn-ea"/>
            </a:endParaRPr>
          </a:p>
          <a:p>
            <a:pPr marL="457200" lvl="1" indent="0" eaLnBrk="1" fontAlgn="auto" hangingPunct="1">
              <a:spcAft>
                <a:spcPts val="0"/>
              </a:spcAft>
              <a:buClr>
                <a:srgbClr val="996666"/>
              </a:buClr>
              <a:buNone/>
              <a:defRPr/>
            </a:pPr>
            <a:r>
              <a:rPr lang="en-US" altLang="en-US">
                <a:solidFill>
                  <a:srgbClr val="000000"/>
                </a:solidFill>
                <a:ea typeface="+mn-ea"/>
              </a:rPr>
              <a:t> </a:t>
            </a:r>
          </a:p>
          <a:p>
            <a:pPr eaLnBrk="1" fontAlgn="auto" hangingPunct="1">
              <a:spcAft>
                <a:spcPts val="0"/>
              </a:spcAft>
              <a:buFont typeface="Arial"/>
              <a:buChar char="•"/>
              <a:defRPr/>
            </a:pPr>
            <a:endParaRPr lang="en-US">
              <a:ea typeface="+mn-ea"/>
            </a:endParaRPr>
          </a:p>
        </p:txBody>
      </p:sp>
      <p:sp>
        <p:nvSpPr>
          <p:cNvPr id="37892" name="Slide Number Placeholder 5">
            <a:extLst>
              <a:ext uri="{FF2B5EF4-FFF2-40B4-BE49-F238E27FC236}">
                <a16:creationId xmlns:a16="http://schemas.microsoft.com/office/drawing/2014/main" id="{750D8834-945C-CE0D-8879-C49D28F9C6A5}"/>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92A016C5-2FA7-714A-A3A4-18FBAD0A6DA8}" type="slidenum">
              <a:rPr lang="en-US" altLang="en-US" sz="1200">
                <a:solidFill>
                  <a:schemeClr val="tx1"/>
                </a:solidFill>
                <a:latin typeface="Arial Black" panose="020B0604020202020204" pitchFamily="34" charset="0"/>
              </a:rPr>
              <a:t>34</a:t>
            </a:fld>
            <a:endParaRPr lang="en-US" altLang="en-US" sz="1200">
              <a:solidFill>
                <a:schemeClr val="tx1"/>
              </a:solidFill>
              <a:latin typeface="Arial Black" panose="020B0604020202020204" pitchFamily="34" charset="0"/>
            </a:endParaRPr>
          </a:p>
        </p:txBody>
      </p:sp>
    </p:spTree>
    <p:extLst>
      <p:ext uri="{BB962C8B-B14F-4D97-AF65-F5344CB8AC3E}">
        <p14:creationId xmlns:p14="http://schemas.microsoft.com/office/powerpoint/2010/main" val="3292138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614666E8-4455-E927-E976-922A17FFDB1A}"/>
              </a:ext>
            </a:extLst>
          </p:cNvPr>
          <p:cNvSpPr>
            <a:spLocks noGrp="1"/>
          </p:cNvSpPr>
          <p:nvPr>
            <p:ph type="title"/>
          </p:nvPr>
        </p:nvSpPr>
        <p:spPr>
          <a:xfrm>
            <a:off x="1835150" y="609600"/>
            <a:ext cx="7766050" cy="1150938"/>
          </a:xfrm>
        </p:spPr>
        <p:txBody>
          <a:bodyPr/>
          <a:lstStyle/>
          <a:p>
            <a:pPr eaLnBrk="1" hangingPunct="1"/>
            <a:r>
              <a:rPr lang="en-US" altLang="en-US">
                <a:latin typeface="Georgia" panose="02040502050405020303" pitchFamily="18" charset="0"/>
                <a:cs typeface="Georgia" panose="02040502050405020303" pitchFamily="18" charset="0"/>
              </a:rPr>
              <a:t>Le processus de la CI</a:t>
            </a:r>
          </a:p>
        </p:txBody>
      </p:sp>
      <p:sp>
        <p:nvSpPr>
          <p:cNvPr id="38915" name="Content Placeholder 2">
            <a:extLst>
              <a:ext uri="{FF2B5EF4-FFF2-40B4-BE49-F238E27FC236}">
                <a16:creationId xmlns:a16="http://schemas.microsoft.com/office/drawing/2014/main" id="{79E0E8A7-8276-3745-88F9-5F3911745357}"/>
              </a:ext>
            </a:extLst>
          </p:cNvPr>
          <p:cNvSpPr>
            <a:spLocks noGrp="1"/>
          </p:cNvSpPr>
          <p:nvPr>
            <p:ph idx="1"/>
          </p:nvPr>
        </p:nvSpPr>
        <p:spPr>
          <a:xfrm>
            <a:off x="2133600" y="1905000"/>
            <a:ext cx="7924800" cy="4419600"/>
          </a:xfrm>
        </p:spPr>
        <p:txBody>
          <a:bodyPr/>
          <a:lstStyle/>
          <a:p>
            <a:pPr eaLnBrk="1" fontAlgn="auto" hangingPunct="1">
              <a:spcAft>
                <a:spcPts val="0"/>
              </a:spcAft>
              <a:buFont typeface="Arial"/>
              <a:buChar char="•"/>
              <a:defRPr/>
            </a:pPr>
            <a:r>
              <a:rPr lang="en-US" altLang="en-US" sz="2800">
                <a:solidFill>
                  <a:schemeClr val="tx2"/>
                </a:solidFill>
                <a:latin typeface="Georgia" panose="02040502050405020303" pitchFamily="18" charset="0"/>
              </a:rPr>
              <a:t>Pour les personnes qui décident de participer, le processus de CI se poursuit tout au long de l'étude.</a:t>
            </a:r>
          </a:p>
          <a:p>
            <a:pPr marL="0" indent="0" eaLnBrk="1" hangingPunct="1">
              <a:buClr>
                <a:srgbClr val="996666"/>
              </a:buClr>
              <a:buNone/>
              <a:defRPr/>
            </a:pPr>
            <a:endParaRPr lang="en-US" altLang="en-US" sz="2800">
              <a:solidFill>
                <a:schemeClr val="tx2"/>
              </a:solidFill>
              <a:latin typeface="Georgia" panose="02040502050405020303" pitchFamily="18" charset="0"/>
            </a:endParaRPr>
          </a:p>
          <a:p>
            <a:pPr lvl="1" eaLnBrk="1" hangingPunct="1">
              <a:buClr>
                <a:srgbClr val="996666"/>
              </a:buClr>
              <a:defRPr/>
            </a:pPr>
            <a:r>
              <a:rPr lang="en-US" altLang="en-US" sz="2400">
                <a:solidFill>
                  <a:schemeClr val="tx2"/>
                </a:solidFill>
                <a:latin typeface="Georgia" panose="02040502050405020303" pitchFamily="18" charset="0"/>
              </a:rPr>
              <a:t>Il s'agit d'un dialogue continu qui inclut la fourniture de nouvelles informations (par exemple, des changements dans les facteurs de risque) qui peuvent avoir un impact sur la décision de poursuivre une étude.</a:t>
            </a:r>
          </a:p>
          <a:p>
            <a:pPr eaLnBrk="1" hangingPunct="1">
              <a:buClr>
                <a:srgbClr val="996666"/>
              </a:buClr>
              <a:defRPr/>
            </a:pPr>
            <a:endParaRPr lang="en-US" altLang="en-US" sz="2800">
              <a:solidFill>
                <a:srgbClr val="000000"/>
              </a:solidFill>
            </a:endParaRPr>
          </a:p>
          <a:p>
            <a:pPr eaLnBrk="1" hangingPunct="1">
              <a:buClr>
                <a:srgbClr val="996666"/>
              </a:buClr>
              <a:defRPr/>
            </a:pPr>
            <a:endParaRPr lang="en-US" altLang="en-US" sz="2800">
              <a:solidFill>
                <a:srgbClr val="000000"/>
              </a:solidFill>
            </a:endParaRPr>
          </a:p>
          <a:p>
            <a:pPr eaLnBrk="1" hangingPunct="1">
              <a:defRPr/>
            </a:pPr>
            <a:endParaRPr lang="en-US" altLang="en-US"/>
          </a:p>
        </p:txBody>
      </p:sp>
      <p:sp>
        <p:nvSpPr>
          <p:cNvPr id="39940" name="Slide Number Placeholder 4">
            <a:extLst>
              <a:ext uri="{FF2B5EF4-FFF2-40B4-BE49-F238E27FC236}">
                <a16:creationId xmlns:a16="http://schemas.microsoft.com/office/drawing/2014/main" id="{330675E1-0466-FF7D-FA51-04B7FCBD9651}"/>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ADAD89B1-83BE-954A-92EB-66C40B30C220}" type="slidenum">
              <a:rPr lang="en-US" altLang="en-US" sz="1200">
                <a:solidFill>
                  <a:schemeClr val="tx1"/>
                </a:solidFill>
                <a:latin typeface="Arial Black" panose="020B0604020202020204" pitchFamily="34" charset="0"/>
              </a:rPr>
              <a:t>35</a:t>
            </a:fld>
            <a:endParaRPr lang="en-US" altLang="en-US" sz="1200">
              <a:solidFill>
                <a:schemeClr val="tx1"/>
              </a:solidFill>
              <a:latin typeface="Arial Black" panose="020B0604020202020204" pitchFamily="34" charset="0"/>
            </a:endParaRPr>
          </a:p>
        </p:txBody>
      </p:sp>
    </p:spTree>
    <p:extLst>
      <p:ext uri="{BB962C8B-B14F-4D97-AF65-F5344CB8AC3E}">
        <p14:creationId xmlns:p14="http://schemas.microsoft.com/office/powerpoint/2010/main" val="2063604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06600C36-F5A8-DB2C-49A3-101560556BA6}"/>
              </a:ext>
            </a:extLst>
          </p:cNvPr>
          <p:cNvSpPr>
            <a:spLocks noGrp="1"/>
          </p:cNvSpPr>
          <p:nvPr>
            <p:ph type="title"/>
          </p:nvPr>
        </p:nvSpPr>
        <p:spPr>
          <a:xfrm>
            <a:off x="1981200" y="381000"/>
            <a:ext cx="7766050" cy="1150938"/>
          </a:xfrm>
        </p:spPr>
        <p:txBody>
          <a:bodyPr/>
          <a:lstStyle/>
          <a:p>
            <a:pPr eaLnBrk="1" hangingPunct="1"/>
            <a:r>
              <a:rPr lang="en-US" altLang="en-US">
                <a:latin typeface="Georgia" panose="02040502050405020303" pitchFamily="18" charset="0"/>
                <a:cs typeface="Georgia" panose="02040502050405020303" pitchFamily="18" charset="0"/>
              </a:rPr>
              <a:t>Objectifs du processus de CI </a:t>
            </a:r>
          </a:p>
        </p:txBody>
      </p:sp>
      <p:sp>
        <p:nvSpPr>
          <p:cNvPr id="3" name="Content Placeholder 2">
            <a:extLst>
              <a:ext uri="{FF2B5EF4-FFF2-40B4-BE49-F238E27FC236}">
                <a16:creationId xmlns:a16="http://schemas.microsoft.com/office/drawing/2014/main" id="{6ED84E4D-5436-0A43-B5FC-9C341A5A7270}"/>
              </a:ext>
            </a:extLst>
          </p:cNvPr>
          <p:cNvSpPr>
            <a:spLocks noGrp="1"/>
          </p:cNvSpPr>
          <p:nvPr>
            <p:ph idx="1"/>
          </p:nvPr>
        </p:nvSpPr>
        <p:spPr>
          <a:xfrm>
            <a:off x="2133600" y="1295401"/>
            <a:ext cx="7924800" cy="4335463"/>
          </a:xfrm>
        </p:spPr>
        <p:txBody>
          <a:bodyPr rtlCol="0">
            <a:normAutofit lnSpcReduction="10000"/>
          </a:bodyPr>
          <a:lstStyle/>
          <a:p>
            <a:pPr marL="0" indent="0" eaLnBrk="1" fontAlgn="auto" hangingPunct="1">
              <a:spcAft>
                <a:spcPts val="0"/>
              </a:spcAft>
              <a:buNone/>
              <a:defRPr/>
            </a:pPr>
            <a:endParaRPr lang="en-US" sz="2800">
              <a:ea typeface="+mn-ea"/>
            </a:endParaRPr>
          </a:p>
          <a:p>
            <a:pPr marL="0" indent="0" eaLnBrk="1" fontAlgn="auto" hangingPunct="1">
              <a:spcAft>
                <a:spcPts val="0"/>
              </a:spcAft>
              <a:buNone/>
              <a:defRPr/>
            </a:pPr>
            <a:r>
              <a:rPr lang="en-US" sz="2800">
                <a:latin typeface="Georgia" panose="02040502050405020303" pitchFamily="18" charset="0"/>
                <a:ea typeface="+mn-ea"/>
              </a:rPr>
              <a:t>Construire avec chaque sujet potentiel/inscrit :</a:t>
            </a:r>
          </a:p>
          <a:p>
            <a:pPr marL="0" indent="0" eaLnBrk="1" fontAlgn="auto" hangingPunct="1">
              <a:spcAft>
                <a:spcPts val="0"/>
              </a:spcAft>
              <a:buNone/>
              <a:defRPr/>
            </a:pPr>
            <a:endParaRPr lang="en-US" sz="2800">
              <a:latin typeface="Georgia" panose="02040502050405020303" pitchFamily="18" charset="0"/>
              <a:ea typeface="+mn-ea"/>
            </a:endParaRPr>
          </a:p>
          <a:p>
            <a:pPr eaLnBrk="1" fontAlgn="auto" hangingPunct="1">
              <a:spcAft>
                <a:spcPts val="0"/>
              </a:spcAft>
              <a:buFont typeface="Arial"/>
              <a:buChar char="•"/>
              <a:defRPr/>
            </a:pPr>
            <a:r>
              <a:rPr lang="en-US" sz="2800">
                <a:latin typeface="Georgia" panose="02040502050405020303" pitchFamily="18" charset="0"/>
                <a:ea typeface="+mn-ea"/>
              </a:rPr>
              <a:t>Une relation de confiance et un dialogue ouvert.</a:t>
            </a:r>
            <a:endParaRPr lang="en-US" sz="2800">
              <a:solidFill>
                <a:schemeClr val="tx2"/>
              </a:solidFill>
              <a:latin typeface="Georgia" panose="02040502050405020303" pitchFamily="18" charset="0"/>
              <a:ea typeface="+mn-ea"/>
            </a:endParaRPr>
          </a:p>
          <a:p>
            <a:pPr marL="0" indent="0" eaLnBrk="1" fontAlgn="auto" hangingPunct="1">
              <a:spcAft>
                <a:spcPts val="0"/>
              </a:spcAft>
              <a:buNone/>
              <a:defRPr/>
            </a:pPr>
            <a:endParaRPr lang="en-US" sz="2800">
              <a:solidFill>
                <a:schemeClr val="tx2"/>
              </a:solidFill>
              <a:latin typeface="Georgia" panose="02040502050405020303" pitchFamily="18" charset="0"/>
              <a:ea typeface="+mn-ea"/>
            </a:endParaRPr>
          </a:p>
          <a:p>
            <a:pPr eaLnBrk="1" fontAlgn="auto" hangingPunct="1">
              <a:spcAft>
                <a:spcPts val="0"/>
              </a:spcAft>
              <a:buFont typeface="Arial"/>
              <a:buChar char="•"/>
              <a:defRPr/>
            </a:pPr>
            <a:r>
              <a:rPr lang="en-US" sz="2800">
                <a:solidFill>
                  <a:schemeClr val="tx2"/>
                </a:solidFill>
                <a:latin typeface="Georgia" panose="02040502050405020303" pitchFamily="18" charset="0"/>
                <a:ea typeface="+mn-ea"/>
              </a:rPr>
              <a:t>Une compréhension de l'essence d'une étude afin qu'il puisse prendre une décision vraiment informée et autonome quant à sa participation.</a:t>
            </a:r>
          </a:p>
          <a:p>
            <a:pPr eaLnBrk="1" fontAlgn="auto" hangingPunct="1">
              <a:spcAft>
                <a:spcPts val="0"/>
              </a:spcAft>
              <a:buFont typeface="Arial"/>
              <a:buChar char="•"/>
              <a:defRPr/>
            </a:pPr>
            <a:endParaRPr lang="en-US" sz="2800">
              <a:ea typeface="+mn-ea"/>
            </a:endParaRPr>
          </a:p>
          <a:p>
            <a:pPr marL="0" indent="0" eaLnBrk="1" fontAlgn="auto" hangingPunct="1">
              <a:spcAft>
                <a:spcPts val="0"/>
              </a:spcAft>
              <a:buNone/>
              <a:defRPr/>
            </a:pPr>
            <a:endParaRPr lang="en-US" sz="2800">
              <a:ea typeface="+mn-ea"/>
            </a:endParaRPr>
          </a:p>
        </p:txBody>
      </p:sp>
      <p:sp>
        <p:nvSpPr>
          <p:cNvPr id="41988" name="Slide Number Placeholder 5">
            <a:extLst>
              <a:ext uri="{FF2B5EF4-FFF2-40B4-BE49-F238E27FC236}">
                <a16:creationId xmlns:a16="http://schemas.microsoft.com/office/drawing/2014/main" id="{C224966D-4AC8-76FB-7814-5F09D5048DE4}"/>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EA43B90F-6A02-544B-8F00-D1407D1E8F63}" type="slidenum">
              <a:rPr lang="en-US" altLang="en-US" sz="1200">
                <a:solidFill>
                  <a:schemeClr val="tx1"/>
                </a:solidFill>
                <a:latin typeface="Arial Black" panose="020B0604020202020204" pitchFamily="34" charset="0"/>
              </a:rPr>
              <a:t>36</a:t>
            </a:fld>
            <a:endParaRPr lang="en-US" altLang="en-US" sz="1200">
              <a:solidFill>
                <a:schemeClr val="tx1"/>
              </a:solidFill>
              <a:latin typeface="Arial Black" panose="020B0604020202020204" pitchFamily="34" charset="0"/>
            </a:endParaRPr>
          </a:p>
        </p:txBody>
      </p:sp>
    </p:spTree>
    <p:extLst>
      <p:ext uri="{BB962C8B-B14F-4D97-AF65-F5344CB8AC3E}">
        <p14:creationId xmlns:p14="http://schemas.microsoft.com/office/powerpoint/2010/main" val="971424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C3433A72-AC40-78D6-F9F2-FE31EC9B7D93}"/>
              </a:ext>
            </a:extLst>
          </p:cNvPr>
          <p:cNvSpPr>
            <a:spLocks noGrp="1"/>
          </p:cNvSpPr>
          <p:nvPr>
            <p:ph type="title"/>
          </p:nvPr>
        </p:nvSpPr>
        <p:spPr>
          <a:xfrm>
            <a:off x="1981200" y="1066800"/>
            <a:ext cx="7766050" cy="1150938"/>
          </a:xfrm>
        </p:spPr>
        <p:txBody>
          <a:bodyPr/>
          <a:lstStyle/>
          <a:p>
            <a:pPr eaLnBrk="1" hangingPunct="1"/>
            <a:r>
              <a:rPr lang="en-US" altLang="en-US">
                <a:cs typeface="Georgia" panose="02040502050405020303" pitchFamily="18" charset="0"/>
              </a:rPr>
              <a:t>Considérations culturelles</a:t>
            </a:r>
          </a:p>
        </p:txBody>
      </p:sp>
      <p:sp>
        <p:nvSpPr>
          <p:cNvPr id="3" name="Content Placeholder 2">
            <a:extLst>
              <a:ext uri="{FF2B5EF4-FFF2-40B4-BE49-F238E27FC236}">
                <a16:creationId xmlns:a16="http://schemas.microsoft.com/office/drawing/2014/main" id="{1D39034B-DC65-6D43-A6DF-EEBBC8AF6E56}"/>
              </a:ext>
            </a:extLst>
          </p:cNvPr>
          <p:cNvSpPr>
            <a:spLocks noGrp="1"/>
          </p:cNvSpPr>
          <p:nvPr>
            <p:ph idx="1"/>
          </p:nvPr>
        </p:nvSpPr>
        <p:spPr>
          <a:xfrm>
            <a:off x="2006600" y="2197100"/>
            <a:ext cx="7740650" cy="3289300"/>
          </a:xfrm>
        </p:spPr>
        <p:txBody>
          <a:bodyPr rtlCol="0">
            <a:normAutofit fontScale="92500" lnSpcReduction="10000"/>
          </a:bodyPr>
          <a:lstStyle/>
          <a:p>
            <a:pPr eaLnBrk="1" fontAlgn="auto" hangingPunct="1">
              <a:spcAft>
                <a:spcPts val="0"/>
              </a:spcAft>
              <a:buFont typeface="Arial"/>
              <a:buChar char="•"/>
              <a:defRPr/>
            </a:pPr>
            <a:r>
              <a:rPr lang="en-US" sz="2800">
                <a:latin typeface="Georgia" panose="02040502050405020303" pitchFamily="18" charset="0"/>
                <a:ea typeface="+mn-ea"/>
              </a:rPr>
              <a:t>Facteurs clés :</a:t>
            </a:r>
          </a:p>
          <a:p>
            <a:pPr marL="0" indent="0" eaLnBrk="1" fontAlgn="auto" hangingPunct="1">
              <a:spcAft>
                <a:spcPts val="0"/>
              </a:spcAft>
              <a:buNone/>
              <a:defRPr/>
            </a:pPr>
            <a:endParaRPr lang="en-US" sz="2800">
              <a:latin typeface="Georgia" panose="02040502050405020303" pitchFamily="18" charset="0"/>
              <a:ea typeface="+mn-ea"/>
            </a:endParaRPr>
          </a:p>
          <a:p>
            <a:pPr lvl="1" eaLnBrk="1" fontAlgn="auto" hangingPunct="1">
              <a:spcAft>
                <a:spcPts val="0"/>
              </a:spcAft>
              <a:buFont typeface="Arial"/>
              <a:buChar char="–"/>
              <a:defRPr/>
            </a:pPr>
            <a:r>
              <a:rPr lang="en-US" sz="2400">
                <a:latin typeface="Georgia" panose="02040502050405020303" pitchFamily="18" charset="0"/>
                <a:ea typeface="+mn-ea"/>
              </a:rPr>
              <a:t>Essayer de rester conscient de nos propres préjugés.</a:t>
            </a:r>
          </a:p>
          <a:p>
            <a:pPr marL="457200" lvl="1" indent="0" eaLnBrk="1" fontAlgn="auto" hangingPunct="1">
              <a:spcAft>
                <a:spcPts val="0"/>
              </a:spcAft>
              <a:buNone/>
              <a:defRPr/>
            </a:pPr>
            <a:endParaRPr lang="en-US" sz="2400">
              <a:latin typeface="Georgia" panose="02040502050405020303" pitchFamily="18" charset="0"/>
              <a:ea typeface="+mn-ea"/>
            </a:endParaRPr>
          </a:p>
          <a:p>
            <a:pPr lvl="1" eaLnBrk="1" fontAlgn="auto" hangingPunct="1">
              <a:spcAft>
                <a:spcPts val="0"/>
              </a:spcAft>
              <a:buFont typeface="Arial"/>
              <a:buChar char="–"/>
              <a:defRPr/>
            </a:pPr>
            <a:r>
              <a:rPr lang="en-US" sz="2400">
                <a:latin typeface="Georgia" panose="02040502050405020303" pitchFamily="18" charset="0"/>
                <a:ea typeface="+mn-ea"/>
              </a:rPr>
              <a:t>S'informer et demander de l'aide.</a:t>
            </a:r>
          </a:p>
          <a:p>
            <a:pPr marL="457200" lvl="1" indent="0" eaLnBrk="1" fontAlgn="auto" hangingPunct="1">
              <a:spcAft>
                <a:spcPts val="0"/>
              </a:spcAft>
              <a:buNone/>
              <a:defRPr/>
            </a:pPr>
            <a:endParaRPr lang="en-US" sz="2400">
              <a:latin typeface="Georgia" panose="02040502050405020303" pitchFamily="18" charset="0"/>
              <a:ea typeface="+mn-ea"/>
            </a:endParaRPr>
          </a:p>
          <a:p>
            <a:pPr lvl="1" eaLnBrk="1" fontAlgn="auto" hangingPunct="1">
              <a:spcAft>
                <a:spcPts val="0"/>
              </a:spcAft>
              <a:buFont typeface="Arial"/>
              <a:buChar char="–"/>
              <a:defRPr/>
            </a:pPr>
            <a:r>
              <a:rPr lang="en-US" sz="2400">
                <a:latin typeface="Georgia" panose="02040502050405020303" pitchFamily="18" charset="0"/>
                <a:ea typeface="+mn-ea"/>
              </a:rPr>
              <a:t>Être sensible et curieux des différences culturelles (c'est-à-dire demander et non supposer).</a:t>
            </a:r>
          </a:p>
          <a:p>
            <a:pPr marL="457200" lvl="1" indent="0" eaLnBrk="1" fontAlgn="auto" hangingPunct="1">
              <a:spcAft>
                <a:spcPts val="0"/>
              </a:spcAft>
              <a:buNone/>
              <a:defRPr/>
            </a:pPr>
            <a:endParaRPr lang="en-US">
              <a:ea typeface="+mn-ea"/>
            </a:endParaRPr>
          </a:p>
          <a:p>
            <a:pPr lvl="1" eaLnBrk="1" fontAlgn="auto" hangingPunct="1">
              <a:spcAft>
                <a:spcPts val="0"/>
              </a:spcAft>
              <a:buFont typeface="Arial"/>
              <a:buChar char="–"/>
              <a:defRPr/>
            </a:pPr>
            <a:endParaRPr lang="en-US">
              <a:ea typeface="+mn-ea"/>
            </a:endParaRPr>
          </a:p>
        </p:txBody>
      </p:sp>
      <p:sp>
        <p:nvSpPr>
          <p:cNvPr id="46084" name="Slide Number Placeholder 5">
            <a:extLst>
              <a:ext uri="{FF2B5EF4-FFF2-40B4-BE49-F238E27FC236}">
                <a16:creationId xmlns:a16="http://schemas.microsoft.com/office/drawing/2014/main" id="{D7D5C888-3F7E-A064-D80B-D93AB26EC98C}"/>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B28275B3-40C8-AB4A-A668-8A8F16B6C557}" type="slidenum">
              <a:rPr lang="en-US" altLang="en-US" sz="1200">
                <a:solidFill>
                  <a:schemeClr val="tx1"/>
                </a:solidFill>
                <a:latin typeface="Arial Black" panose="020B0604020202020204" pitchFamily="34" charset="0"/>
              </a:rPr>
              <a:t>37</a:t>
            </a:fld>
            <a:endParaRPr lang="en-US" altLang="en-US" sz="1200">
              <a:solidFill>
                <a:schemeClr val="tx1"/>
              </a:solidFill>
              <a:latin typeface="Arial Black" panose="020B0604020202020204" pitchFamily="34" charset="0"/>
            </a:endParaRPr>
          </a:p>
        </p:txBody>
      </p:sp>
      <p:pic>
        <p:nvPicPr>
          <p:cNvPr id="46085" name="Picture 5">
            <a:extLst>
              <a:ext uri="{FF2B5EF4-FFF2-40B4-BE49-F238E27FC236}">
                <a16:creationId xmlns:a16="http://schemas.microsoft.com/office/drawing/2014/main" id="{1C5330FB-7616-6FAA-26E9-804A5E9D6B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75688" y="165100"/>
            <a:ext cx="1687512"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2390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C27AB6A0-863B-B54E-BDCF-4E6B66DEF8FE}"/>
              </a:ext>
            </a:extLst>
          </p:cNvPr>
          <p:cNvSpPr>
            <a:spLocks noGrp="1"/>
          </p:cNvSpPr>
          <p:nvPr>
            <p:ph type="title"/>
          </p:nvPr>
        </p:nvSpPr>
        <p:spPr>
          <a:xfrm>
            <a:off x="1981200" y="304800"/>
            <a:ext cx="8001000" cy="1150938"/>
          </a:xfrm>
        </p:spPr>
        <p:txBody>
          <a:bodyPr rtlCol="0">
            <a:normAutofit fontScale="90000"/>
          </a:bodyPr>
          <a:lstStyle/>
          <a:p>
            <a:pPr eaLnBrk="1" fontAlgn="auto" hangingPunct="1">
              <a:spcAft>
                <a:spcPts val="0"/>
              </a:spcAft>
              <a:defRPr/>
            </a:pPr>
            <a:r>
              <a:rPr lang="en-US" altLang="en-US" sz="3600">
                <a:ea typeface="+mj-ea"/>
              </a:rPr>
              <a:t>Dès le départ, le potentiel/</a:t>
            </a:r>
            <a:br>
              <a:rPr lang="en-US" altLang="en-US" sz="3600">
                <a:ea typeface="+mj-ea"/>
              </a:rPr>
            </a:br>
            <a:r>
              <a:rPr lang="en-US" altLang="en-US" sz="3600">
                <a:ea typeface="+mj-ea"/>
              </a:rPr>
              <a:t>Les sujets inscrits doivent savoir </a:t>
            </a:r>
            <a:r>
              <a:rPr lang="en-US" altLang="en-US" sz="4000">
                <a:ea typeface="+mj-ea"/>
              </a:rPr>
              <a:t>:</a:t>
            </a:r>
          </a:p>
        </p:txBody>
      </p:sp>
      <p:sp>
        <p:nvSpPr>
          <p:cNvPr id="13315" name="Content Placeholder 2">
            <a:extLst>
              <a:ext uri="{FF2B5EF4-FFF2-40B4-BE49-F238E27FC236}">
                <a16:creationId xmlns:a16="http://schemas.microsoft.com/office/drawing/2014/main" id="{B248B38D-1927-9644-A095-32B1206551B3}"/>
              </a:ext>
            </a:extLst>
          </p:cNvPr>
          <p:cNvSpPr>
            <a:spLocks noGrp="1"/>
          </p:cNvSpPr>
          <p:nvPr>
            <p:ph idx="1"/>
          </p:nvPr>
        </p:nvSpPr>
        <p:spPr>
          <a:xfrm>
            <a:off x="2006600" y="1752600"/>
            <a:ext cx="7740650" cy="3657600"/>
          </a:xfrm>
        </p:spPr>
        <p:txBody>
          <a:bodyPr rtlCol="0">
            <a:normAutofit fontScale="92500" lnSpcReduction="20000"/>
          </a:bodyPr>
          <a:lstStyle/>
          <a:p>
            <a:pPr marL="0" indent="0" eaLnBrk="1" fontAlgn="auto" hangingPunct="1">
              <a:spcAft>
                <a:spcPts val="0"/>
              </a:spcAft>
              <a:buNone/>
              <a:defRPr/>
            </a:pPr>
            <a:endParaRPr lang="en-US" sz="2800">
              <a:latin typeface="Georgia" panose="02040502050405020303" pitchFamily="18" charset="0"/>
              <a:ea typeface="+mn-ea"/>
            </a:endParaRPr>
          </a:p>
          <a:p>
            <a:pPr eaLnBrk="1" fontAlgn="auto" hangingPunct="1">
              <a:spcAft>
                <a:spcPts val="0"/>
              </a:spcAft>
              <a:defRPr/>
            </a:pPr>
            <a:r>
              <a:rPr lang="en-US" sz="2800">
                <a:latin typeface="Georgia" panose="02040502050405020303" pitchFamily="18" charset="0"/>
              </a:rPr>
              <a:t>L'étude constitue une "recherche".</a:t>
            </a:r>
          </a:p>
          <a:p>
            <a:pPr marL="0" indent="0" eaLnBrk="1" fontAlgn="auto" hangingPunct="1">
              <a:spcAft>
                <a:spcPts val="0"/>
              </a:spcAft>
              <a:buNone/>
              <a:defRPr/>
            </a:pPr>
            <a:endParaRPr lang="en-US" sz="2800">
              <a:latin typeface="Georgia" panose="02040502050405020303" pitchFamily="18" charset="0"/>
              <a:ea typeface="+mn-ea"/>
            </a:endParaRPr>
          </a:p>
          <a:p>
            <a:pPr eaLnBrk="1" fontAlgn="auto" hangingPunct="1">
              <a:spcAft>
                <a:spcPts val="0"/>
              </a:spcAft>
              <a:buFont typeface="Arial"/>
              <a:buChar char="•"/>
              <a:defRPr/>
            </a:pPr>
            <a:r>
              <a:rPr lang="en-US" sz="2800">
                <a:latin typeface="Georgia" panose="02040502050405020303" pitchFamily="18" charset="0"/>
                <a:ea typeface="+mn-ea"/>
              </a:rPr>
              <a:t>C'est à eux de décider s'ils participent ou non.</a:t>
            </a:r>
          </a:p>
          <a:p>
            <a:pPr eaLnBrk="1" fontAlgn="auto" hangingPunct="1">
              <a:spcAft>
                <a:spcPts val="0"/>
              </a:spcAft>
              <a:buFont typeface="Arial"/>
              <a:buChar char="•"/>
              <a:defRPr/>
            </a:pPr>
            <a:endParaRPr lang="en-US" sz="2800">
              <a:latin typeface="Georgia" panose="02040502050405020303" pitchFamily="18" charset="0"/>
              <a:ea typeface="+mn-ea"/>
            </a:endParaRPr>
          </a:p>
          <a:p>
            <a:pPr eaLnBrk="1" fontAlgn="auto" hangingPunct="1">
              <a:spcAft>
                <a:spcPts val="0"/>
              </a:spcAft>
              <a:buFont typeface="Arial"/>
              <a:buChar char="•"/>
              <a:defRPr/>
            </a:pPr>
            <a:r>
              <a:rPr lang="en-US" sz="2800">
                <a:latin typeface="Georgia" panose="02040502050405020303" pitchFamily="18" charset="0"/>
                <a:ea typeface="+mn-ea"/>
              </a:rPr>
              <a:t>Ils sont libres de sauter des questions (par exemple, lors d'un entretien) ou d'arrêter de participer à l'étude à tout moment sans avoir à en donner les raisons. </a:t>
            </a:r>
          </a:p>
          <a:p>
            <a:pPr eaLnBrk="1" fontAlgn="auto" hangingPunct="1">
              <a:spcAft>
                <a:spcPts val="0"/>
              </a:spcAft>
              <a:buFont typeface="Arial"/>
              <a:buChar char="•"/>
              <a:defRPr/>
            </a:pPr>
            <a:endParaRPr lang="en-US">
              <a:ea typeface="+mn-ea"/>
            </a:endParaRPr>
          </a:p>
        </p:txBody>
      </p:sp>
      <p:sp>
        <p:nvSpPr>
          <p:cNvPr id="48132" name="Slide Number Placeholder 4">
            <a:extLst>
              <a:ext uri="{FF2B5EF4-FFF2-40B4-BE49-F238E27FC236}">
                <a16:creationId xmlns:a16="http://schemas.microsoft.com/office/drawing/2014/main" id="{80FCD0EE-1781-D6CD-91E2-7D60177BF65B}"/>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DA30F23E-BF4E-5B45-AD66-5036F85FDE91}" type="slidenum">
              <a:rPr lang="en-US" altLang="en-US" sz="1200">
                <a:solidFill>
                  <a:schemeClr val="tx1"/>
                </a:solidFill>
                <a:latin typeface="Arial Black" panose="020B0604020202020204" pitchFamily="34" charset="0"/>
              </a:rPr>
              <a:t>38</a:t>
            </a:fld>
            <a:endParaRPr lang="en-US" altLang="en-US" sz="1200">
              <a:solidFill>
                <a:schemeClr val="tx1"/>
              </a:solidFill>
              <a:latin typeface="Arial Black" panose="020B0604020202020204" pitchFamily="34" charset="0"/>
            </a:endParaRPr>
          </a:p>
        </p:txBody>
      </p:sp>
    </p:spTree>
    <p:extLst>
      <p:ext uri="{BB962C8B-B14F-4D97-AF65-F5344CB8AC3E}">
        <p14:creationId xmlns:p14="http://schemas.microsoft.com/office/powerpoint/2010/main" val="1766716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B9C25990-FEBF-144B-B9D0-3637D708BE7A}"/>
              </a:ext>
            </a:extLst>
          </p:cNvPr>
          <p:cNvSpPr>
            <a:spLocks noGrp="1"/>
          </p:cNvSpPr>
          <p:nvPr>
            <p:ph type="title"/>
          </p:nvPr>
        </p:nvSpPr>
        <p:spPr>
          <a:xfrm>
            <a:off x="1981200" y="381000"/>
            <a:ext cx="5943600" cy="1150938"/>
          </a:xfrm>
        </p:spPr>
        <p:txBody>
          <a:bodyPr rtlCol="0">
            <a:normAutofit fontScale="90000"/>
          </a:bodyPr>
          <a:lstStyle/>
          <a:p>
            <a:pPr eaLnBrk="1" fontAlgn="auto" hangingPunct="1">
              <a:spcAft>
                <a:spcPts val="0"/>
              </a:spcAft>
              <a:defRPr/>
            </a:pPr>
            <a:r>
              <a:rPr lang="en-US" altLang="en-US" sz="4000">
                <a:ea typeface="+mj-ea"/>
              </a:rPr>
              <a:t>Le consentement éclairé (CI)</a:t>
            </a:r>
            <a:br>
              <a:rPr lang="en-US" altLang="en-US" sz="4000">
                <a:ea typeface="+mj-ea"/>
              </a:rPr>
            </a:br>
            <a:r>
              <a:rPr lang="en-US" altLang="en-US" sz="4000">
                <a:ea typeface="+mj-ea"/>
              </a:rPr>
              <a:t>Processus / 1</a:t>
            </a:r>
          </a:p>
        </p:txBody>
      </p:sp>
      <p:sp>
        <p:nvSpPr>
          <p:cNvPr id="51203" name="Content Placeholder 2">
            <a:extLst>
              <a:ext uri="{FF2B5EF4-FFF2-40B4-BE49-F238E27FC236}">
                <a16:creationId xmlns:a16="http://schemas.microsoft.com/office/drawing/2014/main" id="{53B9AE01-C46B-934C-A7C3-7E80FDDDEF10}"/>
              </a:ext>
            </a:extLst>
          </p:cNvPr>
          <p:cNvSpPr>
            <a:spLocks noGrp="1"/>
          </p:cNvSpPr>
          <p:nvPr>
            <p:ph idx="1"/>
          </p:nvPr>
        </p:nvSpPr>
        <p:spPr>
          <a:xfrm>
            <a:off x="2006600" y="1981200"/>
            <a:ext cx="7740650" cy="2890838"/>
          </a:xfrm>
        </p:spPr>
        <p:txBody>
          <a:bodyPr rtlCol="0">
            <a:normAutofit lnSpcReduction="10000"/>
          </a:bodyPr>
          <a:lstStyle/>
          <a:p>
            <a:pPr eaLnBrk="1" fontAlgn="auto" hangingPunct="1">
              <a:spcAft>
                <a:spcPts val="0"/>
              </a:spcAft>
              <a:buFont typeface="Arial"/>
              <a:buChar char="•"/>
              <a:defRPr/>
            </a:pPr>
            <a:endParaRPr lang="en-US" altLang="en-US" sz="2800">
              <a:ea typeface="+mn-ea"/>
            </a:endParaRPr>
          </a:p>
          <a:p>
            <a:pPr marL="0" indent="0" eaLnBrk="1" fontAlgn="auto" hangingPunct="1">
              <a:spcAft>
                <a:spcPts val="0"/>
              </a:spcAft>
              <a:buNone/>
              <a:defRPr/>
            </a:pPr>
            <a:r>
              <a:rPr lang="en-US" altLang="en-US" sz="2800">
                <a:latin typeface="Georgia" panose="02040502050405020303" pitchFamily="18" charset="0"/>
                <a:ea typeface="+mn-ea"/>
              </a:rPr>
              <a:t>Les gens se portent volontaires pour une étude avec des idées préconçues et des problèmes de vie qui peuvent faire obstacle à un véritable consentement éclairé. Il incombe à l'équipe de recherche d'identifier et de traiter ces questions dans le cadre du processus de CI.</a:t>
            </a:r>
          </a:p>
        </p:txBody>
      </p:sp>
      <p:sp>
        <p:nvSpPr>
          <p:cNvPr id="50180" name="Slide Number Placeholder 4">
            <a:extLst>
              <a:ext uri="{FF2B5EF4-FFF2-40B4-BE49-F238E27FC236}">
                <a16:creationId xmlns:a16="http://schemas.microsoft.com/office/drawing/2014/main" id="{15848E61-F047-7DBF-1EE9-214B296FBF93}"/>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DD57BE55-A877-9D41-A844-5BB095F53D49}" type="slidenum">
              <a:rPr lang="en-US" altLang="en-US" sz="1200">
                <a:solidFill>
                  <a:schemeClr val="tx1"/>
                </a:solidFill>
                <a:latin typeface="Arial Black" panose="020B0604020202020204" pitchFamily="34" charset="0"/>
              </a:rPr>
              <a:t>39</a:t>
            </a:fld>
            <a:endParaRPr lang="en-US" altLang="en-US" sz="1200">
              <a:solidFill>
                <a:schemeClr val="tx1"/>
              </a:solidFill>
              <a:latin typeface="Arial Black" panose="020B0604020202020204" pitchFamily="34" charset="0"/>
            </a:endParaRPr>
          </a:p>
        </p:txBody>
      </p:sp>
      <p:pic>
        <p:nvPicPr>
          <p:cNvPr id="50181" name="Picture 6">
            <a:extLst>
              <a:ext uri="{FF2B5EF4-FFF2-40B4-BE49-F238E27FC236}">
                <a16:creationId xmlns:a16="http://schemas.microsoft.com/office/drawing/2014/main" id="{C0D54CD2-73A0-F200-768B-3CB9AE58D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1" y="152400"/>
            <a:ext cx="1946275"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679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3039A23-8C1B-2EC1-B1D4-7408B1055707}"/>
              </a:ext>
            </a:extLst>
          </p:cNvPr>
          <p:cNvSpPr>
            <a:spLocks noGrp="1"/>
          </p:cNvSpPr>
          <p:nvPr>
            <p:ph sz="quarter" idx="10"/>
          </p:nvPr>
        </p:nvSpPr>
        <p:spPr/>
        <p:txBody>
          <a:bodyPr vert="horz" lIns="91440" tIns="45720" rIns="91440" bIns="45720" rtlCol="0" anchor="t">
            <a:normAutofit/>
          </a:bodyPr>
          <a:lstStyle/>
          <a:p>
            <a:pPr marL="0" indent="0">
              <a:buNone/>
            </a:pPr>
            <a:r>
              <a:rPr lang="en-US" sz="3200">
                <a:cs typeface="Segoe UI Light"/>
              </a:rPr>
              <a:t>Les participants </a:t>
            </a:r>
            <a:r>
              <a:rPr lang="en-US" sz="3200" err="1">
                <a:cs typeface="Segoe UI Light"/>
              </a:rPr>
              <a:t>réfléchissent</a:t>
            </a:r>
            <a:r>
              <a:rPr lang="en-US" sz="3200">
                <a:cs typeface="Segoe UI Light"/>
              </a:rPr>
              <a:t> à des </a:t>
            </a:r>
            <a:r>
              <a:rPr lang="en-US" sz="3200" err="1">
                <a:cs typeface="Segoe UI Light"/>
              </a:rPr>
              <a:t>règles</a:t>
            </a:r>
            <a:r>
              <a:rPr lang="en-US" sz="3200">
                <a:cs typeface="Segoe UI Light"/>
              </a:rPr>
              <a:t> de base pour la formation.</a:t>
            </a:r>
            <a:endParaRPr lang="en-US"/>
          </a:p>
          <a:p>
            <a:endParaRPr lang="en-US" sz="3200">
              <a:cs typeface="Segoe UI Light"/>
            </a:endParaRPr>
          </a:p>
          <a:p>
            <a:pPr marL="0" indent="0">
              <a:buNone/>
            </a:pPr>
            <a:r>
              <a:rPr lang="en-US" sz="3200" err="1">
                <a:cs typeface="Segoe UI Light"/>
              </a:rPr>
              <a:t>Quelles</a:t>
            </a:r>
            <a:r>
              <a:rPr lang="en-US" sz="3200">
                <a:cs typeface="Segoe UI Light"/>
              </a:rPr>
              <a:t> </a:t>
            </a:r>
            <a:r>
              <a:rPr lang="en-US" sz="3200" err="1">
                <a:cs typeface="Segoe UI Light"/>
              </a:rPr>
              <a:t>sont</a:t>
            </a:r>
            <a:r>
              <a:rPr lang="en-US" sz="3200">
                <a:cs typeface="Segoe UI Light"/>
              </a:rPr>
              <a:t> les </a:t>
            </a:r>
            <a:r>
              <a:rPr lang="en-US" sz="3200" err="1">
                <a:cs typeface="Segoe UI Light"/>
              </a:rPr>
              <a:t>règles</a:t>
            </a:r>
            <a:r>
              <a:rPr lang="en-US" sz="3200">
                <a:cs typeface="Segoe UI Light"/>
              </a:rPr>
              <a:t> de base pour assurer...</a:t>
            </a:r>
          </a:p>
          <a:p>
            <a:pPr marL="457200" lvl="1" indent="0">
              <a:buNone/>
            </a:pPr>
            <a:r>
              <a:rPr lang="en-US" sz="2800">
                <a:cs typeface="Segoe UI Light"/>
              </a:rPr>
              <a:t>...les animateurs </a:t>
            </a:r>
            <a:r>
              <a:rPr lang="en-US" sz="2800" err="1">
                <a:cs typeface="Segoe UI Light"/>
              </a:rPr>
              <a:t>respectent</a:t>
            </a:r>
            <a:r>
              <a:rPr lang="en-US" sz="2800">
                <a:cs typeface="Segoe UI Light"/>
              </a:rPr>
              <a:t> les participants ?</a:t>
            </a:r>
          </a:p>
          <a:p>
            <a:pPr marL="457200" lvl="1" indent="0">
              <a:buNone/>
            </a:pPr>
            <a:r>
              <a:rPr lang="en-US" sz="2800">
                <a:cs typeface="Segoe UI Light"/>
              </a:rPr>
              <a:t>...les participants </a:t>
            </a:r>
            <a:r>
              <a:rPr lang="en-US" sz="2800" err="1">
                <a:cs typeface="Segoe UI Light"/>
              </a:rPr>
              <a:t>respectent</a:t>
            </a:r>
            <a:r>
              <a:rPr lang="en-US" sz="2800">
                <a:cs typeface="Segoe UI Light"/>
              </a:rPr>
              <a:t> les animateurs ?</a:t>
            </a:r>
          </a:p>
          <a:p>
            <a:pPr marL="457200" lvl="1" indent="0">
              <a:buNone/>
            </a:pPr>
            <a:r>
              <a:rPr lang="en-US" sz="2800">
                <a:cs typeface="Segoe UI Light"/>
              </a:rPr>
              <a:t>...les participants se </a:t>
            </a:r>
            <a:r>
              <a:rPr lang="en-US" sz="2800" err="1">
                <a:cs typeface="Segoe UI Light"/>
              </a:rPr>
              <a:t>respectent</a:t>
            </a:r>
            <a:r>
              <a:rPr lang="en-US" sz="2800">
                <a:cs typeface="Segoe UI Light"/>
              </a:rPr>
              <a:t> </a:t>
            </a:r>
            <a:r>
              <a:rPr lang="en-US" sz="2800" err="1">
                <a:cs typeface="Segoe UI Light"/>
              </a:rPr>
              <a:t>mutuellement</a:t>
            </a:r>
            <a:r>
              <a:rPr lang="en-US" sz="2800">
                <a:cs typeface="Segoe UI Light"/>
              </a:rPr>
              <a:t> ?</a:t>
            </a:r>
          </a:p>
          <a:p>
            <a:pPr marL="457200" lvl="1" indent="0">
              <a:buNone/>
            </a:pPr>
            <a:r>
              <a:rPr lang="en-US" sz="2800">
                <a:cs typeface="Segoe UI Light"/>
              </a:rPr>
              <a:t>...tout le monde </a:t>
            </a:r>
            <a:r>
              <a:rPr lang="en-US" sz="2800" err="1">
                <a:cs typeface="Segoe UI Light"/>
              </a:rPr>
              <a:t>participe</a:t>
            </a:r>
            <a:r>
              <a:rPr lang="en-US" sz="2800">
                <a:cs typeface="Segoe UI Light"/>
              </a:rPr>
              <a:t> </a:t>
            </a:r>
            <a:r>
              <a:rPr lang="en-US" sz="2800" err="1">
                <a:cs typeface="Segoe UI Light"/>
              </a:rPr>
              <a:t>activement</a:t>
            </a:r>
            <a:r>
              <a:rPr lang="en-US" sz="2800">
                <a:cs typeface="Segoe UI Light"/>
              </a:rPr>
              <a:t> ? </a:t>
            </a:r>
          </a:p>
          <a:p>
            <a:pPr lvl="1"/>
            <a:endParaRPr lang="en-US" sz="2800">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p:txBody>
          <a:bodyPr anchor="ctr">
            <a:normAutofit/>
          </a:bodyPr>
          <a:lstStyle/>
          <a:p>
            <a:r>
              <a:rPr lang="en-US"/>
              <a:t>Règles de base</a:t>
            </a:r>
          </a:p>
        </p:txBody>
      </p:sp>
    </p:spTree>
    <p:extLst>
      <p:ext uri="{BB962C8B-B14F-4D97-AF65-F5344CB8AC3E}">
        <p14:creationId xmlns:p14="http://schemas.microsoft.com/office/powerpoint/2010/main" val="1898104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Content Placeholder 2">
            <a:extLst>
              <a:ext uri="{FF2B5EF4-FFF2-40B4-BE49-F238E27FC236}">
                <a16:creationId xmlns:a16="http://schemas.microsoft.com/office/drawing/2014/main" id="{BF9879AF-86CF-9D4D-BC25-01412E195B34}"/>
              </a:ext>
            </a:extLst>
          </p:cNvPr>
          <p:cNvSpPr>
            <a:spLocks noGrp="1"/>
          </p:cNvSpPr>
          <p:nvPr>
            <p:ph idx="1"/>
          </p:nvPr>
        </p:nvSpPr>
        <p:spPr>
          <a:xfrm>
            <a:off x="2006600" y="1981200"/>
            <a:ext cx="7740650" cy="3733800"/>
          </a:xfrm>
        </p:spPr>
        <p:txBody>
          <a:bodyPr rtlCol="0">
            <a:normAutofit/>
          </a:bodyPr>
          <a:lstStyle/>
          <a:p>
            <a:pPr marL="0" indent="0" eaLnBrk="1" fontAlgn="auto" hangingPunct="1">
              <a:spcAft>
                <a:spcPts val="0"/>
              </a:spcAft>
              <a:buClr>
                <a:srgbClr val="996666"/>
              </a:buClr>
              <a:buNone/>
              <a:defRPr/>
            </a:pPr>
            <a:endParaRPr lang="en-US" altLang="en-US" sz="2800">
              <a:solidFill>
                <a:srgbClr val="000000"/>
              </a:solidFill>
              <a:ea typeface="+mn-ea"/>
            </a:endParaRPr>
          </a:p>
          <a:p>
            <a:pPr marL="0" indent="0" eaLnBrk="1" fontAlgn="auto" hangingPunct="1">
              <a:spcAft>
                <a:spcPts val="0"/>
              </a:spcAft>
              <a:buNone/>
              <a:defRPr/>
            </a:pPr>
            <a:r>
              <a:rPr lang="en-US" altLang="en-US" sz="2800">
                <a:solidFill>
                  <a:schemeClr val="tx2"/>
                </a:solidFill>
                <a:latin typeface="Georgia" panose="02040502050405020303" pitchFamily="18" charset="0"/>
                <a:ea typeface="+mn-ea"/>
              </a:rPr>
              <a:t>Certains sujets potentiels peuvent adopter une approche du type "donnez-moi le formulaire, je vais juste le signer". Cependant, les points clés d'une étude doivent toujours être examinés dans le cadre du processus.</a:t>
            </a:r>
          </a:p>
          <a:p>
            <a:pPr marL="0" indent="0" eaLnBrk="1" fontAlgn="auto" hangingPunct="1">
              <a:spcAft>
                <a:spcPts val="0"/>
              </a:spcAft>
              <a:buNone/>
              <a:defRPr/>
            </a:pPr>
            <a:endParaRPr lang="en-US" altLang="en-US" sz="2400">
              <a:solidFill>
                <a:schemeClr val="tx2"/>
              </a:solidFill>
              <a:ea typeface="+mn-ea"/>
            </a:endParaRPr>
          </a:p>
          <a:p>
            <a:pPr marL="0" indent="0" eaLnBrk="1" fontAlgn="auto" hangingPunct="1">
              <a:spcAft>
                <a:spcPts val="0"/>
              </a:spcAft>
              <a:buNone/>
              <a:defRPr/>
            </a:pPr>
            <a:endParaRPr lang="en-US" altLang="en-US">
              <a:ea typeface="+mn-ea"/>
            </a:endParaRPr>
          </a:p>
        </p:txBody>
      </p:sp>
      <p:sp>
        <p:nvSpPr>
          <p:cNvPr id="52227" name="Slide Number Placeholder 4">
            <a:extLst>
              <a:ext uri="{FF2B5EF4-FFF2-40B4-BE49-F238E27FC236}">
                <a16:creationId xmlns:a16="http://schemas.microsoft.com/office/drawing/2014/main" id="{8223C827-44D7-B70A-3C71-18A64214FABC}"/>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8E7569FC-BA4D-3B46-901B-741CDF42AF86}" type="slidenum">
              <a:rPr lang="en-US" altLang="en-US" sz="1200">
                <a:solidFill>
                  <a:schemeClr val="tx1"/>
                </a:solidFill>
                <a:latin typeface="Arial Black" panose="020B0604020202020204" pitchFamily="34" charset="0"/>
              </a:rPr>
              <a:t>40</a:t>
            </a:fld>
            <a:endParaRPr lang="en-US" altLang="en-US" sz="1200">
              <a:solidFill>
                <a:schemeClr val="tx1"/>
              </a:solidFill>
              <a:latin typeface="Arial Black" panose="020B0604020202020204" pitchFamily="34" charset="0"/>
            </a:endParaRPr>
          </a:p>
        </p:txBody>
      </p:sp>
      <p:sp>
        <p:nvSpPr>
          <p:cNvPr id="52228" name="Title 1">
            <a:extLst>
              <a:ext uri="{FF2B5EF4-FFF2-40B4-BE49-F238E27FC236}">
                <a16:creationId xmlns:a16="http://schemas.microsoft.com/office/drawing/2014/main" id="{3E7B039F-3CCF-CF03-C568-FE6F9130107A}"/>
              </a:ext>
            </a:extLst>
          </p:cNvPr>
          <p:cNvSpPr>
            <a:spLocks noGrp="1"/>
          </p:cNvSpPr>
          <p:nvPr>
            <p:ph type="title"/>
          </p:nvPr>
        </p:nvSpPr>
        <p:spPr>
          <a:xfrm>
            <a:off x="1981200" y="685800"/>
            <a:ext cx="7766050" cy="1150938"/>
          </a:xfrm>
        </p:spPr>
        <p:txBody>
          <a:bodyPr/>
          <a:lstStyle/>
          <a:p>
            <a:r>
              <a:rPr lang="en-US" altLang="en-US">
                <a:latin typeface="Georgia" panose="02040502050405020303" pitchFamily="18" charset="0"/>
                <a:cs typeface="Georgia" panose="02040502050405020303" pitchFamily="18" charset="0"/>
              </a:rPr>
              <a:t>Le processus IC / 2</a:t>
            </a:r>
          </a:p>
        </p:txBody>
      </p:sp>
    </p:spTree>
    <p:extLst>
      <p:ext uri="{BB962C8B-B14F-4D97-AF65-F5344CB8AC3E}">
        <p14:creationId xmlns:p14="http://schemas.microsoft.com/office/powerpoint/2010/main" val="895679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B1BCBEDA-FC28-098A-E6D7-B13A6CE26363}"/>
              </a:ext>
            </a:extLst>
          </p:cNvPr>
          <p:cNvSpPr>
            <a:spLocks noGrp="1"/>
          </p:cNvSpPr>
          <p:nvPr>
            <p:ph type="title"/>
          </p:nvPr>
        </p:nvSpPr>
        <p:spPr>
          <a:xfrm>
            <a:off x="1981200" y="677864"/>
            <a:ext cx="7766050" cy="1150937"/>
          </a:xfrm>
        </p:spPr>
        <p:txBody>
          <a:bodyPr>
            <a:normAutofit fontScale="90000"/>
          </a:bodyPr>
          <a:lstStyle/>
          <a:p>
            <a:pPr eaLnBrk="1" hangingPunct="1"/>
            <a:r>
              <a:rPr lang="en-US" altLang="en-US">
                <a:latin typeface="Georgia" panose="02040502050405020303" pitchFamily="18" charset="0"/>
                <a:cs typeface="Georgia" panose="02040502050405020303" pitchFamily="18" charset="0"/>
              </a:rPr>
              <a:t>Conseils pour le processus de CI / 1</a:t>
            </a:r>
          </a:p>
        </p:txBody>
      </p:sp>
      <p:sp>
        <p:nvSpPr>
          <p:cNvPr id="2" name="Content Placeholder 2">
            <a:extLst>
              <a:ext uri="{FF2B5EF4-FFF2-40B4-BE49-F238E27FC236}">
                <a16:creationId xmlns:a16="http://schemas.microsoft.com/office/drawing/2014/main" id="{3BF074BE-7951-524D-AFCF-9713E45B95A1}"/>
              </a:ext>
            </a:extLst>
          </p:cNvPr>
          <p:cNvSpPr>
            <a:spLocks noGrp="1"/>
          </p:cNvSpPr>
          <p:nvPr>
            <p:ph idx="1"/>
          </p:nvPr>
        </p:nvSpPr>
        <p:spPr>
          <a:xfrm>
            <a:off x="2133600" y="2209800"/>
            <a:ext cx="7924800" cy="2819400"/>
          </a:xfrm>
        </p:spPr>
        <p:txBody>
          <a:bodyPr/>
          <a:lstStyle/>
          <a:p>
            <a:pPr marL="0" indent="0" eaLnBrk="1" hangingPunct="1">
              <a:buNone/>
              <a:defRPr/>
            </a:pPr>
            <a:r>
              <a:rPr lang="en-US" altLang="en-US" sz="2800">
                <a:solidFill>
                  <a:schemeClr val="tx2"/>
                </a:solidFill>
                <a:latin typeface="Georgia" panose="02040502050405020303" pitchFamily="18" charset="0"/>
                <a:ea typeface="Lucida Grande" panose="020B0600040502020204" pitchFamily="34" charset="0"/>
                <a:cs typeface="Lucida Grande" panose="020B0600040502020204" pitchFamily="34" charset="0"/>
              </a:rPr>
              <a:t>Les discussions de CI doivent avoir lieu dans un endroit calme et privé. Si la CI se déroule par téléphone, vérifiez si le moment est propice à la conversation et si la personne se trouve dans un endroit approprié.  </a:t>
            </a:r>
          </a:p>
          <a:p>
            <a:pPr eaLnBrk="1" hangingPunct="1">
              <a:defRPr/>
            </a:pPr>
            <a:endParaRPr lang="en-US" altLang="en-US" sz="2800">
              <a:latin typeface="Lucida Grande" panose="020B0600040502020204" pitchFamily="34" charset="0"/>
              <a:ea typeface="Lucida Grande" panose="020B0600040502020204" pitchFamily="34" charset="0"/>
              <a:cs typeface="Lucida Grande" panose="020B0600040502020204" pitchFamily="34" charset="0"/>
            </a:endParaRPr>
          </a:p>
        </p:txBody>
      </p:sp>
      <p:sp>
        <p:nvSpPr>
          <p:cNvPr id="54276" name="Slide Number Placeholder 4">
            <a:extLst>
              <a:ext uri="{FF2B5EF4-FFF2-40B4-BE49-F238E27FC236}">
                <a16:creationId xmlns:a16="http://schemas.microsoft.com/office/drawing/2014/main" id="{440E339E-FE2F-340A-1CF7-01E54BDFCF3B}"/>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A0CE2592-D0C1-6449-81E7-C6571CFA4560}" type="slidenum">
              <a:rPr lang="en-US" altLang="en-US" sz="1200">
                <a:solidFill>
                  <a:schemeClr val="tx1"/>
                </a:solidFill>
                <a:latin typeface="Arial Black" panose="020B0604020202020204" pitchFamily="34" charset="0"/>
              </a:rPr>
              <a:t>41</a:t>
            </a:fld>
            <a:endParaRPr lang="en-US" altLang="en-US" sz="1200">
              <a:solidFill>
                <a:schemeClr val="tx1"/>
              </a:solidFill>
              <a:latin typeface="Arial Black" panose="020B0604020202020204" pitchFamily="34" charset="0"/>
            </a:endParaRPr>
          </a:p>
        </p:txBody>
      </p:sp>
    </p:spTree>
    <p:extLst>
      <p:ext uri="{BB962C8B-B14F-4D97-AF65-F5344CB8AC3E}">
        <p14:creationId xmlns:p14="http://schemas.microsoft.com/office/powerpoint/2010/main" val="4266610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A34DF7-9F55-D940-B045-D2D16FCB415B}"/>
              </a:ext>
            </a:extLst>
          </p:cNvPr>
          <p:cNvSpPr>
            <a:spLocks noGrp="1"/>
          </p:cNvSpPr>
          <p:nvPr>
            <p:ph idx="1"/>
          </p:nvPr>
        </p:nvSpPr>
        <p:spPr>
          <a:xfrm>
            <a:off x="2006600" y="1600200"/>
            <a:ext cx="7740650" cy="3733800"/>
          </a:xfrm>
        </p:spPr>
        <p:txBody>
          <a:bodyPr rtlCol="0">
            <a:normAutofit fontScale="92500" lnSpcReduction="20000"/>
          </a:bodyPr>
          <a:lstStyle/>
          <a:p>
            <a:pPr eaLnBrk="1" fontAlgn="auto" hangingPunct="1">
              <a:spcAft>
                <a:spcPts val="0"/>
              </a:spcAft>
              <a:buFont typeface="Arial"/>
              <a:buChar char="•"/>
              <a:defRPr/>
            </a:pPr>
            <a:r>
              <a:rPr lang="en-US" altLang="en-US" sz="2800">
                <a:solidFill>
                  <a:schemeClr val="tx2"/>
                </a:solidFill>
                <a:latin typeface="Georgia" panose="02040502050405020303" pitchFamily="18" charset="0"/>
                <a:ea typeface="+mn-ea"/>
              </a:rPr>
              <a:t>Certains sujets potentiels peuvent être réticents à l'idée de poser des questions (par exemple, ils sont timides, ne veulent pas paraître "idiots", etc.) </a:t>
            </a:r>
          </a:p>
          <a:p>
            <a:pPr marL="0" indent="0" eaLnBrk="1" fontAlgn="auto" hangingPunct="1">
              <a:spcAft>
                <a:spcPts val="0"/>
              </a:spcAft>
              <a:buNone/>
              <a:defRPr/>
            </a:pPr>
            <a:endParaRPr lang="en-US" altLang="en-US" sz="2800">
              <a:solidFill>
                <a:schemeClr val="tx2"/>
              </a:solidFill>
              <a:latin typeface="Georgia" panose="02040502050405020303" pitchFamily="18" charset="0"/>
              <a:ea typeface="+mn-ea"/>
            </a:endParaRPr>
          </a:p>
          <a:p>
            <a:pPr eaLnBrk="1" fontAlgn="auto" hangingPunct="1">
              <a:spcAft>
                <a:spcPts val="0"/>
              </a:spcAft>
              <a:buFont typeface="Arial"/>
              <a:buChar char="•"/>
              <a:defRPr/>
            </a:pPr>
            <a:r>
              <a:rPr lang="en-US" altLang="en-US" sz="2800">
                <a:solidFill>
                  <a:schemeClr val="tx2"/>
                </a:solidFill>
                <a:latin typeface="Georgia" panose="02040502050405020303" pitchFamily="18" charset="0"/>
                <a:ea typeface="+mn-ea"/>
              </a:rPr>
              <a:t>Évitez l'acceptation passive lorsqu'un sujet potentiel déclare ne pas avoir de questions. Pour faciliter la compréhension, encouragez un sujet à répéter - dans ses propres mots - les points clés d'une étude.   </a:t>
            </a:r>
          </a:p>
          <a:p>
            <a:pPr eaLnBrk="1" fontAlgn="auto" hangingPunct="1">
              <a:spcAft>
                <a:spcPts val="0"/>
              </a:spcAft>
              <a:buClr>
                <a:srgbClr val="996666"/>
              </a:buClr>
              <a:buFont typeface="Arial"/>
              <a:buChar char="•"/>
              <a:defRPr/>
            </a:pPr>
            <a:endParaRPr lang="en-US" altLang="en-US" sz="2800">
              <a:solidFill>
                <a:srgbClr val="000000"/>
              </a:solidFill>
              <a:ea typeface="+mn-ea"/>
            </a:endParaRPr>
          </a:p>
          <a:p>
            <a:pPr marL="0" indent="0" eaLnBrk="1" fontAlgn="auto" hangingPunct="1">
              <a:spcAft>
                <a:spcPts val="0"/>
              </a:spcAft>
              <a:buClr>
                <a:srgbClr val="996666"/>
              </a:buClr>
              <a:buNone/>
              <a:defRPr/>
            </a:pPr>
            <a:endParaRPr lang="en-US" altLang="en-US" sz="2800">
              <a:solidFill>
                <a:srgbClr val="000000"/>
              </a:solidFill>
              <a:ea typeface="+mn-ea"/>
            </a:endParaRPr>
          </a:p>
          <a:p>
            <a:pPr marL="0" indent="0" eaLnBrk="1" fontAlgn="auto" hangingPunct="1">
              <a:spcAft>
                <a:spcPts val="0"/>
              </a:spcAft>
              <a:buClr>
                <a:srgbClr val="99CCFF"/>
              </a:buClr>
              <a:buNone/>
              <a:defRPr/>
            </a:pPr>
            <a:endParaRPr lang="en-US">
              <a:ea typeface="+mn-ea"/>
            </a:endParaRPr>
          </a:p>
        </p:txBody>
      </p:sp>
      <p:sp>
        <p:nvSpPr>
          <p:cNvPr id="56323" name="Slide Number Placeholder 5">
            <a:extLst>
              <a:ext uri="{FF2B5EF4-FFF2-40B4-BE49-F238E27FC236}">
                <a16:creationId xmlns:a16="http://schemas.microsoft.com/office/drawing/2014/main" id="{3FD6409B-AC37-CF31-A3FA-37C6B01F2F0F}"/>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D0DDE406-69FB-DF43-86B3-8C3D20FEB679}" type="slidenum">
              <a:rPr lang="en-US" altLang="en-US" sz="1200">
                <a:solidFill>
                  <a:schemeClr val="tx1"/>
                </a:solidFill>
                <a:latin typeface="Arial Black" panose="020B0604020202020204" pitchFamily="34" charset="0"/>
              </a:rPr>
              <a:t>42</a:t>
            </a:fld>
            <a:endParaRPr lang="en-US" altLang="en-US" sz="1200">
              <a:solidFill>
                <a:schemeClr val="tx1"/>
              </a:solidFill>
              <a:latin typeface="Arial Black" panose="020B0604020202020204" pitchFamily="34" charset="0"/>
            </a:endParaRPr>
          </a:p>
        </p:txBody>
      </p:sp>
      <p:sp>
        <p:nvSpPr>
          <p:cNvPr id="56324" name="Title 1">
            <a:extLst>
              <a:ext uri="{FF2B5EF4-FFF2-40B4-BE49-F238E27FC236}">
                <a16:creationId xmlns:a16="http://schemas.microsoft.com/office/drawing/2014/main" id="{59DC70CB-73EC-8925-D795-8761D9C622AD}"/>
              </a:ext>
            </a:extLst>
          </p:cNvPr>
          <p:cNvSpPr>
            <a:spLocks noGrp="1"/>
          </p:cNvSpPr>
          <p:nvPr>
            <p:ph type="title"/>
          </p:nvPr>
        </p:nvSpPr>
        <p:spPr>
          <a:xfrm>
            <a:off x="1981200" y="304800"/>
            <a:ext cx="7766050" cy="914400"/>
          </a:xfrm>
        </p:spPr>
        <p:txBody>
          <a:bodyPr>
            <a:normAutofit fontScale="90000"/>
          </a:bodyPr>
          <a:lstStyle/>
          <a:p>
            <a:r>
              <a:rPr lang="en-US" altLang="en-US">
                <a:latin typeface="Georgia" panose="02040502050405020303" pitchFamily="18" charset="0"/>
                <a:cs typeface="Georgia" panose="02040502050405020303" pitchFamily="18" charset="0"/>
              </a:rPr>
              <a:t>Conseils pour le processus de CI / 2</a:t>
            </a:r>
          </a:p>
        </p:txBody>
      </p:sp>
    </p:spTree>
    <p:extLst>
      <p:ext uri="{BB962C8B-B14F-4D97-AF65-F5344CB8AC3E}">
        <p14:creationId xmlns:p14="http://schemas.microsoft.com/office/powerpoint/2010/main" val="927978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DF0AF4E8-2072-9665-4E20-0DE718861B68}"/>
              </a:ext>
            </a:extLst>
          </p:cNvPr>
          <p:cNvSpPr>
            <a:spLocks noGrp="1"/>
          </p:cNvSpPr>
          <p:nvPr>
            <p:ph type="title"/>
          </p:nvPr>
        </p:nvSpPr>
        <p:spPr>
          <a:xfrm>
            <a:off x="1981200" y="152400"/>
            <a:ext cx="6553200" cy="1150938"/>
          </a:xfrm>
        </p:spPr>
        <p:txBody>
          <a:bodyPr>
            <a:normAutofit fontScale="90000"/>
          </a:bodyPr>
          <a:lstStyle/>
          <a:p>
            <a:pPr eaLnBrk="1" hangingPunct="1"/>
            <a:r>
              <a:rPr lang="en-US" altLang="en-US">
                <a:latin typeface="Georgia" panose="02040502050405020303" pitchFamily="18" charset="0"/>
                <a:cs typeface="Georgia" panose="02040502050405020303" pitchFamily="18" charset="0"/>
              </a:rPr>
              <a:t>Conseils pour le processus de CI / 3</a:t>
            </a:r>
          </a:p>
        </p:txBody>
      </p:sp>
      <p:sp>
        <p:nvSpPr>
          <p:cNvPr id="18435" name="Content Placeholder 2">
            <a:extLst>
              <a:ext uri="{FF2B5EF4-FFF2-40B4-BE49-F238E27FC236}">
                <a16:creationId xmlns:a16="http://schemas.microsoft.com/office/drawing/2014/main" id="{7A79ABAB-3534-7A47-B936-C9631113B9F1}"/>
              </a:ext>
            </a:extLst>
          </p:cNvPr>
          <p:cNvSpPr>
            <a:spLocks noGrp="1"/>
          </p:cNvSpPr>
          <p:nvPr>
            <p:ph idx="1"/>
          </p:nvPr>
        </p:nvSpPr>
        <p:spPr>
          <a:xfrm>
            <a:off x="2133600" y="1676400"/>
            <a:ext cx="7924800" cy="4724400"/>
          </a:xfrm>
        </p:spPr>
        <p:txBody>
          <a:bodyPr rtlCol="0">
            <a:normAutofit lnSpcReduction="10000"/>
          </a:bodyPr>
          <a:lstStyle/>
          <a:p>
            <a:pPr eaLnBrk="1" fontAlgn="auto" hangingPunct="1">
              <a:spcAft>
                <a:spcPts val="0"/>
              </a:spcAft>
              <a:buClr>
                <a:srgbClr val="996666"/>
              </a:buClr>
              <a:buFont typeface="Arial"/>
              <a:buChar char="•"/>
              <a:defRPr/>
            </a:pPr>
            <a:r>
              <a:rPr lang="en-US" sz="2800">
                <a:solidFill>
                  <a:schemeClr val="tx2">
                    <a:lumMod val="75000"/>
                  </a:schemeClr>
                </a:solidFill>
                <a:latin typeface="Georgia" panose="02040502050405020303" pitchFamily="18" charset="0"/>
                <a:ea typeface="+mn-ea"/>
              </a:rPr>
              <a:t>Si un sujet potentiel semble stressé ou anxieux, il aura probablement du mal à assimiler les informations du CI. </a:t>
            </a:r>
          </a:p>
          <a:p>
            <a:pPr marL="457200" lvl="1" indent="0" eaLnBrk="1" fontAlgn="auto" hangingPunct="1">
              <a:spcAft>
                <a:spcPts val="0"/>
              </a:spcAft>
              <a:buClr>
                <a:srgbClr val="00B0F0"/>
              </a:buClr>
              <a:buNone/>
              <a:defRPr/>
            </a:pPr>
            <a:endParaRPr lang="en-US" sz="2400">
              <a:solidFill>
                <a:schemeClr val="tx2">
                  <a:lumMod val="75000"/>
                </a:schemeClr>
              </a:solidFill>
              <a:latin typeface="Georgia" panose="02040502050405020303" pitchFamily="18" charset="0"/>
              <a:ea typeface="+mn-ea"/>
            </a:endParaRPr>
          </a:p>
          <a:p>
            <a:pPr lvl="1" eaLnBrk="1" fontAlgn="auto" hangingPunct="1">
              <a:spcAft>
                <a:spcPts val="0"/>
              </a:spcAft>
              <a:buClr>
                <a:srgbClr val="00B0F0"/>
              </a:buClr>
              <a:defRPr/>
            </a:pPr>
            <a:r>
              <a:rPr lang="en-US" sz="2400">
                <a:solidFill>
                  <a:schemeClr val="tx2">
                    <a:lumMod val="75000"/>
                  </a:schemeClr>
                </a:solidFill>
                <a:latin typeface="Georgia" panose="02040502050405020303" pitchFamily="18" charset="0"/>
                <a:ea typeface="+mn-ea"/>
              </a:rPr>
              <a:t>Envisagez de proposer de reporter la discussion.</a:t>
            </a:r>
          </a:p>
          <a:p>
            <a:pPr lvl="1" eaLnBrk="1" fontAlgn="auto" hangingPunct="1">
              <a:spcAft>
                <a:spcPts val="0"/>
              </a:spcAft>
              <a:buClr>
                <a:srgbClr val="996666"/>
              </a:buClr>
              <a:defRPr/>
            </a:pPr>
            <a:endParaRPr lang="en-US" sz="2400">
              <a:solidFill>
                <a:schemeClr val="tx2">
                  <a:lumMod val="75000"/>
                </a:schemeClr>
              </a:solidFill>
              <a:latin typeface="Georgia" panose="02040502050405020303" pitchFamily="18" charset="0"/>
              <a:ea typeface="+mn-ea"/>
            </a:endParaRPr>
          </a:p>
          <a:p>
            <a:pPr lvl="1" eaLnBrk="1" fontAlgn="auto" hangingPunct="1">
              <a:spcAft>
                <a:spcPts val="0"/>
              </a:spcAft>
              <a:buClr>
                <a:srgbClr val="00B0F0"/>
              </a:buClr>
              <a:defRPr/>
            </a:pPr>
            <a:r>
              <a:rPr lang="en-US" sz="2400">
                <a:solidFill>
                  <a:schemeClr val="tx2">
                    <a:lumMod val="75000"/>
                  </a:schemeClr>
                </a:solidFill>
                <a:latin typeface="Georgia" panose="02040502050405020303" pitchFamily="18" charset="0"/>
                <a:ea typeface="+mn-ea"/>
              </a:rPr>
              <a:t>Si la personne souhaite poursuivre, ralentissez les choses en procédant point par point, en encourageant sa participation et/ou en résumant les réponses.      </a:t>
            </a:r>
          </a:p>
          <a:p>
            <a:pPr marL="0" indent="0" eaLnBrk="1" fontAlgn="auto" hangingPunct="1">
              <a:spcAft>
                <a:spcPts val="0"/>
              </a:spcAft>
              <a:buNone/>
              <a:defRPr/>
            </a:pPr>
            <a:r>
              <a:rPr lang="en-US" sz="2800">
                <a:ea typeface="+mn-ea"/>
              </a:rPr>
              <a:t> </a:t>
            </a:r>
          </a:p>
        </p:txBody>
      </p:sp>
      <p:sp>
        <p:nvSpPr>
          <p:cNvPr id="58372" name="Slide Number Placeholder 4">
            <a:extLst>
              <a:ext uri="{FF2B5EF4-FFF2-40B4-BE49-F238E27FC236}">
                <a16:creationId xmlns:a16="http://schemas.microsoft.com/office/drawing/2014/main" id="{34277693-A7A4-E5B2-BDBE-B2707CCB576A}"/>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7547155A-44F4-C245-B180-A0E73851F629}" type="slidenum">
              <a:rPr lang="en-US" altLang="en-US" sz="1200">
                <a:solidFill>
                  <a:schemeClr val="tx1"/>
                </a:solidFill>
                <a:latin typeface="Arial Black" panose="020B0604020202020204" pitchFamily="34" charset="0"/>
              </a:rPr>
              <a:t>43</a:t>
            </a:fld>
            <a:endParaRPr lang="en-US" altLang="en-US" sz="1200">
              <a:solidFill>
                <a:schemeClr val="tx1"/>
              </a:solidFill>
              <a:latin typeface="Arial Black" panose="020B0604020202020204" pitchFamily="34" charset="0"/>
            </a:endParaRPr>
          </a:p>
        </p:txBody>
      </p:sp>
      <p:pic>
        <p:nvPicPr>
          <p:cNvPr id="58373" name="Picture 6">
            <a:extLst>
              <a:ext uri="{FF2B5EF4-FFF2-40B4-BE49-F238E27FC236}">
                <a16:creationId xmlns:a16="http://schemas.microsoft.com/office/drawing/2014/main" id="{AE6C7D16-CEF3-4060-DE68-2539B65DD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800" y="152400"/>
            <a:ext cx="1843088" cy="1227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5582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Content Placeholder 2">
            <a:extLst>
              <a:ext uri="{FF2B5EF4-FFF2-40B4-BE49-F238E27FC236}">
                <a16:creationId xmlns:a16="http://schemas.microsoft.com/office/drawing/2014/main" id="{DFE7F357-5DAE-7D41-8DB6-4F0FE87F3C74}"/>
              </a:ext>
            </a:extLst>
          </p:cNvPr>
          <p:cNvSpPr>
            <a:spLocks noGrp="1"/>
          </p:cNvSpPr>
          <p:nvPr>
            <p:ph idx="1"/>
          </p:nvPr>
        </p:nvSpPr>
        <p:spPr>
          <a:xfrm>
            <a:off x="1878013" y="2057400"/>
            <a:ext cx="7740650" cy="2743200"/>
          </a:xfrm>
        </p:spPr>
        <p:txBody>
          <a:bodyPr rtlCol="0">
            <a:normAutofit/>
          </a:bodyPr>
          <a:lstStyle/>
          <a:p>
            <a:pPr eaLnBrk="1" fontAlgn="auto" hangingPunct="1">
              <a:spcAft>
                <a:spcPts val="0"/>
              </a:spcAft>
              <a:defRPr/>
            </a:pPr>
            <a:endParaRPr lang="en-US" sz="2800">
              <a:ea typeface="+mn-ea"/>
            </a:endParaRPr>
          </a:p>
          <a:p>
            <a:pPr marL="0" indent="0" eaLnBrk="1" fontAlgn="auto" hangingPunct="1">
              <a:spcAft>
                <a:spcPts val="0"/>
              </a:spcAft>
              <a:buNone/>
              <a:defRPr/>
            </a:pPr>
            <a:r>
              <a:rPr lang="en-US" altLang="en-US" sz="2800">
                <a:solidFill>
                  <a:schemeClr val="tx2"/>
                </a:solidFill>
                <a:latin typeface="Georgia" panose="02040502050405020303" pitchFamily="18" charset="0"/>
                <a:ea typeface="+mn-ea"/>
              </a:rPr>
              <a:t>En général, encouragez les sujets potentiels à prendre leur temps (par exemple, à poser des questions, à emporter le formulaire chez eux, à parler à leurs amis ou à leur famille, etc.)  </a:t>
            </a:r>
          </a:p>
          <a:p>
            <a:pPr eaLnBrk="1" fontAlgn="auto" hangingPunct="1">
              <a:spcAft>
                <a:spcPts val="0"/>
              </a:spcAft>
              <a:buFont typeface="Arial"/>
              <a:buChar char="•"/>
              <a:defRPr/>
            </a:pPr>
            <a:endParaRPr lang="en-US" altLang="en-US">
              <a:ea typeface="+mn-ea"/>
            </a:endParaRPr>
          </a:p>
        </p:txBody>
      </p:sp>
      <p:sp>
        <p:nvSpPr>
          <p:cNvPr id="60419" name="Slide Number Placeholder 4">
            <a:extLst>
              <a:ext uri="{FF2B5EF4-FFF2-40B4-BE49-F238E27FC236}">
                <a16:creationId xmlns:a16="http://schemas.microsoft.com/office/drawing/2014/main" id="{A7BB0362-F6E7-9254-0731-59A51735DF9F}"/>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C642FEFA-66DC-5E43-A8EB-0138BE3A195D}" type="slidenum">
              <a:rPr lang="en-US" altLang="en-US" sz="1200">
                <a:solidFill>
                  <a:schemeClr val="tx1"/>
                </a:solidFill>
                <a:latin typeface="Arial Black" panose="020B0604020202020204" pitchFamily="34" charset="0"/>
              </a:rPr>
              <a:t>44</a:t>
            </a:fld>
            <a:endParaRPr lang="en-US" altLang="en-US" sz="1200">
              <a:solidFill>
                <a:schemeClr val="tx1"/>
              </a:solidFill>
              <a:latin typeface="Arial Black" panose="020B0604020202020204" pitchFamily="34" charset="0"/>
            </a:endParaRPr>
          </a:p>
        </p:txBody>
      </p:sp>
      <p:sp>
        <p:nvSpPr>
          <p:cNvPr id="60420" name="Title 1">
            <a:extLst>
              <a:ext uri="{FF2B5EF4-FFF2-40B4-BE49-F238E27FC236}">
                <a16:creationId xmlns:a16="http://schemas.microsoft.com/office/drawing/2014/main" id="{2C2C03B4-DE02-D803-6232-EC3C1FF1C45E}"/>
              </a:ext>
            </a:extLst>
          </p:cNvPr>
          <p:cNvSpPr>
            <a:spLocks noGrp="1"/>
          </p:cNvSpPr>
          <p:nvPr>
            <p:ph type="title"/>
          </p:nvPr>
        </p:nvSpPr>
        <p:spPr>
          <a:xfrm>
            <a:off x="1835150" y="685800"/>
            <a:ext cx="7766050" cy="1150938"/>
          </a:xfrm>
        </p:spPr>
        <p:txBody>
          <a:bodyPr>
            <a:normAutofit fontScale="90000"/>
          </a:bodyPr>
          <a:lstStyle/>
          <a:p>
            <a:r>
              <a:rPr lang="en-US" altLang="en-US">
                <a:latin typeface="Georgia" panose="02040502050405020303" pitchFamily="18" charset="0"/>
                <a:cs typeface="Georgia" panose="02040502050405020303" pitchFamily="18" charset="0"/>
              </a:rPr>
              <a:t>Conseils pour le processus de CI / 4</a:t>
            </a:r>
          </a:p>
        </p:txBody>
      </p:sp>
    </p:spTree>
    <p:extLst>
      <p:ext uri="{BB962C8B-B14F-4D97-AF65-F5344CB8AC3E}">
        <p14:creationId xmlns:p14="http://schemas.microsoft.com/office/powerpoint/2010/main" val="1166334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CDAA0FF8-9538-E0F6-173C-98A88F41AC02}"/>
              </a:ext>
            </a:extLst>
          </p:cNvPr>
          <p:cNvSpPr>
            <a:spLocks noGrp="1"/>
          </p:cNvSpPr>
          <p:nvPr>
            <p:ph type="title"/>
          </p:nvPr>
        </p:nvSpPr>
        <p:spPr>
          <a:xfrm>
            <a:off x="1981200" y="1249364"/>
            <a:ext cx="7766050" cy="1150937"/>
          </a:xfrm>
        </p:spPr>
        <p:txBody>
          <a:bodyPr/>
          <a:lstStyle/>
          <a:p>
            <a:r>
              <a:rPr lang="en-US" altLang="en-US">
                <a:latin typeface="Georgia" panose="02040502050405020303" pitchFamily="18" charset="0"/>
                <a:cs typeface="Georgia" panose="02040502050405020303" pitchFamily="18" charset="0"/>
              </a:rPr>
              <a:t>Quiz sur les connaissances</a:t>
            </a:r>
          </a:p>
        </p:txBody>
      </p:sp>
      <p:sp>
        <p:nvSpPr>
          <p:cNvPr id="62467" name="Content Placeholder 2">
            <a:extLst>
              <a:ext uri="{FF2B5EF4-FFF2-40B4-BE49-F238E27FC236}">
                <a16:creationId xmlns:a16="http://schemas.microsoft.com/office/drawing/2014/main" id="{8BB7284A-5855-9EF9-BFD2-6CB77E930E2D}"/>
              </a:ext>
            </a:extLst>
          </p:cNvPr>
          <p:cNvSpPr>
            <a:spLocks noGrp="1"/>
          </p:cNvSpPr>
          <p:nvPr>
            <p:ph idx="1"/>
          </p:nvPr>
        </p:nvSpPr>
        <p:spPr>
          <a:xfrm>
            <a:off x="2006600" y="2519363"/>
            <a:ext cx="7740650" cy="2063750"/>
          </a:xfrm>
        </p:spPr>
        <p:txBody>
          <a:bodyPr/>
          <a:lstStyle/>
          <a:p>
            <a:pPr marL="0" indent="0">
              <a:buNone/>
            </a:pPr>
            <a:r>
              <a:rPr lang="en-US" altLang="en-US" sz="2400">
                <a:latin typeface="Georgia" panose="02040502050405020303" pitchFamily="18" charset="0"/>
                <a:ea typeface="Lucida Grande" panose="020B0600040502020204" pitchFamily="34" charset="0"/>
                <a:cs typeface="Lucida Grande" panose="020B0600040502020204" pitchFamily="34" charset="0"/>
              </a:rPr>
              <a:t>T/F : Le consentement éclairé est un processus continu qui commence au moment du recrutement et se poursuit jusqu'à la fin de la participation à l'étude.</a:t>
            </a:r>
          </a:p>
          <a:p>
            <a:pPr marL="0" indent="0">
              <a:buNone/>
            </a:pPr>
            <a:endParaRPr lang="en-US" altLang="en-US">
              <a:latin typeface="Lucida Grande" panose="020B0600040502020204" pitchFamily="34" charset="0"/>
              <a:ea typeface="Lucida Grande" panose="020B0600040502020204" pitchFamily="34" charset="0"/>
              <a:cs typeface="Lucida Grande" panose="020B0600040502020204" pitchFamily="34" charset="0"/>
            </a:endParaRPr>
          </a:p>
        </p:txBody>
      </p:sp>
    </p:spTree>
    <p:extLst>
      <p:ext uri="{BB962C8B-B14F-4D97-AF65-F5344CB8AC3E}">
        <p14:creationId xmlns:p14="http://schemas.microsoft.com/office/powerpoint/2010/main" val="2589822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3">
            <a:extLst>
              <a:ext uri="{FF2B5EF4-FFF2-40B4-BE49-F238E27FC236}">
                <a16:creationId xmlns:a16="http://schemas.microsoft.com/office/drawing/2014/main" id="{E4E5C0E2-6E28-104B-B2C1-934A869C1909}"/>
              </a:ext>
            </a:extLst>
          </p:cNvPr>
          <p:cNvSpPr>
            <a:spLocks noGrp="1" noChangeArrowheads="1"/>
          </p:cNvSpPr>
          <p:nvPr>
            <p:ph idx="1"/>
          </p:nvPr>
        </p:nvSpPr>
        <p:spPr>
          <a:xfrm>
            <a:off x="2006600" y="2057400"/>
            <a:ext cx="7740650" cy="3581400"/>
          </a:xfrm>
        </p:spPr>
        <p:txBody>
          <a:bodyPr rtlCol="0">
            <a:normAutofit/>
          </a:bodyPr>
          <a:lstStyle/>
          <a:p>
            <a:pPr marL="0" indent="0">
              <a:buNone/>
              <a:defRPr/>
            </a:pPr>
            <a:r>
              <a:rPr lang="en-US" altLang="en-US" sz="2400">
                <a:solidFill>
                  <a:schemeClr val="accent1">
                    <a:lumMod val="75000"/>
                  </a:schemeClr>
                </a:solidFill>
                <a:latin typeface="Georgia" panose="02040502050405020303" pitchFamily="18" charset="0"/>
              </a:rPr>
              <a:t>Le personnel qui recrute ou travaille avec les participants à l'étude doit s'assurer auprès du chercheur principal/désigné que seul le matériel le plus récent approuvé par l'IRB - par exemple, les prospectus, les scripts de recrutement par téléphone, les documents de consentement aux entretiens, les enquêtes/questionnaires ou les débriefings - est utilisé</a:t>
            </a:r>
            <a:r>
              <a:rPr lang="en-US" altLang="en-US" sz="2400">
                <a:solidFill>
                  <a:schemeClr val="accent1">
                    <a:lumMod val="75000"/>
                  </a:schemeClr>
                </a:solidFill>
              </a:rPr>
              <a:t>. </a:t>
            </a:r>
          </a:p>
          <a:p>
            <a:pPr marL="0" indent="0" eaLnBrk="1" fontAlgn="auto" hangingPunct="1">
              <a:spcAft>
                <a:spcPts val="0"/>
              </a:spcAft>
              <a:buNone/>
              <a:defRPr/>
            </a:pPr>
            <a:endParaRPr lang="en-US"/>
          </a:p>
          <a:p>
            <a:pPr eaLnBrk="1" fontAlgn="auto" hangingPunct="1">
              <a:spcAft>
                <a:spcPts val="0"/>
              </a:spcAft>
              <a:buFont typeface="Arial"/>
              <a:buChar char="•"/>
              <a:defRPr/>
            </a:pPr>
            <a:endParaRPr lang="en-US" altLang="en-US" sz="1900">
              <a:solidFill>
                <a:schemeClr val="accent1">
                  <a:lumMod val="75000"/>
                </a:schemeClr>
              </a:solidFill>
            </a:endParaRPr>
          </a:p>
          <a:p>
            <a:pPr eaLnBrk="1" fontAlgn="auto" hangingPunct="1">
              <a:spcAft>
                <a:spcPts val="0"/>
              </a:spcAft>
              <a:buFont typeface="Arial"/>
              <a:buChar char="•"/>
              <a:defRPr/>
            </a:pPr>
            <a:endParaRPr lang="en-US" altLang="en-US" sz="1900">
              <a:solidFill>
                <a:schemeClr val="accent1">
                  <a:lumMod val="75000"/>
                </a:schemeClr>
              </a:solidFill>
            </a:endParaRPr>
          </a:p>
          <a:p>
            <a:pPr eaLnBrk="1" fontAlgn="auto" hangingPunct="1">
              <a:spcAft>
                <a:spcPts val="0"/>
              </a:spcAft>
              <a:buFont typeface="Arial"/>
              <a:buChar char="•"/>
              <a:defRPr/>
            </a:pPr>
            <a:endParaRPr lang="en-US" altLang="en-US" sz="2800">
              <a:solidFill>
                <a:schemeClr val="accent1">
                  <a:lumMod val="75000"/>
                </a:schemeClr>
              </a:solidFill>
            </a:endParaRPr>
          </a:p>
          <a:p>
            <a:pPr eaLnBrk="1" fontAlgn="auto" hangingPunct="1">
              <a:spcAft>
                <a:spcPts val="0"/>
              </a:spcAft>
              <a:buFont typeface="Arial"/>
              <a:buChar char="•"/>
              <a:defRPr/>
            </a:pPr>
            <a:endParaRPr lang="en-US" altLang="en-US" sz="2800">
              <a:ea typeface="+mn-ea"/>
            </a:endParaRPr>
          </a:p>
        </p:txBody>
      </p:sp>
      <p:sp>
        <p:nvSpPr>
          <p:cNvPr id="64515" name="Slide Number Placeholder 4">
            <a:extLst>
              <a:ext uri="{FF2B5EF4-FFF2-40B4-BE49-F238E27FC236}">
                <a16:creationId xmlns:a16="http://schemas.microsoft.com/office/drawing/2014/main" id="{5D2022D9-54E7-0551-8916-5EC0724C072B}"/>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19189061-702F-2944-A176-6F120EDF77FA}" type="slidenum">
              <a:rPr lang="en-US" altLang="en-US" sz="1200">
                <a:solidFill>
                  <a:schemeClr val="tx1"/>
                </a:solidFill>
                <a:latin typeface="Arial Black" panose="020B0604020202020204" pitchFamily="34" charset="0"/>
              </a:rPr>
              <a:t>46</a:t>
            </a:fld>
            <a:endParaRPr lang="en-US" altLang="en-US" sz="1200">
              <a:solidFill>
                <a:schemeClr val="tx1"/>
              </a:solidFill>
              <a:latin typeface="Arial Black" panose="020B0604020202020204" pitchFamily="34" charset="0"/>
            </a:endParaRPr>
          </a:p>
        </p:txBody>
      </p:sp>
      <p:sp>
        <p:nvSpPr>
          <p:cNvPr id="64516" name="Title 2">
            <a:extLst>
              <a:ext uri="{FF2B5EF4-FFF2-40B4-BE49-F238E27FC236}">
                <a16:creationId xmlns:a16="http://schemas.microsoft.com/office/drawing/2014/main" id="{4D4AEC53-D0B4-5BC1-1AF6-75CBFD8606C9}"/>
              </a:ext>
            </a:extLst>
          </p:cNvPr>
          <p:cNvSpPr>
            <a:spLocks noGrp="1"/>
          </p:cNvSpPr>
          <p:nvPr>
            <p:ph type="title"/>
          </p:nvPr>
        </p:nvSpPr>
        <p:spPr>
          <a:xfrm>
            <a:off x="1981200" y="644525"/>
            <a:ext cx="7766050" cy="1149350"/>
          </a:xfrm>
        </p:spPr>
        <p:txBody>
          <a:bodyPr/>
          <a:lstStyle/>
          <a:p>
            <a:r>
              <a:rPr lang="en-US" altLang="en-US">
                <a:latin typeface="Georgia" panose="02040502050405020303" pitchFamily="18" charset="0"/>
                <a:cs typeface="Georgia" panose="02040502050405020303" pitchFamily="18" charset="0"/>
              </a:rPr>
              <a:t>Matériel d'étude</a:t>
            </a:r>
          </a:p>
        </p:txBody>
      </p:sp>
    </p:spTree>
    <p:extLst>
      <p:ext uri="{BB962C8B-B14F-4D97-AF65-F5344CB8AC3E}">
        <p14:creationId xmlns:p14="http://schemas.microsoft.com/office/powerpoint/2010/main" val="166500205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0ECCCD5B-B7A0-CC66-95CA-7D08D4056B8C}"/>
              </a:ext>
            </a:extLst>
          </p:cNvPr>
          <p:cNvSpPr>
            <a:spLocks noGrp="1"/>
          </p:cNvSpPr>
          <p:nvPr>
            <p:ph type="title"/>
          </p:nvPr>
        </p:nvSpPr>
        <p:spPr>
          <a:xfrm>
            <a:off x="1981200" y="457200"/>
            <a:ext cx="7766050" cy="990600"/>
          </a:xfrm>
        </p:spPr>
        <p:txBody>
          <a:bodyPr>
            <a:normAutofit fontScale="90000"/>
          </a:bodyPr>
          <a:lstStyle/>
          <a:p>
            <a:r>
              <a:rPr lang="en-US" altLang="en-US">
                <a:latin typeface="Georgia" panose="02040502050405020303" pitchFamily="18" charset="0"/>
                <a:cs typeface="Georgia" panose="02040502050405020303" pitchFamily="18" charset="0"/>
              </a:rPr>
              <a:t>Conseils pour la collecte de données</a:t>
            </a:r>
          </a:p>
        </p:txBody>
      </p:sp>
      <p:sp>
        <p:nvSpPr>
          <p:cNvPr id="62467" name="Content Placeholder 2">
            <a:extLst>
              <a:ext uri="{FF2B5EF4-FFF2-40B4-BE49-F238E27FC236}">
                <a16:creationId xmlns:a16="http://schemas.microsoft.com/office/drawing/2014/main" id="{5F1466C8-D7AF-A547-BCBB-8C00FE33DEAA}"/>
              </a:ext>
            </a:extLst>
          </p:cNvPr>
          <p:cNvSpPr>
            <a:spLocks noGrp="1"/>
          </p:cNvSpPr>
          <p:nvPr>
            <p:ph idx="1"/>
          </p:nvPr>
        </p:nvSpPr>
        <p:spPr>
          <a:xfrm>
            <a:off x="1998663" y="1752600"/>
            <a:ext cx="7766050" cy="4419600"/>
          </a:xfrm>
        </p:spPr>
        <p:txBody>
          <a:bodyPr/>
          <a:lstStyle/>
          <a:p>
            <a:pPr>
              <a:defRPr/>
            </a:pPr>
            <a:r>
              <a:rPr lang="en-US" altLang="en-US" sz="2000">
                <a:latin typeface="Georgia"/>
              </a:rPr>
              <a:t>Suivre les instructions de l'étude (par exemple, les procédures opérationnelles standard de l'étude) pour remplir les enquêtes/questionnaires/interviews.</a:t>
            </a:r>
          </a:p>
          <a:p>
            <a:pPr>
              <a:defRPr/>
            </a:pPr>
            <a:r>
              <a:rPr lang="en-US" altLang="en-US" sz="2000">
                <a:latin typeface="Georgia"/>
              </a:rPr>
              <a:t>Posez les questions comme prévu dans la recherche.</a:t>
            </a:r>
          </a:p>
          <a:p>
            <a:pPr>
              <a:defRPr/>
            </a:pPr>
            <a:r>
              <a:rPr lang="en-US" altLang="en-US" sz="2000">
                <a:latin typeface="Georgia"/>
              </a:rPr>
              <a:t>Ne reformulez pas ou ne raccourcissez pas les questions pour gagner du temps.</a:t>
            </a:r>
          </a:p>
          <a:p>
            <a:pPr>
              <a:defRPr/>
            </a:pPr>
            <a:r>
              <a:rPr lang="en-US" altLang="en-US" sz="2000">
                <a:latin typeface="Georgia"/>
              </a:rPr>
              <a:t>N'oubliez pas que les participants sont libres de sauter des questions ou d'arrêter de participer à l'étude à tout moment. </a:t>
            </a:r>
            <a:endParaRPr lang="en-US" altLang="en-US" sz="2000">
              <a:latin typeface="Georgia" panose="02040502050405020303" pitchFamily="18" charset="0"/>
            </a:endParaRPr>
          </a:p>
          <a:p>
            <a:pPr>
              <a:defRPr/>
            </a:pPr>
            <a:r>
              <a:rPr lang="en-US" altLang="en-US" sz="2000">
                <a:latin typeface="Georgia"/>
              </a:rPr>
              <a:t>Enregistrez les réponses de manière complète et précise.</a:t>
            </a:r>
          </a:p>
          <a:p>
            <a:pPr>
              <a:defRPr/>
            </a:pPr>
            <a:r>
              <a:rPr lang="en-US" altLang="en-US" sz="2000">
                <a:latin typeface="Georgia"/>
              </a:rPr>
              <a:t>Les informations étrangères qui ne sont pas incluses dans l'enquête ou le questionnaire ne doivent pas être collectées/enregistrées.</a:t>
            </a:r>
          </a:p>
          <a:p>
            <a:pPr marL="0" indent="0">
              <a:buNone/>
              <a:defRPr/>
            </a:pPr>
            <a:endParaRPr lang="en-US" altLang="en-US" sz="2000"/>
          </a:p>
        </p:txBody>
      </p:sp>
    </p:spTree>
    <p:extLst>
      <p:ext uri="{BB962C8B-B14F-4D97-AF65-F5344CB8AC3E}">
        <p14:creationId xmlns:p14="http://schemas.microsoft.com/office/powerpoint/2010/main" val="70251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97CE7084-1CF0-838C-D93E-474BCC976473}"/>
              </a:ext>
            </a:extLst>
          </p:cNvPr>
          <p:cNvSpPr>
            <a:spLocks noGrp="1"/>
          </p:cNvSpPr>
          <p:nvPr>
            <p:ph type="title"/>
          </p:nvPr>
        </p:nvSpPr>
        <p:spPr>
          <a:xfrm>
            <a:off x="1981200" y="685800"/>
            <a:ext cx="7766050" cy="1150938"/>
          </a:xfrm>
        </p:spPr>
        <p:txBody>
          <a:bodyPr/>
          <a:lstStyle/>
          <a:p>
            <a:pPr eaLnBrk="1" hangingPunct="1"/>
            <a:r>
              <a:rPr lang="en-US" altLang="en-US">
                <a:latin typeface="Georgia" panose="02040502050405020303" pitchFamily="18" charset="0"/>
                <a:cs typeface="Georgia" panose="02040502050405020303" pitchFamily="18" charset="0"/>
              </a:rPr>
              <a:t>Vie privée et confidentialité / 1</a:t>
            </a:r>
          </a:p>
        </p:txBody>
      </p:sp>
      <p:sp>
        <p:nvSpPr>
          <p:cNvPr id="19459" name="Content Placeholder 2">
            <a:extLst>
              <a:ext uri="{FF2B5EF4-FFF2-40B4-BE49-F238E27FC236}">
                <a16:creationId xmlns:a16="http://schemas.microsoft.com/office/drawing/2014/main" id="{C5C4C9E2-0BDB-6543-998E-5FF746953696}"/>
              </a:ext>
            </a:extLst>
          </p:cNvPr>
          <p:cNvSpPr>
            <a:spLocks noGrp="1"/>
          </p:cNvSpPr>
          <p:nvPr>
            <p:ph idx="1"/>
          </p:nvPr>
        </p:nvSpPr>
        <p:spPr>
          <a:xfrm>
            <a:off x="1993900" y="2133600"/>
            <a:ext cx="7740650" cy="2890838"/>
          </a:xfrm>
        </p:spPr>
        <p:txBody>
          <a:bodyPr rtlCol="0">
            <a:normAutofit/>
          </a:bodyPr>
          <a:lstStyle/>
          <a:p>
            <a:pPr marL="0" indent="0" eaLnBrk="1" fontAlgn="auto" hangingPunct="1">
              <a:spcBef>
                <a:spcPts val="0"/>
              </a:spcBef>
              <a:spcAft>
                <a:spcPts val="0"/>
              </a:spcAft>
              <a:buNone/>
              <a:defRPr/>
            </a:pPr>
            <a:r>
              <a:rPr lang="en-US" sz="2800">
                <a:latin typeface="Georgia" panose="02040502050405020303" pitchFamily="18" charset="0"/>
                <a:ea typeface="Arial Unicode MS" panose="020B0604020202020204" pitchFamily="34" charset="-128"/>
                <a:cs typeface="Arial Unicode MS" panose="020B0604020202020204" pitchFamily="34" charset="-128"/>
              </a:rPr>
              <a:t>Ces termes sont parfois confondus.</a:t>
            </a:r>
          </a:p>
          <a:p>
            <a:pPr marL="0" indent="0" eaLnBrk="1" fontAlgn="auto" hangingPunct="1">
              <a:spcBef>
                <a:spcPts val="0"/>
              </a:spcBef>
              <a:spcAft>
                <a:spcPts val="0"/>
              </a:spcAft>
              <a:buNone/>
              <a:defRPr/>
            </a:pPr>
            <a:endParaRPr lang="en-US" sz="2800">
              <a:latin typeface="Georgia" panose="02040502050405020303" pitchFamily="18" charset="0"/>
              <a:ea typeface="Arial Unicode MS" panose="020B0604020202020204" pitchFamily="34" charset="-128"/>
              <a:cs typeface="Arial Unicode MS" panose="020B0604020202020204" pitchFamily="34" charset="-128"/>
            </a:endParaRPr>
          </a:p>
          <a:p>
            <a:pPr eaLnBrk="1" fontAlgn="auto" hangingPunct="1">
              <a:spcBef>
                <a:spcPts val="0"/>
              </a:spcBef>
              <a:spcAft>
                <a:spcPts val="0"/>
              </a:spcAft>
              <a:buFont typeface="Arial"/>
              <a:buChar char="•"/>
              <a:defRPr/>
            </a:pPr>
            <a:r>
              <a:rPr lang="en-US" sz="2800" i="1">
                <a:latin typeface="Georgia" panose="02040502050405020303" pitchFamily="18" charset="0"/>
                <a:ea typeface="Arial Unicode MS" panose="020B0604020202020204" pitchFamily="34" charset="-128"/>
                <a:cs typeface="Arial Unicode MS" panose="020B0604020202020204" pitchFamily="34" charset="-128"/>
              </a:rPr>
              <a:t>La vie privée </a:t>
            </a:r>
            <a:r>
              <a:rPr lang="en-US" sz="2800">
                <a:latin typeface="Georgia" panose="02040502050405020303" pitchFamily="18" charset="0"/>
                <a:ea typeface="Arial Unicode MS" panose="020B0604020202020204" pitchFamily="34" charset="-128"/>
                <a:cs typeface="Arial Unicode MS" panose="020B0604020202020204" pitchFamily="34" charset="-128"/>
              </a:rPr>
              <a:t>est le contrôle de l'étendue, du moment et des circonstances du partage de soi (physiquement, comportementalement ou intellectuellement) avec d'autres. </a:t>
            </a:r>
          </a:p>
        </p:txBody>
      </p:sp>
      <p:sp>
        <p:nvSpPr>
          <p:cNvPr id="68612" name="Slide Number Placeholder 4">
            <a:extLst>
              <a:ext uri="{FF2B5EF4-FFF2-40B4-BE49-F238E27FC236}">
                <a16:creationId xmlns:a16="http://schemas.microsoft.com/office/drawing/2014/main" id="{B5343CAF-65E7-81C1-F82F-751527F46DD9}"/>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28B9CD3B-D842-F94D-AC79-8E2151C8E652}" type="slidenum">
              <a:rPr lang="en-US" altLang="en-US" sz="1200">
                <a:solidFill>
                  <a:schemeClr val="tx1"/>
                </a:solidFill>
                <a:latin typeface="Arial Black" panose="020B0604020202020204" pitchFamily="34" charset="0"/>
              </a:rPr>
              <a:t>48</a:t>
            </a:fld>
            <a:endParaRPr lang="en-US" altLang="en-US" sz="1200">
              <a:solidFill>
                <a:schemeClr val="tx1"/>
              </a:solidFill>
              <a:latin typeface="Arial Black" panose="020B0604020202020204" pitchFamily="34" charset="0"/>
            </a:endParaRPr>
          </a:p>
        </p:txBody>
      </p:sp>
    </p:spTree>
    <p:extLst>
      <p:ext uri="{BB962C8B-B14F-4D97-AF65-F5344CB8AC3E}">
        <p14:creationId xmlns:p14="http://schemas.microsoft.com/office/powerpoint/2010/main" val="1397660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Content Placeholder 2">
            <a:extLst>
              <a:ext uri="{FF2B5EF4-FFF2-40B4-BE49-F238E27FC236}">
                <a16:creationId xmlns:a16="http://schemas.microsoft.com/office/drawing/2014/main" id="{E5DBD667-B45E-EB44-B6F8-F4E237284CD3}"/>
              </a:ext>
            </a:extLst>
          </p:cNvPr>
          <p:cNvSpPr>
            <a:spLocks noGrp="1"/>
          </p:cNvSpPr>
          <p:nvPr>
            <p:ph idx="1"/>
          </p:nvPr>
        </p:nvSpPr>
        <p:spPr>
          <a:xfrm>
            <a:off x="1860550" y="2133600"/>
            <a:ext cx="7740650" cy="2590800"/>
          </a:xfrm>
        </p:spPr>
        <p:txBody>
          <a:bodyPr rtlCol="0">
            <a:normAutofit fontScale="85000" lnSpcReduction="20000"/>
          </a:bodyPr>
          <a:lstStyle/>
          <a:p>
            <a:pPr marL="0" indent="0" eaLnBrk="1" fontAlgn="auto" hangingPunct="1">
              <a:spcAft>
                <a:spcPts val="0"/>
              </a:spcAft>
              <a:buNone/>
              <a:defRPr/>
            </a:pPr>
            <a:endParaRPr lang="en-US" sz="2800">
              <a:ea typeface="+mn-ea"/>
            </a:endParaRPr>
          </a:p>
          <a:p>
            <a:pPr eaLnBrk="1" fontAlgn="auto" hangingPunct="1">
              <a:spcAft>
                <a:spcPts val="0"/>
              </a:spcAft>
              <a:buFont typeface="Arial"/>
              <a:buChar char="•"/>
              <a:defRPr/>
            </a:pPr>
            <a:r>
              <a:rPr lang="en-US" altLang="en-US" sz="2800" i="1">
                <a:solidFill>
                  <a:schemeClr val="tx2"/>
                </a:solidFill>
                <a:latin typeface="Georgia" panose="02040502050405020303" pitchFamily="18" charset="0"/>
                <a:ea typeface="Calibri" panose="020F0502020204030204" pitchFamily="34" charset="0"/>
                <a:cs typeface="Times New Roman" panose="02020603050405020304" pitchFamily="18" charset="0"/>
              </a:rPr>
              <a:t>La confidentialité </a:t>
            </a:r>
            <a:r>
              <a:rPr lang="en-US" altLang="en-US" sz="2800">
                <a:solidFill>
                  <a:schemeClr val="tx2"/>
                </a:solidFill>
                <a:latin typeface="Georgia" panose="02040502050405020303" pitchFamily="18" charset="0"/>
                <a:ea typeface="Calibri" panose="020F0502020204030204" pitchFamily="34" charset="0"/>
                <a:cs typeface="Times New Roman" panose="02020603050405020304" pitchFamily="18" charset="0"/>
              </a:rPr>
              <a:t>concerne le traitement des informations qu'une personne divulgue dans une relation de confiance. Elle implique que l'on s'attende à ce que les informations ne soient pas divulguées à d'autres - sans autorisation - d'une manière incompatible avec la compréhension de la divulgation initiale. </a:t>
            </a:r>
          </a:p>
          <a:p>
            <a:pPr eaLnBrk="1" fontAlgn="auto" hangingPunct="1">
              <a:spcAft>
                <a:spcPts val="0"/>
              </a:spcAft>
              <a:buFont typeface="Arial"/>
              <a:buChar char="•"/>
              <a:defRPr/>
            </a:pPr>
            <a:endParaRPr lang="en-US" altLang="en-US">
              <a:solidFill>
                <a:schemeClr val="tx2"/>
              </a:solidFill>
              <a:ea typeface="Calibri" panose="020F0502020204030204" pitchFamily="34" charset="0"/>
              <a:cs typeface="Times New Roman" panose="02020603050405020304" pitchFamily="18" charset="0"/>
            </a:endParaRPr>
          </a:p>
        </p:txBody>
      </p:sp>
      <p:sp>
        <p:nvSpPr>
          <p:cNvPr id="70659" name="Slide Number Placeholder 4">
            <a:extLst>
              <a:ext uri="{FF2B5EF4-FFF2-40B4-BE49-F238E27FC236}">
                <a16:creationId xmlns:a16="http://schemas.microsoft.com/office/drawing/2014/main" id="{3D953B6F-B6E0-0830-DF12-DDDD6F1BF080}"/>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B33361CE-3A3E-7943-AE36-D2D87DC16E1F}" type="slidenum">
              <a:rPr lang="en-US" altLang="en-US" sz="1200">
                <a:solidFill>
                  <a:schemeClr val="tx1"/>
                </a:solidFill>
                <a:latin typeface="Arial Black" panose="020B0604020202020204" pitchFamily="34" charset="0"/>
              </a:rPr>
              <a:t>49</a:t>
            </a:fld>
            <a:endParaRPr lang="en-US" altLang="en-US" sz="1200">
              <a:solidFill>
                <a:schemeClr val="tx1"/>
              </a:solidFill>
              <a:latin typeface="Arial Black" panose="020B0604020202020204" pitchFamily="34" charset="0"/>
            </a:endParaRPr>
          </a:p>
        </p:txBody>
      </p:sp>
      <p:sp>
        <p:nvSpPr>
          <p:cNvPr id="70660" name="Title 1">
            <a:extLst>
              <a:ext uri="{FF2B5EF4-FFF2-40B4-BE49-F238E27FC236}">
                <a16:creationId xmlns:a16="http://schemas.microsoft.com/office/drawing/2014/main" id="{8573EADA-7EB8-E3A9-6BC4-B84F6FAE94C0}"/>
              </a:ext>
            </a:extLst>
          </p:cNvPr>
          <p:cNvSpPr>
            <a:spLocks noGrp="1"/>
          </p:cNvSpPr>
          <p:nvPr>
            <p:ph type="title"/>
          </p:nvPr>
        </p:nvSpPr>
        <p:spPr>
          <a:xfrm>
            <a:off x="1981200" y="685800"/>
            <a:ext cx="7766050" cy="1150938"/>
          </a:xfrm>
        </p:spPr>
        <p:txBody>
          <a:bodyPr/>
          <a:lstStyle/>
          <a:p>
            <a:r>
              <a:rPr lang="en-US" altLang="en-US">
                <a:latin typeface="Georgia" panose="02040502050405020303" pitchFamily="18" charset="0"/>
                <a:cs typeface="Georgia" panose="02040502050405020303" pitchFamily="18" charset="0"/>
              </a:rPr>
              <a:t>Vie privée et confidentialité / 2</a:t>
            </a:r>
          </a:p>
        </p:txBody>
      </p:sp>
    </p:spTree>
    <p:extLst>
      <p:ext uri="{BB962C8B-B14F-4D97-AF65-F5344CB8AC3E}">
        <p14:creationId xmlns:p14="http://schemas.microsoft.com/office/powerpoint/2010/main" val="319533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C73E-7A48-B7C6-2C83-78CF1CBC32C9}"/>
              </a:ext>
            </a:extLst>
          </p:cNvPr>
          <p:cNvSpPr>
            <a:spLocks noGrp="1"/>
          </p:cNvSpPr>
          <p:nvPr>
            <p:ph type="title"/>
          </p:nvPr>
        </p:nvSpPr>
        <p:spPr/>
        <p:txBody>
          <a:bodyPr/>
          <a:lstStyle/>
          <a:p>
            <a:r>
              <a:rPr lang="en-US"/>
              <a:t>Session 1 : Aperçu du projet</a:t>
            </a:r>
          </a:p>
        </p:txBody>
      </p:sp>
      <p:sp>
        <p:nvSpPr>
          <p:cNvPr id="3" name="Text Placeholder 2">
            <a:extLst>
              <a:ext uri="{FF2B5EF4-FFF2-40B4-BE49-F238E27FC236}">
                <a16:creationId xmlns:a16="http://schemas.microsoft.com/office/drawing/2014/main" id="{81257591-EC8B-A379-B8B1-AFDB231C59C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959160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CFC351A8-4787-9745-B9A0-6C48D75A3377}"/>
              </a:ext>
            </a:extLst>
          </p:cNvPr>
          <p:cNvSpPr>
            <a:spLocks noGrp="1"/>
          </p:cNvSpPr>
          <p:nvPr>
            <p:ph type="title"/>
          </p:nvPr>
        </p:nvSpPr>
        <p:spPr>
          <a:xfrm>
            <a:off x="1981200" y="457200"/>
            <a:ext cx="7766050" cy="1150938"/>
          </a:xfrm>
        </p:spPr>
        <p:txBody>
          <a:bodyPr rtlCol="0">
            <a:normAutofit fontScale="90000"/>
          </a:bodyPr>
          <a:lstStyle/>
          <a:p>
            <a:pPr eaLnBrk="1" fontAlgn="auto" hangingPunct="1">
              <a:spcAft>
                <a:spcPts val="0"/>
              </a:spcAft>
              <a:defRPr/>
            </a:pPr>
            <a:r>
              <a:rPr lang="en-US" altLang="en-US" sz="4000">
                <a:ea typeface="+mj-ea"/>
              </a:rPr>
              <a:t>Protection de la vie privée des sujets : Exemples / 1</a:t>
            </a:r>
          </a:p>
        </p:txBody>
      </p:sp>
      <p:sp>
        <p:nvSpPr>
          <p:cNvPr id="23555" name="Content Placeholder 2">
            <a:extLst>
              <a:ext uri="{FF2B5EF4-FFF2-40B4-BE49-F238E27FC236}">
                <a16:creationId xmlns:a16="http://schemas.microsoft.com/office/drawing/2014/main" id="{FA5A800C-3A0C-5348-B366-19ED42C0E852}"/>
              </a:ext>
            </a:extLst>
          </p:cNvPr>
          <p:cNvSpPr>
            <a:spLocks noGrp="1"/>
          </p:cNvSpPr>
          <p:nvPr>
            <p:ph idx="1"/>
          </p:nvPr>
        </p:nvSpPr>
        <p:spPr>
          <a:xfrm>
            <a:off x="1981200" y="2133600"/>
            <a:ext cx="7924800" cy="5867400"/>
          </a:xfrm>
        </p:spPr>
        <p:txBody>
          <a:bodyPr rtlCol="0">
            <a:normAutofit/>
          </a:bodyPr>
          <a:lstStyle/>
          <a:p>
            <a:pPr eaLnBrk="1" fontAlgn="auto" hangingPunct="1">
              <a:spcAft>
                <a:spcPts val="0"/>
              </a:spcAft>
              <a:buFont typeface="Arial"/>
              <a:buChar char="•"/>
              <a:defRPr/>
            </a:pPr>
            <a:r>
              <a:rPr lang="en-US" altLang="en-US" sz="2300">
                <a:solidFill>
                  <a:schemeClr val="tx2"/>
                </a:solidFill>
                <a:latin typeface="Georgia"/>
                <a:ea typeface="Calibri" pitchFamily="34" charset="0"/>
                <a:cs typeface="Times New Roman"/>
              </a:rPr>
              <a:t>Lorsqu'une personne autre que le sujet répond au téléphone, demandez le nom du sujet, mais ne dites pas le contexte (par exemple, ne dites pas que l'appel concerne une étude de recherche, ne nommez pas l'étude, etc.) </a:t>
            </a:r>
            <a:endParaRPr lang="en-US" altLang="en-US" sz="2300">
              <a:solidFill>
                <a:schemeClr val="tx2"/>
              </a:solidFill>
              <a:latin typeface="Georgia" panose="02040502050405020303" pitchFamily="18" charset="0"/>
              <a:ea typeface="Calibri" pitchFamily="34" charset="0"/>
              <a:cs typeface="Times New Roman" pitchFamily="18" charset="0"/>
            </a:endParaRPr>
          </a:p>
          <a:p>
            <a:pPr marL="0" indent="0" eaLnBrk="1" fontAlgn="auto" hangingPunct="1">
              <a:spcAft>
                <a:spcPts val="0"/>
              </a:spcAft>
              <a:buNone/>
              <a:defRPr/>
            </a:pPr>
            <a:endParaRPr lang="en-US" sz="2300">
              <a:latin typeface="Georgia" panose="02040502050405020303" pitchFamily="18" charset="0"/>
              <a:ea typeface="+mn-ea"/>
            </a:endParaRPr>
          </a:p>
          <a:p>
            <a:pPr eaLnBrk="1" fontAlgn="auto" hangingPunct="1">
              <a:spcAft>
                <a:spcPts val="0"/>
              </a:spcAft>
              <a:buFont typeface="Arial"/>
              <a:buChar char="•"/>
              <a:defRPr/>
            </a:pPr>
            <a:r>
              <a:rPr lang="en-US" altLang="en-US" sz="2300">
                <a:solidFill>
                  <a:schemeClr val="tx2"/>
                </a:solidFill>
                <a:latin typeface="Georgia"/>
                <a:ea typeface="Calibri" pitchFamily="34" charset="0"/>
                <a:cs typeface="Times New Roman"/>
              </a:rPr>
              <a:t>Soyez sensible aux questions de confidentialité lorsque vous laissez des messages sur votre boîte vocale. Vérifiez auprès du sujet s'il est possible de laisser des messages.</a:t>
            </a:r>
          </a:p>
          <a:p>
            <a:pPr marL="0" indent="0" eaLnBrk="1" fontAlgn="auto" hangingPunct="1">
              <a:spcBef>
                <a:spcPct val="0"/>
              </a:spcBef>
              <a:spcAft>
                <a:spcPts val="0"/>
              </a:spcAft>
              <a:buClr>
                <a:srgbClr val="996666"/>
              </a:buClr>
              <a:buNone/>
              <a:defRPr/>
            </a:pPr>
            <a:r>
              <a:rPr lang="en-US" altLang="en-US" sz="2800">
                <a:solidFill>
                  <a:schemeClr val="tx2"/>
                </a:solidFill>
                <a:ea typeface="Calibri" pitchFamily="34" charset="0"/>
                <a:cs typeface="Times New Roman"/>
              </a:rPr>
              <a:t>    </a:t>
            </a:r>
            <a:endParaRPr lang="en-US" altLang="en-US" sz="2800">
              <a:solidFill>
                <a:schemeClr val="tx2"/>
              </a:solidFill>
              <a:ea typeface="Calibri" pitchFamily="34" charset="0"/>
              <a:cs typeface="Times New Roman" pitchFamily="18" charset="0"/>
            </a:endParaRPr>
          </a:p>
          <a:p>
            <a:pPr marL="0" indent="0" eaLnBrk="1" fontAlgn="auto" hangingPunct="1">
              <a:spcBef>
                <a:spcPct val="0"/>
              </a:spcBef>
              <a:spcAft>
                <a:spcPts val="0"/>
              </a:spcAft>
              <a:buClr>
                <a:srgbClr val="996666"/>
              </a:buClr>
              <a:buNone/>
              <a:defRPr/>
            </a:pPr>
            <a:endParaRPr lang="en-US" altLang="en-US" sz="2800">
              <a:solidFill>
                <a:schemeClr val="tx2"/>
              </a:solidFill>
              <a:ea typeface="Calibri" pitchFamily="34" charset="0"/>
              <a:cs typeface="Times New Roman" pitchFamily="18" charset="0"/>
            </a:endParaRPr>
          </a:p>
          <a:p>
            <a:pPr eaLnBrk="1" fontAlgn="auto" hangingPunct="1">
              <a:spcBef>
                <a:spcPct val="0"/>
              </a:spcBef>
              <a:spcAft>
                <a:spcPts val="0"/>
              </a:spcAft>
              <a:buClr>
                <a:srgbClr val="996666"/>
              </a:buClr>
              <a:buFont typeface="Arial"/>
              <a:buChar char="•"/>
              <a:defRPr/>
            </a:pPr>
            <a:endParaRPr lang="en-US" altLang="en-US" sz="2800">
              <a:solidFill>
                <a:srgbClr val="000000"/>
              </a:solidFill>
              <a:latin typeface="Calibri" pitchFamily="34" charset="0"/>
              <a:ea typeface="Calibri" pitchFamily="34" charset="0"/>
              <a:cs typeface="Times New Roman" pitchFamily="18" charset="0"/>
            </a:endParaRPr>
          </a:p>
          <a:p>
            <a:pPr eaLnBrk="1" fontAlgn="auto" hangingPunct="1">
              <a:spcAft>
                <a:spcPts val="0"/>
              </a:spcAft>
              <a:buClr>
                <a:srgbClr val="996666"/>
              </a:buClr>
              <a:buFont typeface="Arial"/>
              <a:buChar char="•"/>
              <a:defRPr/>
            </a:pPr>
            <a:endParaRPr lang="en-US" altLang="en-US" sz="2800">
              <a:solidFill>
                <a:srgbClr val="000000"/>
              </a:solidFill>
              <a:ea typeface="Calibri" pitchFamily="34" charset="0"/>
              <a:cs typeface="Times New Roman" pitchFamily="18" charset="0"/>
            </a:endParaRPr>
          </a:p>
          <a:p>
            <a:pPr eaLnBrk="1" fontAlgn="auto" hangingPunct="1">
              <a:spcAft>
                <a:spcPts val="0"/>
              </a:spcAft>
              <a:buFont typeface="Arial"/>
              <a:buChar char="•"/>
              <a:defRPr/>
            </a:pPr>
            <a:endParaRPr lang="en-US" altLang="en-US">
              <a:ea typeface="Calibri" pitchFamily="34" charset="0"/>
              <a:cs typeface="Times New Roman" pitchFamily="18" charset="0"/>
            </a:endParaRPr>
          </a:p>
        </p:txBody>
      </p:sp>
      <p:sp>
        <p:nvSpPr>
          <p:cNvPr id="72708" name="Slide Number Placeholder 4">
            <a:extLst>
              <a:ext uri="{FF2B5EF4-FFF2-40B4-BE49-F238E27FC236}">
                <a16:creationId xmlns:a16="http://schemas.microsoft.com/office/drawing/2014/main" id="{55598092-8479-8F1B-2A1F-28B331449661}"/>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811A231D-02CC-0946-9ECB-79C0637C8565}" type="slidenum">
              <a:rPr lang="en-US" altLang="en-US" sz="1200">
                <a:solidFill>
                  <a:schemeClr val="tx1"/>
                </a:solidFill>
                <a:latin typeface="Arial Black" panose="020B0604020202020204" pitchFamily="34" charset="0"/>
              </a:rPr>
              <a:t>50</a:t>
            </a:fld>
            <a:endParaRPr lang="en-US" altLang="en-US" sz="1200">
              <a:solidFill>
                <a:schemeClr val="tx1"/>
              </a:solidFill>
              <a:latin typeface="Arial Black" panose="020B0604020202020204" pitchFamily="34" charset="0"/>
            </a:endParaRPr>
          </a:p>
        </p:txBody>
      </p:sp>
      <p:pic>
        <p:nvPicPr>
          <p:cNvPr id="72709" name="Picture 6">
            <a:extLst>
              <a:ext uri="{FF2B5EF4-FFF2-40B4-BE49-F238E27FC236}">
                <a16:creationId xmlns:a16="http://schemas.microsoft.com/office/drawing/2014/main" id="{E1CE712A-C62A-C6E0-1B8E-F1D9762A1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1226" y="228600"/>
            <a:ext cx="1831975"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4765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1FF6F8-9A83-B441-9DB6-4D9817C38834}"/>
              </a:ext>
            </a:extLst>
          </p:cNvPr>
          <p:cNvSpPr>
            <a:spLocks noGrp="1"/>
          </p:cNvSpPr>
          <p:nvPr>
            <p:ph idx="1"/>
          </p:nvPr>
        </p:nvSpPr>
        <p:spPr>
          <a:xfrm>
            <a:off x="2006600" y="2057400"/>
            <a:ext cx="7740650" cy="3733800"/>
          </a:xfrm>
        </p:spPr>
        <p:txBody>
          <a:bodyPr rtlCol="0">
            <a:normAutofit/>
          </a:bodyPr>
          <a:lstStyle/>
          <a:p>
            <a:pPr marL="0" indent="0" eaLnBrk="1" fontAlgn="auto" hangingPunct="1">
              <a:spcAft>
                <a:spcPts val="0"/>
              </a:spcAft>
              <a:buNone/>
              <a:defRPr/>
            </a:pPr>
            <a:endParaRPr lang="en-US" sz="2600">
              <a:ea typeface="+mn-ea"/>
            </a:endParaRPr>
          </a:p>
          <a:p>
            <a:pPr eaLnBrk="1" fontAlgn="auto" hangingPunct="1">
              <a:spcAft>
                <a:spcPts val="0"/>
              </a:spcAft>
              <a:buFont typeface="Arial"/>
              <a:buChar char="•"/>
              <a:defRPr/>
            </a:pPr>
            <a:r>
              <a:rPr lang="en-US" altLang="en-US" sz="2800">
                <a:solidFill>
                  <a:schemeClr val="tx2"/>
                </a:solidFill>
                <a:latin typeface="Georgia" panose="02040502050405020303" pitchFamily="18" charset="0"/>
                <a:ea typeface="Calibri" pitchFamily="34" charset="0"/>
                <a:cs typeface="Times New Roman" pitchFamily="18" charset="0"/>
              </a:rPr>
              <a:t>Évitez de programmer des entretiens sur des sujets sensibles dans des lieux publics.</a:t>
            </a:r>
          </a:p>
          <a:p>
            <a:pPr marL="0" indent="0" eaLnBrk="1" fontAlgn="auto" hangingPunct="1">
              <a:spcAft>
                <a:spcPts val="0"/>
              </a:spcAft>
              <a:buNone/>
              <a:defRPr/>
            </a:pPr>
            <a:r>
              <a:rPr lang="en-US" altLang="en-US" sz="2800">
                <a:solidFill>
                  <a:schemeClr val="tx2"/>
                </a:solidFill>
                <a:latin typeface="Georgia" panose="02040502050405020303" pitchFamily="18" charset="0"/>
                <a:ea typeface="Calibri" pitchFamily="34" charset="0"/>
                <a:cs typeface="Times New Roman" pitchFamily="18" charset="0"/>
              </a:rPr>
              <a:t> </a:t>
            </a:r>
            <a:endParaRPr lang="en-US" sz="2600">
              <a:latin typeface="Georgia" panose="02040502050405020303" pitchFamily="18" charset="0"/>
              <a:ea typeface="+mn-ea"/>
            </a:endParaRPr>
          </a:p>
          <a:p>
            <a:pPr eaLnBrk="1" fontAlgn="auto" hangingPunct="1">
              <a:spcAft>
                <a:spcPts val="0"/>
              </a:spcAft>
              <a:buFont typeface="Arial"/>
              <a:buChar char="•"/>
              <a:defRPr/>
            </a:pPr>
            <a:r>
              <a:rPr lang="en-US" altLang="en-US" sz="2800">
                <a:solidFill>
                  <a:schemeClr val="tx2"/>
                </a:solidFill>
                <a:latin typeface="Georgia" panose="02040502050405020303" pitchFamily="18" charset="0"/>
                <a:ea typeface="Calibri" pitchFamily="34" charset="0"/>
                <a:cs typeface="Times New Roman" pitchFamily="18" charset="0"/>
              </a:rPr>
              <a:t>Fermez les rideaux de la salle d'examen lorsque vous effectuez des examens physiques. </a:t>
            </a:r>
          </a:p>
          <a:p>
            <a:pPr marL="0" indent="0" eaLnBrk="1" fontAlgn="auto" hangingPunct="1">
              <a:spcAft>
                <a:spcPts val="0"/>
              </a:spcAft>
              <a:buNone/>
              <a:defRPr/>
            </a:pPr>
            <a:endParaRPr lang="en-US" altLang="en-US" sz="2800">
              <a:solidFill>
                <a:schemeClr val="tx2"/>
              </a:solidFill>
              <a:ea typeface="Calibri" pitchFamily="34" charset="0"/>
              <a:cs typeface="Times New Roman" pitchFamily="18" charset="0"/>
            </a:endParaRPr>
          </a:p>
          <a:p>
            <a:pPr eaLnBrk="1" fontAlgn="auto" hangingPunct="1">
              <a:spcAft>
                <a:spcPts val="0"/>
              </a:spcAft>
              <a:buFont typeface="Arial"/>
              <a:buChar char="•"/>
              <a:defRPr/>
            </a:pPr>
            <a:endParaRPr lang="en-US" altLang="en-US" sz="2800">
              <a:solidFill>
                <a:schemeClr val="tx2"/>
              </a:solidFill>
              <a:ea typeface="Calibri" pitchFamily="34" charset="0"/>
              <a:cs typeface="Times New Roman" pitchFamily="18" charset="0"/>
            </a:endParaRPr>
          </a:p>
          <a:p>
            <a:pPr eaLnBrk="1" fontAlgn="auto" hangingPunct="1">
              <a:spcAft>
                <a:spcPts val="0"/>
              </a:spcAft>
              <a:buFont typeface="Arial"/>
              <a:buChar char="•"/>
              <a:defRPr/>
            </a:pPr>
            <a:endParaRPr lang="en-US" altLang="en-US" sz="2800">
              <a:solidFill>
                <a:schemeClr val="tx2"/>
              </a:solidFill>
              <a:ea typeface="Calibri" pitchFamily="34" charset="0"/>
              <a:cs typeface="Times New Roman" pitchFamily="18" charset="0"/>
            </a:endParaRPr>
          </a:p>
          <a:p>
            <a:pPr eaLnBrk="1" fontAlgn="auto" hangingPunct="1">
              <a:spcAft>
                <a:spcPts val="0"/>
              </a:spcAft>
              <a:buFont typeface="Arial"/>
              <a:buChar char="•"/>
              <a:defRPr/>
            </a:pPr>
            <a:endParaRPr lang="en-US" altLang="en-US" sz="2800">
              <a:solidFill>
                <a:schemeClr val="tx2"/>
              </a:solidFill>
              <a:ea typeface="Calibri" pitchFamily="34" charset="0"/>
              <a:cs typeface="Times New Roman" pitchFamily="18" charset="0"/>
            </a:endParaRPr>
          </a:p>
          <a:p>
            <a:pPr eaLnBrk="1" fontAlgn="auto" hangingPunct="1">
              <a:spcAft>
                <a:spcPts val="0"/>
              </a:spcAft>
              <a:buFont typeface="Arial"/>
              <a:buChar char="•"/>
              <a:defRPr/>
            </a:pPr>
            <a:endParaRPr lang="en-US" altLang="en-US" sz="2800">
              <a:solidFill>
                <a:schemeClr val="tx2"/>
              </a:solidFill>
              <a:ea typeface="Calibri" pitchFamily="34" charset="0"/>
              <a:cs typeface="Times New Roman" pitchFamily="18" charset="0"/>
            </a:endParaRPr>
          </a:p>
          <a:p>
            <a:pPr eaLnBrk="1" fontAlgn="auto" hangingPunct="1">
              <a:spcAft>
                <a:spcPts val="0"/>
              </a:spcAft>
              <a:buFont typeface="Arial"/>
              <a:buChar char="•"/>
              <a:defRPr/>
            </a:pPr>
            <a:endParaRPr lang="en-US">
              <a:ea typeface="+mn-ea"/>
            </a:endParaRPr>
          </a:p>
        </p:txBody>
      </p:sp>
      <p:sp>
        <p:nvSpPr>
          <p:cNvPr id="74755" name="Slide Number Placeholder 5">
            <a:extLst>
              <a:ext uri="{FF2B5EF4-FFF2-40B4-BE49-F238E27FC236}">
                <a16:creationId xmlns:a16="http://schemas.microsoft.com/office/drawing/2014/main" id="{F726C556-A46D-64F2-7E20-75B758406FFB}"/>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0FAB3421-9643-AE40-B5F5-F11610C5E2AD}" type="slidenum">
              <a:rPr lang="en-US" altLang="en-US" sz="1200">
                <a:solidFill>
                  <a:schemeClr val="tx1"/>
                </a:solidFill>
                <a:latin typeface="Arial Black" panose="020B0604020202020204" pitchFamily="34" charset="0"/>
              </a:rPr>
              <a:t>51</a:t>
            </a:fld>
            <a:endParaRPr lang="en-US" altLang="en-US" sz="1200">
              <a:solidFill>
                <a:schemeClr val="tx1"/>
              </a:solidFill>
              <a:latin typeface="Arial Black" panose="020B0604020202020204" pitchFamily="34" charset="0"/>
            </a:endParaRPr>
          </a:p>
        </p:txBody>
      </p:sp>
      <p:sp>
        <p:nvSpPr>
          <p:cNvPr id="2" name="Title 1">
            <a:extLst>
              <a:ext uri="{FF2B5EF4-FFF2-40B4-BE49-F238E27FC236}">
                <a16:creationId xmlns:a16="http://schemas.microsoft.com/office/drawing/2014/main" id="{97F009C6-3307-C249-B657-60E0D16C2A26}"/>
              </a:ext>
            </a:extLst>
          </p:cNvPr>
          <p:cNvSpPr>
            <a:spLocks noGrp="1"/>
          </p:cNvSpPr>
          <p:nvPr>
            <p:ph type="title"/>
          </p:nvPr>
        </p:nvSpPr>
        <p:spPr>
          <a:xfrm>
            <a:off x="1752600" y="685800"/>
            <a:ext cx="6553200" cy="1150938"/>
          </a:xfrm>
        </p:spPr>
        <p:txBody>
          <a:bodyPr>
            <a:normAutofit fontScale="90000"/>
          </a:bodyPr>
          <a:lstStyle/>
          <a:p>
            <a:pPr>
              <a:defRPr/>
            </a:pPr>
            <a:r>
              <a:rPr lang="en-US"/>
              <a:t>Protection de la vie privée des sujets : </a:t>
            </a:r>
            <a:br>
              <a:rPr lang="en-US"/>
            </a:br>
            <a:r>
              <a:rPr lang="en-US"/>
              <a:t>Exemples / 2</a:t>
            </a:r>
          </a:p>
        </p:txBody>
      </p:sp>
    </p:spTree>
    <p:extLst>
      <p:ext uri="{BB962C8B-B14F-4D97-AF65-F5344CB8AC3E}">
        <p14:creationId xmlns:p14="http://schemas.microsoft.com/office/powerpoint/2010/main" val="34585343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884AA2F1-E353-544A-8E2A-6BD68A3BB066}"/>
              </a:ext>
            </a:extLst>
          </p:cNvPr>
          <p:cNvSpPr>
            <a:spLocks noGrp="1"/>
          </p:cNvSpPr>
          <p:nvPr>
            <p:ph type="title"/>
          </p:nvPr>
        </p:nvSpPr>
        <p:spPr>
          <a:xfrm>
            <a:off x="1752600" y="457200"/>
            <a:ext cx="8763000" cy="838200"/>
          </a:xfrm>
        </p:spPr>
        <p:txBody>
          <a:bodyPr rtlCol="0">
            <a:normAutofit fontScale="90000"/>
          </a:bodyPr>
          <a:lstStyle/>
          <a:p>
            <a:pPr eaLnBrk="1" fontAlgn="auto" hangingPunct="1">
              <a:spcAft>
                <a:spcPts val="0"/>
              </a:spcAft>
              <a:defRPr/>
            </a:pPr>
            <a:r>
              <a:rPr lang="en-US" altLang="en-US">
                <a:ea typeface="+mj-ea"/>
              </a:rPr>
              <a:t>Protection de la confidentialité : Exemples / 1</a:t>
            </a:r>
          </a:p>
        </p:txBody>
      </p:sp>
      <p:sp>
        <p:nvSpPr>
          <p:cNvPr id="24579" name="Content Placeholder 2">
            <a:extLst>
              <a:ext uri="{FF2B5EF4-FFF2-40B4-BE49-F238E27FC236}">
                <a16:creationId xmlns:a16="http://schemas.microsoft.com/office/drawing/2014/main" id="{FA57B85A-2875-A14E-A222-89C3FA892023}"/>
              </a:ext>
            </a:extLst>
          </p:cNvPr>
          <p:cNvSpPr>
            <a:spLocks noGrp="1"/>
          </p:cNvSpPr>
          <p:nvPr>
            <p:ph idx="1"/>
          </p:nvPr>
        </p:nvSpPr>
        <p:spPr>
          <a:xfrm>
            <a:off x="2057400" y="1676400"/>
            <a:ext cx="7924800" cy="4572000"/>
          </a:xfrm>
        </p:spPr>
        <p:txBody>
          <a:bodyPr rtlCol="0">
            <a:normAutofit/>
          </a:bodyPr>
          <a:lstStyle/>
          <a:p>
            <a:pPr eaLnBrk="1" fontAlgn="auto" hangingPunct="1">
              <a:spcAft>
                <a:spcPts val="0"/>
              </a:spcAft>
              <a:buFont typeface="Arial"/>
              <a:buChar char="•"/>
              <a:defRPr/>
            </a:pPr>
            <a:r>
              <a:rPr lang="en-US" altLang="en-US" sz="2600">
                <a:solidFill>
                  <a:schemeClr val="tx2"/>
                </a:solidFill>
                <a:latin typeface="Georgia" panose="02040502050405020303" pitchFamily="18" charset="0"/>
                <a:ea typeface="Calibri" pitchFamily="34" charset="0"/>
                <a:cs typeface="Times New Roman" pitchFamily="18" charset="0"/>
              </a:rPr>
              <a:t>Ne partagez les données d'étude des sujets qu'avec les membres appropriés de l'équipe d'étude. </a:t>
            </a:r>
          </a:p>
          <a:p>
            <a:pPr marL="0" indent="0" eaLnBrk="1" fontAlgn="auto" hangingPunct="1">
              <a:spcBef>
                <a:spcPct val="0"/>
              </a:spcBef>
              <a:spcAft>
                <a:spcPts val="0"/>
              </a:spcAft>
              <a:buClr>
                <a:srgbClr val="996666"/>
              </a:buClr>
              <a:buNone/>
              <a:defRPr/>
            </a:pPr>
            <a:endParaRPr lang="en-US" altLang="en-US" sz="2600">
              <a:solidFill>
                <a:schemeClr val="tx2"/>
              </a:solidFill>
              <a:latin typeface="Georgia" panose="02040502050405020303" pitchFamily="18" charset="0"/>
              <a:ea typeface="Calibri" pitchFamily="34" charset="0"/>
              <a:cs typeface="Times New Roman" pitchFamily="18" charset="0"/>
            </a:endParaRPr>
          </a:p>
          <a:p>
            <a:pPr eaLnBrk="1" fontAlgn="auto" hangingPunct="1">
              <a:spcBef>
                <a:spcPct val="0"/>
              </a:spcBef>
              <a:spcAft>
                <a:spcPts val="0"/>
              </a:spcAft>
              <a:buClr>
                <a:srgbClr val="996666"/>
              </a:buClr>
              <a:buFont typeface="Arial"/>
              <a:buChar char="•"/>
              <a:defRPr/>
            </a:pPr>
            <a:r>
              <a:rPr lang="en-US" altLang="en-US" sz="2600">
                <a:solidFill>
                  <a:schemeClr val="tx2"/>
                </a:solidFill>
                <a:latin typeface="Georgia" panose="02040502050405020303" pitchFamily="18" charset="0"/>
                <a:ea typeface="Calibri" pitchFamily="34" charset="0"/>
                <a:cs typeface="Times New Roman" pitchFamily="18" charset="0"/>
              </a:rPr>
              <a:t>Conservez les formulaires de consentement signés et les autres documents contenant des données identifiables dans un endroit sécurisé.  </a:t>
            </a:r>
          </a:p>
          <a:p>
            <a:pPr marL="0" indent="0" eaLnBrk="1" fontAlgn="auto" hangingPunct="1">
              <a:spcBef>
                <a:spcPct val="0"/>
              </a:spcBef>
              <a:spcAft>
                <a:spcPts val="0"/>
              </a:spcAft>
              <a:buClr>
                <a:srgbClr val="996666"/>
              </a:buClr>
              <a:buNone/>
              <a:defRPr/>
            </a:pPr>
            <a:endParaRPr lang="en-US" altLang="en-US" sz="2600">
              <a:solidFill>
                <a:schemeClr val="tx2"/>
              </a:solidFill>
              <a:latin typeface="Georgia" panose="02040502050405020303" pitchFamily="18" charset="0"/>
              <a:ea typeface="Calibri" pitchFamily="34" charset="0"/>
              <a:cs typeface="Times New Roman" pitchFamily="18" charset="0"/>
            </a:endParaRPr>
          </a:p>
          <a:p>
            <a:pPr eaLnBrk="1" fontAlgn="auto" hangingPunct="1">
              <a:spcBef>
                <a:spcPct val="0"/>
              </a:spcBef>
              <a:spcAft>
                <a:spcPts val="0"/>
              </a:spcAft>
              <a:buClr>
                <a:srgbClr val="996666"/>
              </a:buClr>
              <a:buFont typeface="Arial"/>
              <a:buChar char="•"/>
              <a:defRPr/>
            </a:pPr>
            <a:r>
              <a:rPr lang="en-US" altLang="en-US" sz="2600">
                <a:solidFill>
                  <a:schemeClr val="tx2"/>
                </a:solidFill>
                <a:latin typeface="Georgia" panose="02040502050405020303" pitchFamily="18" charset="0"/>
                <a:ea typeface="Calibri" pitchFamily="34" charset="0"/>
                <a:cs typeface="Times New Roman" pitchFamily="18" charset="0"/>
              </a:rPr>
              <a:t>Cryptez et protégez par un mot de passe tous les fichiers de données identifiables - y compris tous les enregistrements audio et/ou vidéo.   </a:t>
            </a:r>
          </a:p>
          <a:p>
            <a:pPr eaLnBrk="1" fontAlgn="auto" hangingPunct="1">
              <a:spcAft>
                <a:spcPts val="0"/>
              </a:spcAft>
              <a:buFont typeface="Arial"/>
              <a:buChar char="•"/>
              <a:defRPr/>
            </a:pPr>
            <a:endParaRPr lang="en-US" altLang="en-US">
              <a:solidFill>
                <a:schemeClr val="tx2"/>
              </a:solidFill>
              <a:ea typeface="Calibri" pitchFamily="34" charset="0"/>
              <a:cs typeface="Times New Roman" pitchFamily="18" charset="0"/>
            </a:endParaRPr>
          </a:p>
        </p:txBody>
      </p:sp>
      <p:sp>
        <p:nvSpPr>
          <p:cNvPr id="76804" name="Slide Number Placeholder 4">
            <a:extLst>
              <a:ext uri="{FF2B5EF4-FFF2-40B4-BE49-F238E27FC236}">
                <a16:creationId xmlns:a16="http://schemas.microsoft.com/office/drawing/2014/main" id="{F4F43508-CB99-4C40-595D-0F8824519EE5}"/>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1F8C2235-597A-084C-B956-697764D12CDC}" type="slidenum">
              <a:rPr lang="en-US" altLang="en-US" sz="1200">
                <a:solidFill>
                  <a:schemeClr val="tx1"/>
                </a:solidFill>
                <a:latin typeface="Arial Black" panose="020B0604020202020204" pitchFamily="34" charset="0"/>
              </a:rPr>
              <a:t>52</a:t>
            </a:fld>
            <a:endParaRPr lang="en-US" altLang="en-US" sz="1200">
              <a:solidFill>
                <a:schemeClr val="tx1"/>
              </a:solidFill>
              <a:latin typeface="Arial Black" panose="020B0604020202020204" pitchFamily="34" charset="0"/>
            </a:endParaRPr>
          </a:p>
        </p:txBody>
      </p:sp>
    </p:spTree>
    <p:extLst>
      <p:ext uri="{BB962C8B-B14F-4D97-AF65-F5344CB8AC3E}">
        <p14:creationId xmlns:p14="http://schemas.microsoft.com/office/powerpoint/2010/main" val="3089268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D593B4-C8B8-F444-AA13-131E6815BF2B}"/>
              </a:ext>
            </a:extLst>
          </p:cNvPr>
          <p:cNvSpPr>
            <a:spLocks noGrp="1"/>
          </p:cNvSpPr>
          <p:nvPr>
            <p:ph idx="1"/>
          </p:nvPr>
        </p:nvSpPr>
        <p:spPr>
          <a:xfrm>
            <a:off x="2016125" y="1676401"/>
            <a:ext cx="7366000" cy="4030663"/>
          </a:xfrm>
        </p:spPr>
        <p:txBody>
          <a:bodyPr rtlCol="0">
            <a:normAutofit fontScale="92500" lnSpcReduction="10000"/>
          </a:bodyPr>
          <a:lstStyle/>
          <a:p>
            <a:pPr marL="0" indent="0" eaLnBrk="1" fontAlgn="auto" hangingPunct="1">
              <a:spcAft>
                <a:spcPts val="0"/>
              </a:spcAft>
              <a:buNone/>
              <a:defRPr/>
            </a:pPr>
            <a:endParaRPr lang="en-US" sz="2600">
              <a:ea typeface="+mn-ea"/>
            </a:endParaRPr>
          </a:p>
          <a:p>
            <a:pPr eaLnBrk="1" fontAlgn="auto" hangingPunct="1">
              <a:spcAft>
                <a:spcPts val="0"/>
              </a:spcAft>
              <a:buFont typeface="Arial"/>
              <a:buChar char="•"/>
              <a:defRPr/>
            </a:pPr>
            <a:r>
              <a:rPr lang="en-US" altLang="en-US">
                <a:solidFill>
                  <a:schemeClr val="accent1">
                    <a:lumMod val="75000"/>
                  </a:schemeClr>
                </a:solidFill>
                <a:latin typeface="Georgia" panose="02040502050405020303" pitchFamily="18" charset="0"/>
                <a:ea typeface="Calibri" pitchFamily="34" charset="0"/>
                <a:cs typeface="Times New Roman" pitchFamily="18" charset="0"/>
              </a:rPr>
              <a:t>Gardez les clés USB, les ordinateurs portables et autres supports amovibles en lieu sûr lorsqu'ils ne sont pas utilisés.</a:t>
            </a:r>
          </a:p>
          <a:p>
            <a:pPr marL="0" indent="0" eaLnBrk="1" fontAlgn="auto" hangingPunct="1">
              <a:spcBef>
                <a:spcPct val="0"/>
              </a:spcBef>
              <a:spcAft>
                <a:spcPts val="0"/>
              </a:spcAft>
              <a:buClr>
                <a:srgbClr val="996666"/>
              </a:buClr>
              <a:buNone/>
              <a:defRPr/>
            </a:pPr>
            <a:r>
              <a:rPr lang="en-US" altLang="en-US">
                <a:solidFill>
                  <a:schemeClr val="accent1">
                    <a:lumMod val="75000"/>
                  </a:schemeClr>
                </a:solidFill>
                <a:latin typeface="Georgia" panose="02040502050405020303" pitchFamily="18" charset="0"/>
                <a:ea typeface="Calibri" pitchFamily="34" charset="0"/>
                <a:cs typeface="Times New Roman" pitchFamily="18" charset="0"/>
              </a:rPr>
              <a:t> </a:t>
            </a:r>
          </a:p>
          <a:p>
            <a:pPr eaLnBrk="1" fontAlgn="auto" hangingPunct="1">
              <a:spcAft>
                <a:spcPts val="0"/>
              </a:spcAft>
              <a:buFont typeface="Arial"/>
              <a:buChar char="•"/>
              <a:defRPr/>
            </a:pPr>
            <a:r>
              <a:rPr lang="en-US" altLang="en-US">
                <a:solidFill>
                  <a:schemeClr val="accent1">
                    <a:lumMod val="75000"/>
                  </a:schemeClr>
                </a:solidFill>
                <a:latin typeface="Georgia" panose="02040502050405020303" pitchFamily="18" charset="0"/>
                <a:ea typeface="Calibri" pitchFamily="34" charset="0"/>
                <a:cs typeface="Times New Roman" pitchFamily="18" charset="0"/>
              </a:rPr>
              <a:t>Conservez les noms des participants/codes d'identification de l'étude dans un endroit séparé et sécurisé de toutes les autres données de l'étude.</a:t>
            </a:r>
          </a:p>
          <a:p>
            <a:pPr marL="0" indent="0" eaLnBrk="1" fontAlgn="auto" hangingPunct="1">
              <a:spcAft>
                <a:spcPts val="0"/>
              </a:spcAft>
              <a:buNone/>
              <a:defRPr/>
            </a:pPr>
            <a:endParaRPr lang="en-US" altLang="en-US">
              <a:solidFill>
                <a:schemeClr val="accent1">
                  <a:lumMod val="75000"/>
                </a:schemeClr>
              </a:solidFill>
              <a:latin typeface="Georgia" panose="02040502050405020303" pitchFamily="18" charset="0"/>
              <a:ea typeface="Calibri" pitchFamily="34" charset="0"/>
              <a:cs typeface="Times New Roman" pitchFamily="18" charset="0"/>
            </a:endParaRPr>
          </a:p>
          <a:p>
            <a:pPr eaLnBrk="1" fontAlgn="auto" hangingPunct="1">
              <a:spcAft>
                <a:spcPts val="0"/>
              </a:spcAft>
              <a:buFont typeface="Arial"/>
              <a:buChar char="•"/>
              <a:defRPr/>
            </a:pPr>
            <a:r>
              <a:rPr lang="en-US" altLang="en-US">
                <a:solidFill>
                  <a:schemeClr val="accent1">
                    <a:lumMod val="75000"/>
                  </a:schemeClr>
                </a:solidFill>
                <a:latin typeface="Georgia" panose="02040502050405020303" pitchFamily="18" charset="0"/>
              </a:rPr>
              <a:t>Des mesures de confidentialité supplémentaires peuvent également s'appliquer lorsque les études sont soumises au Règlement général sur la protection des données (RGPD) de l'UE, et à d'autres pays ayant leurs propres exigences en matière de protection des données.</a:t>
            </a:r>
          </a:p>
          <a:p>
            <a:pPr marL="0" indent="0" eaLnBrk="1" fontAlgn="auto" hangingPunct="1">
              <a:spcAft>
                <a:spcPts val="0"/>
              </a:spcAft>
              <a:buNone/>
              <a:defRPr/>
            </a:pPr>
            <a:endParaRPr lang="en-US" altLang="en-US" sz="2400">
              <a:solidFill>
                <a:schemeClr val="tx2"/>
              </a:solidFill>
              <a:ea typeface="Calibri" pitchFamily="34" charset="0"/>
              <a:cs typeface="Times New Roman" pitchFamily="18" charset="0"/>
            </a:endParaRPr>
          </a:p>
          <a:p>
            <a:pPr eaLnBrk="1" fontAlgn="auto" hangingPunct="1">
              <a:spcAft>
                <a:spcPts val="0"/>
              </a:spcAft>
              <a:buFont typeface="Arial"/>
              <a:buChar char="•"/>
              <a:defRPr/>
            </a:pPr>
            <a:endParaRPr lang="en-US" altLang="en-US" sz="2400">
              <a:solidFill>
                <a:schemeClr val="tx2"/>
              </a:solidFill>
              <a:ea typeface="Calibri" pitchFamily="34" charset="0"/>
              <a:cs typeface="Times New Roman" pitchFamily="18" charset="0"/>
            </a:endParaRPr>
          </a:p>
          <a:p>
            <a:pPr marL="0" indent="0" eaLnBrk="1" fontAlgn="auto" hangingPunct="1">
              <a:spcAft>
                <a:spcPts val="0"/>
              </a:spcAft>
              <a:buNone/>
              <a:defRPr/>
            </a:pPr>
            <a:endParaRPr lang="en-US">
              <a:solidFill>
                <a:schemeClr val="tx2"/>
              </a:solidFill>
              <a:ea typeface="+mn-ea"/>
            </a:endParaRPr>
          </a:p>
        </p:txBody>
      </p:sp>
      <p:sp>
        <p:nvSpPr>
          <p:cNvPr id="78851" name="Slide Number Placeholder 5">
            <a:extLst>
              <a:ext uri="{FF2B5EF4-FFF2-40B4-BE49-F238E27FC236}">
                <a16:creationId xmlns:a16="http://schemas.microsoft.com/office/drawing/2014/main" id="{A7C0AFDE-62F2-3FB6-4E68-CCAA5E6A9BD1}"/>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93405A48-C60A-6C4D-B508-4829622ACF51}" type="slidenum">
              <a:rPr lang="en-US" altLang="en-US" sz="1200">
                <a:solidFill>
                  <a:schemeClr val="tx1"/>
                </a:solidFill>
                <a:latin typeface="Arial Black" panose="020B0604020202020204" pitchFamily="34" charset="0"/>
              </a:rPr>
              <a:t>53</a:t>
            </a:fld>
            <a:endParaRPr lang="en-US" altLang="en-US" sz="1200">
              <a:solidFill>
                <a:schemeClr val="tx1"/>
              </a:solidFill>
              <a:latin typeface="Arial Black" panose="020B0604020202020204" pitchFamily="34" charset="0"/>
            </a:endParaRPr>
          </a:p>
        </p:txBody>
      </p:sp>
      <p:sp>
        <p:nvSpPr>
          <p:cNvPr id="78852" name="Title 1">
            <a:extLst>
              <a:ext uri="{FF2B5EF4-FFF2-40B4-BE49-F238E27FC236}">
                <a16:creationId xmlns:a16="http://schemas.microsoft.com/office/drawing/2014/main" id="{3BB5CD88-33B0-C6D2-19CD-60B73A219095}"/>
              </a:ext>
            </a:extLst>
          </p:cNvPr>
          <p:cNvSpPr>
            <a:spLocks noGrp="1"/>
          </p:cNvSpPr>
          <p:nvPr>
            <p:ph type="title"/>
          </p:nvPr>
        </p:nvSpPr>
        <p:spPr>
          <a:xfrm>
            <a:off x="1981200" y="457200"/>
            <a:ext cx="7766050" cy="1379538"/>
          </a:xfrm>
        </p:spPr>
        <p:txBody>
          <a:bodyPr/>
          <a:lstStyle/>
          <a:p>
            <a:r>
              <a:rPr lang="en-US" altLang="en-US">
                <a:latin typeface="Georgia" panose="02040502050405020303" pitchFamily="18" charset="0"/>
                <a:cs typeface="Georgia" panose="02040502050405020303" pitchFamily="18" charset="0"/>
              </a:rPr>
              <a:t>Protection de la confidentialité : Exemples / 2</a:t>
            </a:r>
          </a:p>
        </p:txBody>
      </p:sp>
    </p:spTree>
    <p:extLst>
      <p:ext uri="{BB962C8B-B14F-4D97-AF65-F5344CB8AC3E}">
        <p14:creationId xmlns:p14="http://schemas.microsoft.com/office/powerpoint/2010/main" val="3321952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C2BA7497-AE0A-F24C-9444-18994696AFF8}"/>
              </a:ext>
            </a:extLst>
          </p:cNvPr>
          <p:cNvSpPr>
            <a:spLocks noGrp="1"/>
          </p:cNvSpPr>
          <p:nvPr>
            <p:ph type="title"/>
          </p:nvPr>
        </p:nvSpPr>
        <p:spPr>
          <a:xfrm>
            <a:off x="1981200" y="228600"/>
            <a:ext cx="7766050" cy="1150938"/>
          </a:xfrm>
        </p:spPr>
        <p:txBody>
          <a:bodyPr rtlCol="0">
            <a:normAutofit fontScale="90000"/>
          </a:bodyPr>
          <a:lstStyle/>
          <a:p>
            <a:pPr eaLnBrk="1" fontAlgn="auto" hangingPunct="1">
              <a:spcAft>
                <a:spcPts val="0"/>
              </a:spcAft>
              <a:defRPr/>
            </a:pPr>
            <a:r>
              <a:rPr lang="en-US" altLang="en-US">
                <a:ea typeface="+mj-ea"/>
              </a:rPr>
              <a:t>Consentement éclairé, vie privée et confidentialité / 1</a:t>
            </a:r>
          </a:p>
        </p:txBody>
      </p:sp>
      <p:sp>
        <p:nvSpPr>
          <p:cNvPr id="25603" name="Content Placeholder 2">
            <a:extLst>
              <a:ext uri="{FF2B5EF4-FFF2-40B4-BE49-F238E27FC236}">
                <a16:creationId xmlns:a16="http://schemas.microsoft.com/office/drawing/2014/main" id="{DD670EDF-9772-E44E-9C8D-F898892D75D6}"/>
              </a:ext>
            </a:extLst>
          </p:cNvPr>
          <p:cNvSpPr>
            <a:spLocks noGrp="1"/>
          </p:cNvSpPr>
          <p:nvPr>
            <p:ph idx="1"/>
          </p:nvPr>
        </p:nvSpPr>
        <p:spPr>
          <a:xfrm>
            <a:off x="2006600" y="1676400"/>
            <a:ext cx="7740650" cy="3352800"/>
          </a:xfrm>
        </p:spPr>
        <p:txBody>
          <a:bodyPr rtlCol="0">
            <a:normAutofit fontScale="77500" lnSpcReduction="20000"/>
          </a:bodyPr>
          <a:lstStyle/>
          <a:p>
            <a:pPr eaLnBrk="1" fontAlgn="auto" hangingPunct="1">
              <a:spcAft>
                <a:spcPts val="0"/>
              </a:spcAft>
              <a:buFont typeface="Arial"/>
              <a:buChar char="•"/>
              <a:defRPr/>
            </a:pPr>
            <a:r>
              <a:rPr lang="en-US" altLang="en-US" sz="3400">
                <a:solidFill>
                  <a:schemeClr val="tx2"/>
                </a:solidFill>
                <a:latin typeface="Georgia" panose="02040502050405020303" pitchFamily="18" charset="0"/>
                <a:ea typeface="+mn-ea"/>
              </a:rPr>
              <a:t>Les documents de </a:t>
            </a:r>
            <a:r>
              <a:rPr lang="en-US" altLang="en-US" sz="3400">
                <a:latin typeface="Georgia" panose="02040502050405020303" pitchFamily="18" charset="0"/>
                <a:ea typeface="+mn-ea"/>
              </a:rPr>
              <a:t>consentement à l'étude </a:t>
            </a:r>
            <a:r>
              <a:rPr lang="en-US" sz="3400">
                <a:solidFill>
                  <a:schemeClr val="tx2"/>
                </a:solidFill>
                <a:latin typeface="Georgia" panose="02040502050405020303" pitchFamily="18" charset="0"/>
                <a:ea typeface="+mn-ea"/>
              </a:rPr>
              <a:t>fournissent une explication de la mesure dans laquelle la confidentialité des données privées identifiant les sujets sera maintenue.</a:t>
            </a:r>
          </a:p>
          <a:p>
            <a:pPr marL="0" indent="0" eaLnBrk="1" fontAlgn="auto" hangingPunct="1">
              <a:spcAft>
                <a:spcPts val="0"/>
              </a:spcAft>
              <a:buNone/>
              <a:defRPr/>
            </a:pPr>
            <a:endParaRPr lang="en-US" sz="3400">
              <a:latin typeface="Georgia" panose="02040502050405020303" pitchFamily="18" charset="0"/>
              <a:ea typeface="+mn-ea"/>
            </a:endParaRPr>
          </a:p>
          <a:p>
            <a:pPr eaLnBrk="1" fontAlgn="auto" hangingPunct="1">
              <a:spcAft>
                <a:spcPts val="0"/>
              </a:spcAft>
              <a:buFont typeface="Arial"/>
              <a:buChar char="•"/>
              <a:defRPr/>
            </a:pPr>
            <a:r>
              <a:rPr lang="en-US" sz="3400">
                <a:solidFill>
                  <a:schemeClr val="tx2"/>
                </a:solidFill>
                <a:latin typeface="Georgia" panose="02040502050405020303" pitchFamily="18" charset="0"/>
                <a:ea typeface="+mn-ea"/>
              </a:rPr>
              <a:t>Familiarisez-vous avec les documents de consentement de l'étude et le plan de sécurité des données de notre équipe d'étude. Appliquez ces normes dans votre travail quotidien.  </a:t>
            </a:r>
          </a:p>
          <a:p>
            <a:pPr marL="0" indent="0" eaLnBrk="1" fontAlgn="auto" hangingPunct="1">
              <a:spcAft>
                <a:spcPts val="0"/>
              </a:spcAft>
              <a:buClr>
                <a:srgbClr val="99CCFF"/>
              </a:buClr>
              <a:buNone/>
              <a:defRPr/>
            </a:pPr>
            <a:endParaRPr lang="en-US" sz="2800">
              <a:solidFill>
                <a:srgbClr val="000000"/>
              </a:solidFill>
              <a:ea typeface="+mn-ea"/>
            </a:endParaRPr>
          </a:p>
          <a:p>
            <a:pPr eaLnBrk="1" fontAlgn="auto" hangingPunct="1">
              <a:spcAft>
                <a:spcPts val="0"/>
              </a:spcAft>
              <a:buClr>
                <a:srgbClr val="99CCFF"/>
              </a:buClr>
              <a:buFont typeface="Arial"/>
              <a:buChar char="•"/>
              <a:defRPr/>
            </a:pPr>
            <a:endParaRPr lang="en-US" sz="2800">
              <a:solidFill>
                <a:srgbClr val="000000"/>
              </a:solidFill>
              <a:ea typeface="+mn-ea"/>
            </a:endParaRPr>
          </a:p>
          <a:p>
            <a:pPr eaLnBrk="1" fontAlgn="auto" hangingPunct="1">
              <a:spcAft>
                <a:spcPts val="0"/>
              </a:spcAft>
              <a:buClr>
                <a:srgbClr val="99CCFF"/>
              </a:buClr>
              <a:buFont typeface="Arial"/>
              <a:buChar char="•"/>
              <a:defRPr/>
            </a:pPr>
            <a:endParaRPr lang="en-US" sz="2800">
              <a:solidFill>
                <a:srgbClr val="000000"/>
              </a:solidFill>
              <a:ea typeface="+mn-ea"/>
            </a:endParaRPr>
          </a:p>
          <a:p>
            <a:pPr marL="0" indent="0" eaLnBrk="1" fontAlgn="auto" hangingPunct="1">
              <a:spcAft>
                <a:spcPts val="0"/>
              </a:spcAft>
              <a:buNone/>
              <a:defRPr/>
            </a:pPr>
            <a:endParaRPr lang="en-US" altLang="en-US" sz="2800">
              <a:ea typeface="+mn-ea"/>
            </a:endParaRPr>
          </a:p>
        </p:txBody>
      </p:sp>
      <p:sp>
        <p:nvSpPr>
          <p:cNvPr id="80900" name="Slide Number Placeholder 4">
            <a:extLst>
              <a:ext uri="{FF2B5EF4-FFF2-40B4-BE49-F238E27FC236}">
                <a16:creationId xmlns:a16="http://schemas.microsoft.com/office/drawing/2014/main" id="{B8E7CA51-7DC4-6611-A131-F7BB8F47E3BD}"/>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B3E6069E-B698-D34F-8252-91FD83F3A36E}" type="slidenum">
              <a:rPr lang="en-US" altLang="en-US" sz="1200">
                <a:solidFill>
                  <a:schemeClr val="tx1"/>
                </a:solidFill>
                <a:latin typeface="Arial Black" panose="020B0604020202020204" pitchFamily="34" charset="0"/>
              </a:rPr>
              <a:t>54</a:t>
            </a:fld>
            <a:endParaRPr lang="en-US" altLang="en-US" sz="1200">
              <a:solidFill>
                <a:schemeClr val="tx1"/>
              </a:solidFill>
              <a:latin typeface="Arial Black" panose="020B0604020202020204" pitchFamily="34" charset="0"/>
            </a:endParaRPr>
          </a:p>
        </p:txBody>
      </p:sp>
      <p:pic>
        <p:nvPicPr>
          <p:cNvPr id="80901" name="Picture 6">
            <a:extLst>
              <a:ext uri="{FF2B5EF4-FFF2-40B4-BE49-F238E27FC236}">
                <a16:creationId xmlns:a16="http://schemas.microsoft.com/office/drawing/2014/main" id="{92FDC8BA-8802-1E5C-B5DD-89237502B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3764" y="4953001"/>
            <a:ext cx="1849437"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9464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E93453-CFE0-5B4B-BE6E-ACE8748A263C}"/>
              </a:ext>
            </a:extLst>
          </p:cNvPr>
          <p:cNvSpPr>
            <a:spLocks noGrp="1"/>
          </p:cNvSpPr>
          <p:nvPr>
            <p:ph idx="1"/>
          </p:nvPr>
        </p:nvSpPr>
        <p:spPr>
          <a:xfrm>
            <a:off x="2006600" y="2324100"/>
            <a:ext cx="7740650" cy="3429000"/>
          </a:xfrm>
        </p:spPr>
        <p:txBody>
          <a:bodyPr rtlCol="0">
            <a:normAutofit/>
          </a:bodyPr>
          <a:lstStyle/>
          <a:p>
            <a:pPr eaLnBrk="1" fontAlgn="auto" hangingPunct="1">
              <a:spcAft>
                <a:spcPts val="0"/>
              </a:spcAft>
              <a:buFont typeface="Arial"/>
              <a:buChar char="•"/>
              <a:defRPr/>
            </a:pPr>
            <a:r>
              <a:rPr lang="en-US" altLang="en-US" sz="2600">
                <a:solidFill>
                  <a:schemeClr val="tx2"/>
                </a:solidFill>
                <a:latin typeface="Georgia" panose="02040502050405020303" pitchFamily="18" charset="0"/>
                <a:ea typeface="+mn-ea"/>
              </a:rPr>
              <a:t>Une violation involontaire de la confidentialité est un facteur de risque pour toute étude de recherche. </a:t>
            </a:r>
          </a:p>
          <a:p>
            <a:pPr marL="0" indent="0" eaLnBrk="1" fontAlgn="auto" hangingPunct="1">
              <a:spcBef>
                <a:spcPct val="0"/>
              </a:spcBef>
              <a:spcAft>
                <a:spcPts val="0"/>
              </a:spcAft>
              <a:buClr>
                <a:srgbClr val="996666"/>
              </a:buClr>
              <a:buNone/>
              <a:defRPr/>
            </a:pPr>
            <a:endParaRPr lang="en-US" altLang="en-US" sz="2600">
              <a:solidFill>
                <a:schemeClr val="tx2"/>
              </a:solidFill>
              <a:latin typeface="Georgia" panose="02040502050405020303" pitchFamily="18" charset="0"/>
              <a:ea typeface="Calibri" pitchFamily="34" charset="0"/>
              <a:cs typeface="Times New Roman" pitchFamily="18" charset="0"/>
            </a:endParaRPr>
          </a:p>
          <a:p>
            <a:pPr eaLnBrk="1" fontAlgn="auto" hangingPunct="1">
              <a:spcAft>
                <a:spcPts val="0"/>
              </a:spcAft>
              <a:buFont typeface="Arial"/>
              <a:buChar char="•"/>
              <a:defRPr/>
            </a:pPr>
            <a:r>
              <a:rPr lang="en-US" sz="2600">
                <a:solidFill>
                  <a:schemeClr val="tx2"/>
                </a:solidFill>
                <a:latin typeface="Georgia" panose="02040502050405020303" pitchFamily="18" charset="0"/>
                <a:ea typeface="+mn-ea"/>
              </a:rPr>
              <a:t>La confidentialité </a:t>
            </a:r>
            <a:r>
              <a:rPr lang="en-US" sz="2600" i="1">
                <a:solidFill>
                  <a:schemeClr val="tx2"/>
                </a:solidFill>
                <a:latin typeface="Georgia" panose="02040502050405020303" pitchFamily="18" charset="0"/>
                <a:ea typeface="+mn-ea"/>
              </a:rPr>
              <a:t>totale </a:t>
            </a:r>
            <a:r>
              <a:rPr lang="en-US" sz="2600">
                <a:solidFill>
                  <a:schemeClr val="tx2"/>
                </a:solidFill>
                <a:latin typeface="Georgia" panose="02040502050405020303" pitchFamily="18" charset="0"/>
                <a:ea typeface="+mn-ea"/>
              </a:rPr>
              <a:t>des données de recherche ne pouvant être garantie, évitez toute formulation qui implique une telle assurance.  </a:t>
            </a:r>
          </a:p>
        </p:txBody>
      </p:sp>
      <p:sp>
        <p:nvSpPr>
          <p:cNvPr id="82947" name="Slide Number Placeholder 5">
            <a:extLst>
              <a:ext uri="{FF2B5EF4-FFF2-40B4-BE49-F238E27FC236}">
                <a16:creationId xmlns:a16="http://schemas.microsoft.com/office/drawing/2014/main" id="{22EC0684-25B4-8FF8-011C-917ACEE7A8AA}"/>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68BD4DAB-056A-B140-8A6E-D881AF033AF7}" type="slidenum">
              <a:rPr lang="en-US" altLang="en-US" sz="1200">
                <a:solidFill>
                  <a:schemeClr val="tx1"/>
                </a:solidFill>
                <a:latin typeface="Arial Black" panose="020B0604020202020204" pitchFamily="34" charset="0"/>
              </a:rPr>
              <a:t>55</a:t>
            </a:fld>
            <a:endParaRPr lang="en-US" altLang="en-US" sz="1200">
              <a:solidFill>
                <a:schemeClr val="tx1"/>
              </a:solidFill>
              <a:latin typeface="Arial Black" panose="020B0604020202020204" pitchFamily="34" charset="0"/>
            </a:endParaRPr>
          </a:p>
        </p:txBody>
      </p:sp>
      <p:sp>
        <p:nvSpPr>
          <p:cNvPr id="2" name="Title 1">
            <a:extLst>
              <a:ext uri="{FF2B5EF4-FFF2-40B4-BE49-F238E27FC236}">
                <a16:creationId xmlns:a16="http://schemas.microsoft.com/office/drawing/2014/main" id="{874EDA4C-F242-ED42-A587-AAF79E63D8A1}"/>
              </a:ext>
            </a:extLst>
          </p:cNvPr>
          <p:cNvSpPr>
            <a:spLocks noGrp="1"/>
          </p:cNvSpPr>
          <p:nvPr>
            <p:ph type="title"/>
          </p:nvPr>
        </p:nvSpPr>
        <p:spPr>
          <a:xfrm>
            <a:off x="1981200" y="677864"/>
            <a:ext cx="7766050" cy="1150937"/>
          </a:xfrm>
        </p:spPr>
        <p:txBody>
          <a:bodyPr>
            <a:normAutofit fontScale="90000"/>
          </a:bodyPr>
          <a:lstStyle/>
          <a:p>
            <a:pPr>
              <a:defRPr/>
            </a:pPr>
            <a:r>
              <a:rPr lang="en-US"/>
              <a:t>Consentement éclairé, vie privée et</a:t>
            </a:r>
            <a:br>
              <a:rPr lang="en-US"/>
            </a:br>
            <a:r>
              <a:rPr lang="en-US"/>
              <a:t>confidentialité / 2</a:t>
            </a:r>
          </a:p>
        </p:txBody>
      </p:sp>
    </p:spTree>
    <p:extLst>
      <p:ext uri="{BB962C8B-B14F-4D97-AF65-F5344CB8AC3E}">
        <p14:creationId xmlns:p14="http://schemas.microsoft.com/office/powerpoint/2010/main" val="4172986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A94E4-1EBF-2E47-97E5-65E48B44DA15}"/>
              </a:ext>
            </a:extLst>
          </p:cNvPr>
          <p:cNvSpPr>
            <a:spLocks noGrp="1"/>
          </p:cNvSpPr>
          <p:nvPr>
            <p:ph type="title"/>
          </p:nvPr>
        </p:nvSpPr>
        <p:spPr>
          <a:xfrm>
            <a:off x="1955800" y="533400"/>
            <a:ext cx="7740650" cy="1219200"/>
          </a:xfrm>
        </p:spPr>
        <p:txBody>
          <a:bodyPr>
            <a:normAutofit fontScale="90000"/>
          </a:bodyPr>
          <a:lstStyle/>
          <a:p>
            <a:pPr>
              <a:defRPr/>
            </a:pPr>
            <a:r>
              <a:rPr lang="en-US"/>
              <a:t>Déviations des procédures de l'étude</a:t>
            </a:r>
          </a:p>
        </p:txBody>
      </p:sp>
      <p:sp>
        <p:nvSpPr>
          <p:cNvPr id="3" name="Content Placeholder 2">
            <a:extLst>
              <a:ext uri="{FF2B5EF4-FFF2-40B4-BE49-F238E27FC236}">
                <a16:creationId xmlns:a16="http://schemas.microsoft.com/office/drawing/2014/main" id="{86C12D32-94A8-3C4A-88F9-7BAFDB79AE89}"/>
              </a:ext>
            </a:extLst>
          </p:cNvPr>
          <p:cNvSpPr>
            <a:spLocks noGrp="1"/>
          </p:cNvSpPr>
          <p:nvPr>
            <p:ph idx="1"/>
          </p:nvPr>
        </p:nvSpPr>
        <p:spPr>
          <a:xfrm>
            <a:off x="2057400" y="1752600"/>
            <a:ext cx="7740650" cy="3886200"/>
          </a:xfrm>
        </p:spPr>
        <p:txBody>
          <a:bodyPr/>
          <a:lstStyle/>
          <a:p>
            <a:pPr>
              <a:defRPr/>
            </a:pPr>
            <a:r>
              <a:rPr lang="en-US" sz="2400">
                <a:solidFill>
                  <a:schemeClr val="accent1">
                    <a:lumMod val="75000"/>
                  </a:schemeClr>
                </a:solidFill>
                <a:latin typeface="Georgia" panose="02040502050405020303" pitchFamily="18" charset="0"/>
              </a:rPr>
              <a:t>Cas où les procédures d'étude approuvées par l'IRB ne sont pas suivies :</a:t>
            </a:r>
          </a:p>
          <a:p>
            <a:pPr marL="0" indent="0">
              <a:buNone/>
              <a:defRPr/>
            </a:pPr>
            <a:r>
              <a:rPr lang="en-US" sz="2400">
                <a:solidFill>
                  <a:schemeClr val="accent1">
                    <a:lumMod val="75000"/>
                  </a:schemeClr>
                </a:solidFill>
                <a:latin typeface="Georgia" panose="02040502050405020303" pitchFamily="18" charset="0"/>
              </a:rPr>
              <a:t>	- erreur involontaire</a:t>
            </a:r>
          </a:p>
          <a:p>
            <a:pPr marL="0" indent="0">
              <a:buNone/>
              <a:defRPr/>
            </a:pPr>
            <a:r>
              <a:rPr lang="en-US" sz="2400">
                <a:solidFill>
                  <a:schemeClr val="accent1">
                    <a:lumMod val="75000"/>
                  </a:schemeClr>
                </a:solidFill>
                <a:latin typeface="Georgia" panose="02040502050405020303" pitchFamily="18" charset="0"/>
              </a:rPr>
              <a:t>	- parfois nécessaire de s'écarter afin de </a:t>
            </a:r>
          </a:p>
          <a:p>
            <a:pPr marL="0" indent="0">
              <a:buNone/>
              <a:defRPr/>
            </a:pPr>
            <a:r>
              <a:rPr lang="en-US" sz="2400">
                <a:solidFill>
                  <a:schemeClr val="accent1">
                    <a:lumMod val="75000"/>
                  </a:schemeClr>
                </a:solidFill>
                <a:latin typeface="Georgia" panose="02040502050405020303" pitchFamily="18" charset="0"/>
              </a:rPr>
              <a:t>	   protéger les participants</a:t>
            </a:r>
          </a:p>
          <a:p>
            <a:pPr marL="0" indent="0">
              <a:buNone/>
              <a:defRPr/>
            </a:pPr>
            <a:endParaRPr lang="en-US" sz="2400">
              <a:solidFill>
                <a:schemeClr val="accent1">
                  <a:lumMod val="75000"/>
                </a:schemeClr>
              </a:solidFill>
              <a:latin typeface="Georgia" panose="02040502050405020303" pitchFamily="18" charset="0"/>
            </a:endParaRPr>
          </a:p>
          <a:p>
            <a:pPr>
              <a:defRPr/>
            </a:pPr>
            <a:r>
              <a:rPr lang="en-US" sz="2400">
                <a:solidFill>
                  <a:schemeClr val="accent1">
                    <a:lumMod val="75000"/>
                  </a:schemeClr>
                </a:solidFill>
                <a:latin typeface="Georgia" panose="02040502050405020303" pitchFamily="18" charset="0"/>
              </a:rPr>
              <a:t>Toutes les déviations et non-conformités au protocole doivent être rapidement signalées au PI/désigné d'UCB et au CPHS. </a:t>
            </a:r>
          </a:p>
        </p:txBody>
      </p:sp>
    </p:spTree>
    <p:extLst>
      <p:ext uri="{BB962C8B-B14F-4D97-AF65-F5344CB8AC3E}">
        <p14:creationId xmlns:p14="http://schemas.microsoft.com/office/powerpoint/2010/main" val="40860278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5E17651A-2104-EA4B-9056-45463EBA9252}"/>
              </a:ext>
            </a:extLst>
          </p:cNvPr>
          <p:cNvSpPr>
            <a:spLocks noGrp="1"/>
          </p:cNvSpPr>
          <p:nvPr>
            <p:ph type="title"/>
          </p:nvPr>
        </p:nvSpPr>
        <p:spPr>
          <a:xfrm>
            <a:off x="1981200" y="685800"/>
            <a:ext cx="7766050" cy="1150938"/>
          </a:xfrm>
        </p:spPr>
        <p:txBody>
          <a:bodyPr rtlCol="0">
            <a:normAutofit fontScale="90000"/>
          </a:bodyPr>
          <a:lstStyle/>
          <a:p>
            <a:pPr eaLnBrk="1" fontAlgn="auto" hangingPunct="1">
              <a:spcAft>
                <a:spcPts val="0"/>
              </a:spcAft>
              <a:defRPr/>
            </a:pPr>
            <a:r>
              <a:rPr lang="en-US" altLang="en-US">
                <a:ea typeface="+mj-ea"/>
              </a:rPr>
              <a:t>Problèmes inattendus et événements indésirables / 1</a:t>
            </a:r>
          </a:p>
        </p:txBody>
      </p:sp>
      <p:sp>
        <p:nvSpPr>
          <p:cNvPr id="26627" name="Content Placeholder 2">
            <a:extLst>
              <a:ext uri="{FF2B5EF4-FFF2-40B4-BE49-F238E27FC236}">
                <a16:creationId xmlns:a16="http://schemas.microsoft.com/office/drawing/2014/main" id="{E5D82555-E5D5-9644-84C6-E9427EC764E7}"/>
              </a:ext>
            </a:extLst>
          </p:cNvPr>
          <p:cNvSpPr>
            <a:spLocks noGrp="1"/>
          </p:cNvSpPr>
          <p:nvPr>
            <p:ph idx="1"/>
          </p:nvPr>
        </p:nvSpPr>
        <p:spPr>
          <a:xfrm>
            <a:off x="2133600" y="1981200"/>
            <a:ext cx="7924800" cy="2895600"/>
          </a:xfrm>
        </p:spPr>
        <p:txBody>
          <a:bodyPr rtlCol="0">
            <a:normAutofit lnSpcReduction="10000"/>
          </a:bodyPr>
          <a:lstStyle/>
          <a:p>
            <a:pPr marL="0" indent="0" eaLnBrk="1" fontAlgn="auto" hangingPunct="1">
              <a:spcBef>
                <a:spcPct val="0"/>
              </a:spcBef>
              <a:spcAft>
                <a:spcPts val="0"/>
              </a:spcAft>
              <a:buClr>
                <a:srgbClr val="996666"/>
              </a:buClr>
              <a:buNone/>
              <a:defRPr/>
            </a:pPr>
            <a:endParaRPr lang="en-US" altLang="en-US" sz="2800">
              <a:solidFill>
                <a:srgbClr val="000000"/>
              </a:solidFill>
              <a:latin typeface="Calibri" pitchFamily="34" charset="0"/>
              <a:ea typeface="Calibri" pitchFamily="34" charset="0"/>
              <a:cs typeface="Times New Roman" pitchFamily="18" charset="0"/>
            </a:endParaRPr>
          </a:p>
          <a:p>
            <a:pPr eaLnBrk="1" fontAlgn="auto" hangingPunct="1">
              <a:spcAft>
                <a:spcPts val="0"/>
              </a:spcAft>
              <a:buFont typeface="Arial"/>
              <a:buChar char="•"/>
              <a:defRPr/>
            </a:pPr>
            <a:r>
              <a:rPr lang="en-US" altLang="en-US" sz="2600">
                <a:latin typeface="Georgia" panose="02040502050405020303" pitchFamily="18" charset="0"/>
                <a:ea typeface="+mn-ea"/>
              </a:rPr>
              <a:t>Malgré tous les efforts de l'équipe d'étude, des problèmes imprévus (par exemple, une violation de la confidentialité, l'utilisation d'une version périmée d'un questionnaire d'étude, une personne qui s'évanouit pendant une prise de sang) peuvent survenir.</a:t>
            </a:r>
          </a:p>
          <a:p>
            <a:pPr marL="0" indent="0" eaLnBrk="1" fontAlgn="auto" hangingPunct="1">
              <a:spcAft>
                <a:spcPts val="0"/>
              </a:spcAft>
              <a:buNone/>
              <a:defRPr/>
            </a:pPr>
            <a:endParaRPr lang="en-US" altLang="en-US" sz="2800">
              <a:ea typeface="+mn-ea"/>
            </a:endParaRPr>
          </a:p>
        </p:txBody>
      </p:sp>
      <p:sp>
        <p:nvSpPr>
          <p:cNvPr id="89092" name="Slide Number Placeholder 4">
            <a:extLst>
              <a:ext uri="{FF2B5EF4-FFF2-40B4-BE49-F238E27FC236}">
                <a16:creationId xmlns:a16="http://schemas.microsoft.com/office/drawing/2014/main" id="{AC704D61-C4EB-E108-EBFE-6E21A180E79A}"/>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390BC508-3B29-4145-A348-E9D359A707B9}" type="slidenum">
              <a:rPr lang="en-US" altLang="en-US" sz="1200">
                <a:solidFill>
                  <a:schemeClr val="tx1"/>
                </a:solidFill>
                <a:latin typeface="Arial Black" panose="020B0604020202020204" pitchFamily="34" charset="0"/>
              </a:rPr>
              <a:t>57</a:t>
            </a:fld>
            <a:endParaRPr lang="en-US" altLang="en-US" sz="1200">
              <a:solidFill>
                <a:schemeClr val="tx1"/>
              </a:solidFill>
              <a:latin typeface="Arial Black" panose="020B0604020202020204" pitchFamily="34" charset="0"/>
            </a:endParaRPr>
          </a:p>
        </p:txBody>
      </p:sp>
    </p:spTree>
    <p:extLst>
      <p:ext uri="{BB962C8B-B14F-4D97-AF65-F5344CB8AC3E}">
        <p14:creationId xmlns:p14="http://schemas.microsoft.com/office/powerpoint/2010/main" val="4088341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3684B8-3271-EB4A-98AD-31FC019A5C1C}"/>
              </a:ext>
            </a:extLst>
          </p:cNvPr>
          <p:cNvSpPr>
            <a:spLocks noGrp="1"/>
          </p:cNvSpPr>
          <p:nvPr>
            <p:ph idx="1"/>
          </p:nvPr>
        </p:nvSpPr>
        <p:spPr>
          <a:xfrm>
            <a:off x="2006600" y="2209800"/>
            <a:ext cx="7740650" cy="3276600"/>
          </a:xfrm>
        </p:spPr>
        <p:txBody>
          <a:bodyPr rtlCol="0">
            <a:noAutofit/>
          </a:bodyPr>
          <a:lstStyle/>
          <a:p>
            <a:pPr eaLnBrk="1" fontAlgn="auto" hangingPunct="1">
              <a:spcAft>
                <a:spcPts val="0"/>
              </a:spcAft>
              <a:buFont typeface="Arial"/>
              <a:buChar char="•"/>
              <a:defRPr/>
            </a:pPr>
            <a:r>
              <a:rPr lang="en-US" altLang="en-US" sz="2600" dirty="0">
                <a:solidFill>
                  <a:schemeClr val="tx2"/>
                </a:solidFill>
                <a:latin typeface="Georgia"/>
                <a:ea typeface="+mn-ea"/>
              </a:rPr>
              <a:t>Il </a:t>
            </a:r>
            <a:r>
              <a:rPr lang="en-US" altLang="en-US" sz="2600" dirty="0" err="1">
                <a:solidFill>
                  <a:schemeClr val="tx2"/>
                </a:solidFill>
                <a:latin typeface="Georgia"/>
                <a:ea typeface="+mn-ea"/>
              </a:rPr>
              <a:t>est</a:t>
            </a:r>
            <a:r>
              <a:rPr lang="en-US" altLang="en-US" sz="2600" dirty="0">
                <a:solidFill>
                  <a:schemeClr val="tx2"/>
                </a:solidFill>
                <a:latin typeface="Georgia"/>
                <a:ea typeface="+mn-ea"/>
              </a:rPr>
              <a:t> très important que les </a:t>
            </a:r>
            <a:r>
              <a:rPr lang="en-US" altLang="en-US" sz="2600" dirty="0" err="1">
                <a:solidFill>
                  <a:schemeClr val="tx2"/>
                </a:solidFill>
                <a:latin typeface="Georgia"/>
                <a:ea typeface="+mn-ea"/>
              </a:rPr>
              <a:t>membres</a:t>
            </a:r>
            <a:r>
              <a:rPr lang="en-US" altLang="en-US" sz="2600" dirty="0">
                <a:solidFill>
                  <a:schemeClr val="tx2"/>
                </a:solidFill>
                <a:latin typeface="Georgia"/>
                <a:ea typeface="+mn-ea"/>
              </a:rPr>
              <a:t> de </a:t>
            </a:r>
            <a:r>
              <a:rPr lang="en-US" altLang="en-US" sz="2600" dirty="0" err="1">
                <a:solidFill>
                  <a:schemeClr val="tx2"/>
                </a:solidFill>
                <a:latin typeface="Georgia"/>
                <a:ea typeface="+mn-ea"/>
              </a:rPr>
              <a:t>l'équipe</a:t>
            </a:r>
            <a:r>
              <a:rPr lang="en-US" altLang="en-US" sz="2600" dirty="0">
                <a:solidFill>
                  <a:schemeClr val="tx2"/>
                </a:solidFill>
                <a:latin typeface="Georgia"/>
                <a:ea typeface="+mn-ea"/>
              </a:rPr>
              <a:t> </a:t>
            </a:r>
            <a:r>
              <a:rPr lang="en-US" altLang="en-US" sz="2600" dirty="0" err="1">
                <a:solidFill>
                  <a:schemeClr val="tx2"/>
                </a:solidFill>
                <a:latin typeface="Georgia"/>
                <a:ea typeface="+mn-ea"/>
              </a:rPr>
              <a:t>d'étude</a:t>
            </a:r>
            <a:r>
              <a:rPr lang="en-US" altLang="en-US" sz="2600" dirty="0">
                <a:solidFill>
                  <a:schemeClr val="tx2"/>
                </a:solidFill>
                <a:latin typeface="Georgia"/>
                <a:ea typeface="+mn-ea"/>
              </a:rPr>
              <a:t> </a:t>
            </a:r>
            <a:r>
              <a:rPr lang="en-US" altLang="en-US" sz="2600" dirty="0" err="1">
                <a:solidFill>
                  <a:schemeClr val="tx2"/>
                </a:solidFill>
                <a:latin typeface="Georgia"/>
                <a:ea typeface="+mn-ea"/>
              </a:rPr>
              <a:t>signalent</a:t>
            </a:r>
            <a:r>
              <a:rPr lang="en-US" altLang="en-US" sz="2600" dirty="0">
                <a:solidFill>
                  <a:schemeClr val="tx2"/>
                </a:solidFill>
                <a:latin typeface="Georgia"/>
                <a:ea typeface="+mn-ea"/>
              </a:rPr>
              <a:t> tout </a:t>
            </a:r>
            <a:r>
              <a:rPr lang="en-US" altLang="en-US" sz="2600" dirty="0" err="1">
                <a:solidFill>
                  <a:schemeClr val="tx2"/>
                </a:solidFill>
                <a:latin typeface="Georgia"/>
                <a:ea typeface="+mn-ea"/>
              </a:rPr>
              <a:t>problème</a:t>
            </a:r>
            <a:r>
              <a:rPr lang="en-US" altLang="en-US" sz="2600" dirty="0">
                <a:solidFill>
                  <a:schemeClr val="tx2"/>
                </a:solidFill>
                <a:latin typeface="Georgia"/>
                <a:ea typeface="+mn-ea"/>
              </a:rPr>
              <a:t> </a:t>
            </a:r>
            <a:r>
              <a:rPr lang="en-US" altLang="en-US" sz="2600" dirty="0" err="1">
                <a:solidFill>
                  <a:schemeClr val="tx2"/>
                </a:solidFill>
                <a:latin typeface="Georgia"/>
                <a:ea typeface="+mn-ea"/>
              </a:rPr>
              <a:t>imprévu</a:t>
            </a:r>
            <a:r>
              <a:rPr lang="en-US" altLang="en-US" sz="2600" dirty="0">
                <a:solidFill>
                  <a:schemeClr val="tx2"/>
                </a:solidFill>
                <a:latin typeface="Georgia"/>
                <a:ea typeface="+mn-ea"/>
              </a:rPr>
              <a:t> </a:t>
            </a:r>
            <a:r>
              <a:rPr lang="en-US" altLang="en-US" sz="2600" dirty="0" err="1">
                <a:solidFill>
                  <a:schemeClr val="tx2"/>
                </a:solidFill>
                <a:latin typeface="Georgia"/>
                <a:ea typeface="+mn-ea"/>
              </a:rPr>
              <a:t>ou</a:t>
            </a:r>
            <a:r>
              <a:rPr lang="en-US" altLang="en-US" sz="2600" dirty="0">
                <a:solidFill>
                  <a:schemeClr val="tx2"/>
                </a:solidFill>
                <a:latin typeface="Georgia"/>
                <a:ea typeface="+mn-ea"/>
              </a:rPr>
              <a:t> </a:t>
            </a:r>
            <a:r>
              <a:rPr lang="en-US" altLang="en-US" sz="2600" dirty="0" err="1">
                <a:solidFill>
                  <a:schemeClr val="tx2"/>
                </a:solidFill>
                <a:latin typeface="Georgia"/>
                <a:ea typeface="+mn-ea"/>
              </a:rPr>
              <a:t>événement</a:t>
            </a:r>
            <a:r>
              <a:rPr lang="en-US" altLang="en-US" sz="2600" dirty="0">
                <a:solidFill>
                  <a:schemeClr val="tx2"/>
                </a:solidFill>
                <a:latin typeface="Georgia"/>
                <a:ea typeface="+mn-ea"/>
              </a:rPr>
              <a:t> </a:t>
            </a:r>
            <a:r>
              <a:rPr lang="en-US" altLang="en-US" sz="2600" dirty="0" err="1">
                <a:solidFill>
                  <a:schemeClr val="tx2"/>
                </a:solidFill>
                <a:latin typeface="Georgia"/>
                <a:ea typeface="+mn-ea"/>
              </a:rPr>
              <a:t>indésirable</a:t>
            </a:r>
            <a:r>
              <a:rPr lang="en-US" altLang="en-US" sz="2600" dirty="0">
                <a:solidFill>
                  <a:schemeClr val="tx2"/>
                </a:solidFill>
                <a:latin typeface="Georgia"/>
                <a:ea typeface="+mn-ea"/>
              </a:rPr>
              <a:t> </a:t>
            </a:r>
            <a:r>
              <a:rPr lang="en-US" altLang="en-US" sz="2600" dirty="0" err="1">
                <a:solidFill>
                  <a:schemeClr val="tx2"/>
                </a:solidFill>
                <a:latin typeface="Georgia"/>
                <a:ea typeface="+mn-ea"/>
              </a:rPr>
              <a:t>dès</a:t>
            </a:r>
            <a:r>
              <a:rPr lang="en-US" altLang="en-US" sz="2600" dirty="0">
                <a:solidFill>
                  <a:schemeClr val="tx2"/>
                </a:solidFill>
                <a:latin typeface="Georgia"/>
                <a:ea typeface="+mn-ea"/>
              </a:rPr>
              <a:t> que possible </a:t>
            </a:r>
            <a:r>
              <a:rPr lang="en-US" altLang="en-US" sz="2600" dirty="0" err="1">
                <a:solidFill>
                  <a:schemeClr val="tx2"/>
                </a:solidFill>
                <a:latin typeface="Georgia"/>
                <a:ea typeface="+mn-ea"/>
              </a:rPr>
              <a:t>à</a:t>
            </a:r>
            <a:r>
              <a:rPr lang="en-US" altLang="en-US" sz="2600" dirty="0">
                <a:solidFill>
                  <a:schemeClr val="tx2"/>
                </a:solidFill>
                <a:latin typeface="Georgia"/>
                <a:ea typeface="+mn-ea"/>
              </a:rPr>
              <a:t> </a:t>
            </a:r>
            <a:r>
              <a:rPr lang="en-US" altLang="en-US" sz="2600" dirty="0" err="1">
                <a:solidFill>
                  <a:schemeClr val="tx2"/>
                </a:solidFill>
                <a:latin typeface="Georgia"/>
                <a:ea typeface="+mn-ea"/>
              </a:rPr>
              <a:t>Fiston</a:t>
            </a:r>
            <a:r>
              <a:rPr lang="en-US" altLang="en-US" sz="2600" dirty="0">
                <a:solidFill>
                  <a:schemeClr val="tx2"/>
                </a:solidFill>
                <a:latin typeface="Georgia"/>
                <a:ea typeface="+mn-ea"/>
              </a:rPr>
              <a:t> </a:t>
            </a:r>
            <a:r>
              <a:rPr lang="en-US" altLang="en-US" sz="2600" dirty="0" err="1">
                <a:solidFill>
                  <a:schemeClr val="tx2"/>
                </a:solidFill>
                <a:latin typeface="Georgia"/>
                <a:ea typeface="+mn-ea"/>
              </a:rPr>
              <a:t>Muhigirwa</a:t>
            </a:r>
            <a:r>
              <a:rPr lang="en-US" altLang="en-US" sz="2600" dirty="0">
                <a:solidFill>
                  <a:schemeClr val="tx2"/>
                </a:solidFill>
                <a:latin typeface="Georgia"/>
                <a:ea typeface="+mn-ea"/>
              </a:rPr>
              <a:t> </a:t>
            </a:r>
            <a:r>
              <a:rPr lang="en-US" sz="2600" dirty="0">
                <a:latin typeface="Georgia"/>
                <a:ea typeface="+mn-ea"/>
              </a:rPr>
              <a:t>Stanislas</a:t>
            </a:r>
            <a:r>
              <a:rPr lang="en-US" altLang="en-US" sz="2600" dirty="0">
                <a:solidFill>
                  <a:schemeClr val="tx2"/>
                </a:solidFill>
                <a:latin typeface="Georgia"/>
                <a:ea typeface="+mn-ea"/>
              </a:rPr>
              <a:t>, </a:t>
            </a:r>
            <a:r>
              <a:rPr lang="en-US" sz="2800" dirty="0">
                <a:latin typeface="Georgia"/>
                <a:ea typeface="+mn-ea"/>
              </a:rPr>
              <a:t>Anny </a:t>
            </a:r>
            <a:r>
              <a:rPr lang="en-US" sz="2800">
                <a:latin typeface="Georgia"/>
                <a:ea typeface="+mn-ea"/>
              </a:rPr>
              <a:t>MWAMINI NGOIE, </a:t>
            </a:r>
            <a:r>
              <a:rPr lang="en-US" altLang="en-US" sz="2600">
                <a:solidFill>
                  <a:schemeClr val="tx2"/>
                </a:solidFill>
                <a:latin typeface="Georgia"/>
                <a:ea typeface="+mn-ea"/>
              </a:rPr>
              <a:t>Christina </a:t>
            </a:r>
            <a:r>
              <a:rPr lang="en-US" altLang="en-US" sz="2600" dirty="0">
                <a:solidFill>
                  <a:schemeClr val="tx2"/>
                </a:solidFill>
                <a:latin typeface="Georgia"/>
                <a:ea typeface="+mn-ea"/>
              </a:rPr>
              <a:t>Kay, Saeed Rahman et/</a:t>
            </a:r>
            <a:r>
              <a:rPr lang="en-US" altLang="en-US" sz="2600" dirty="0" err="1">
                <a:solidFill>
                  <a:schemeClr val="tx2"/>
                </a:solidFill>
                <a:latin typeface="Georgia"/>
                <a:ea typeface="+mn-ea"/>
              </a:rPr>
              <a:t>ou</a:t>
            </a:r>
            <a:r>
              <a:rPr lang="en-US" altLang="en-US" sz="2600" dirty="0">
                <a:solidFill>
                  <a:schemeClr val="tx2"/>
                </a:solidFill>
                <a:latin typeface="Georgia"/>
                <a:ea typeface="+mn-ea"/>
              </a:rPr>
              <a:t> Casey Breen</a:t>
            </a:r>
            <a:r>
              <a:rPr lang="en-US" altLang="en-US" sz="2600" i="1" dirty="0">
                <a:solidFill>
                  <a:schemeClr val="tx2"/>
                </a:solidFill>
                <a:latin typeface="Georgia"/>
                <a:ea typeface="+mn-ea"/>
              </a:rPr>
              <a:t>. </a:t>
            </a:r>
            <a:endParaRPr lang="en-US" altLang="en-US" sz="2600" i="1" dirty="0">
              <a:solidFill>
                <a:schemeClr val="tx2"/>
              </a:solidFill>
              <a:latin typeface="Georgia" panose="02040502050405020303" pitchFamily="18" charset="0"/>
              <a:ea typeface="+mn-ea"/>
            </a:endParaRPr>
          </a:p>
          <a:p>
            <a:pPr marL="0" indent="0" eaLnBrk="1" fontAlgn="auto" hangingPunct="1">
              <a:spcAft>
                <a:spcPts val="0"/>
              </a:spcAft>
              <a:buClr>
                <a:srgbClr val="996666"/>
              </a:buClr>
              <a:buNone/>
              <a:defRPr/>
            </a:pPr>
            <a:endParaRPr lang="en-US" altLang="en-US" sz="2600" dirty="0">
              <a:solidFill>
                <a:schemeClr val="tx2"/>
              </a:solidFill>
              <a:latin typeface="Georgia" panose="02040502050405020303" pitchFamily="18" charset="0"/>
              <a:ea typeface="+mn-ea"/>
            </a:endParaRPr>
          </a:p>
          <a:p>
            <a:pPr eaLnBrk="1" fontAlgn="auto" hangingPunct="1">
              <a:spcAft>
                <a:spcPts val="0"/>
              </a:spcAft>
              <a:buClr>
                <a:srgbClr val="996666"/>
              </a:buClr>
              <a:buFont typeface="Arial"/>
              <a:buChar char="•"/>
              <a:defRPr/>
            </a:pPr>
            <a:r>
              <a:rPr lang="en-US" altLang="en-US" sz="2600" dirty="0">
                <a:solidFill>
                  <a:schemeClr val="tx2"/>
                </a:solidFill>
                <a:latin typeface="Georgia"/>
                <a:ea typeface="+mn-ea"/>
              </a:rPr>
              <a:t>Le PI assume la </a:t>
            </a:r>
            <a:r>
              <a:rPr lang="en-US" altLang="en-US" sz="2600" dirty="0" err="1">
                <a:solidFill>
                  <a:schemeClr val="tx2"/>
                </a:solidFill>
                <a:latin typeface="Georgia"/>
                <a:ea typeface="+mn-ea"/>
              </a:rPr>
              <a:t>responsabilité</a:t>
            </a:r>
            <a:r>
              <a:rPr lang="en-US" altLang="en-US" sz="2600" dirty="0">
                <a:solidFill>
                  <a:schemeClr val="tx2"/>
                </a:solidFill>
                <a:latin typeface="Georgia"/>
                <a:ea typeface="+mn-ea"/>
              </a:rPr>
              <a:t> </a:t>
            </a:r>
            <a:r>
              <a:rPr lang="en-US" altLang="en-US" sz="2600" dirty="0" err="1">
                <a:solidFill>
                  <a:schemeClr val="tx2"/>
                </a:solidFill>
                <a:latin typeface="Georgia"/>
                <a:ea typeface="+mn-ea"/>
              </a:rPr>
              <a:t>globale</a:t>
            </a:r>
            <a:r>
              <a:rPr lang="en-US" altLang="en-US" sz="2600" dirty="0">
                <a:solidFill>
                  <a:schemeClr val="tx2"/>
                </a:solidFill>
                <a:latin typeface="Georgia"/>
                <a:ea typeface="+mn-ea"/>
              </a:rPr>
              <a:t> de </a:t>
            </a:r>
            <a:r>
              <a:rPr lang="en-US" altLang="en-US" sz="2600" dirty="0" err="1">
                <a:solidFill>
                  <a:schemeClr val="tx2"/>
                </a:solidFill>
                <a:latin typeface="Georgia"/>
                <a:ea typeface="+mn-ea"/>
              </a:rPr>
              <a:t>l'étude</a:t>
            </a:r>
            <a:r>
              <a:rPr lang="en-US" altLang="en-US" sz="2600" dirty="0">
                <a:solidFill>
                  <a:schemeClr val="tx2"/>
                </a:solidFill>
                <a:latin typeface="Georgia"/>
                <a:ea typeface="+mn-ea"/>
              </a:rPr>
              <a:t>.</a:t>
            </a:r>
          </a:p>
        </p:txBody>
      </p:sp>
      <p:sp>
        <p:nvSpPr>
          <p:cNvPr id="91139" name="Slide Number Placeholder 5">
            <a:extLst>
              <a:ext uri="{FF2B5EF4-FFF2-40B4-BE49-F238E27FC236}">
                <a16:creationId xmlns:a16="http://schemas.microsoft.com/office/drawing/2014/main" id="{DE67FC25-F92C-5486-2594-83A3C0F60027}"/>
              </a:ext>
            </a:extLst>
          </p:cNvPr>
          <p:cNvSpPr>
            <a:spLocks noGrp="1"/>
          </p:cNvSpPr>
          <p:nvPr>
            <p:ph type="sldNum" sz="quarter" idx="4294967295"/>
          </p:nvPr>
        </p:nvSpPr>
        <p:spPr bwMode="auto">
          <a:xfrm>
            <a:off x="85344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a:spcBef>
                <a:spcPct val="0"/>
              </a:spcBef>
              <a:buFontTx/>
              <a:buNone/>
            </a:pPr>
            <a:fld id="{6B6A6F26-B2E2-D048-821F-732F086ABF63}" type="slidenum">
              <a:rPr lang="en-US" altLang="en-US" sz="1200">
                <a:solidFill>
                  <a:schemeClr val="tx1"/>
                </a:solidFill>
                <a:latin typeface="Arial Black" panose="020B0604020202020204" pitchFamily="34" charset="0"/>
              </a:rPr>
              <a:t>58</a:t>
            </a:fld>
            <a:endParaRPr lang="en-US" altLang="en-US" sz="1200">
              <a:solidFill>
                <a:schemeClr val="tx1"/>
              </a:solidFill>
              <a:latin typeface="Arial Black" panose="020B0604020202020204" pitchFamily="34" charset="0"/>
            </a:endParaRPr>
          </a:p>
        </p:txBody>
      </p:sp>
      <p:sp>
        <p:nvSpPr>
          <p:cNvPr id="2" name="Title 1">
            <a:extLst>
              <a:ext uri="{FF2B5EF4-FFF2-40B4-BE49-F238E27FC236}">
                <a16:creationId xmlns:a16="http://schemas.microsoft.com/office/drawing/2014/main" id="{B6CC37C4-2AE4-2F47-B125-131F4F76D37A}"/>
              </a:ext>
            </a:extLst>
          </p:cNvPr>
          <p:cNvSpPr>
            <a:spLocks noGrp="1"/>
          </p:cNvSpPr>
          <p:nvPr>
            <p:ph type="title"/>
          </p:nvPr>
        </p:nvSpPr>
        <p:spPr>
          <a:xfrm>
            <a:off x="1981200" y="685800"/>
            <a:ext cx="7766050" cy="1150938"/>
          </a:xfrm>
        </p:spPr>
        <p:txBody>
          <a:bodyPr>
            <a:normAutofit fontScale="90000"/>
          </a:bodyPr>
          <a:lstStyle/>
          <a:p>
            <a:pPr>
              <a:defRPr/>
            </a:pPr>
            <a:r>
              <a:rPr lang="en-US"/>
              <a:t>Problèmes inattendus et événements indésirables / 2</a:t>
            </a:r>
          </a:p>
        </p:txBody>
      </p:sp>
    </p:spTree>
    <p:extLst>
      <p:ext uri="{BB962C8B-B14F-4D97-AF65-F5344CB8AC3E}">
        <p14:creationId xmlns:p14="http://schemas.microsoft.com/office/powerpoint/2010/main" val="33337707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AD65A0CE-37D8-F2DB-B59E-8BDCA537C42D}"/>
              </a:ext>
            </a:extLst>
          </p:cNvPr>
          <p:cNvSpPr>
            <a:spLocks noGrp="1"/>
          </p:cNvSpPr>
          <p:nvPr>
            <p:ph type="ctrTitle"/>
          </p:nvPr>
        </p:nvSpPr>
        <p:spPr>
          <a:xfrm>
            <a:off x="2209800" y="823914"/>
            <a:ext cx="6813550" cy="1639887"/>
          </a:xfrm>
        </p:spPr>
        <p:txBody>
          <a:bodyPr/>
          <a:lstStyle/>
          <a:p>
            <a:pPr eaLnBrk="1" hangingPunct="1"/>
            <a:r>
              <a:rPr lang="en-US" altLang="en-US">
                <a:latin typeface="Georgia" panose="02040502050405020303" pitchFamily="18" charset="0"/>
                <a:cs typeface="Georgia" panose="02040502050405020303" pitchFamily="18" charset="0"/>
              </a:rPr>
              <a:t>Merci de votre attention !</a:t>
            </a:r>
          </a:p>
        </p:txBody>
      </p:sp>
      <p:sp>
        <p:nvSpPr>
          <p:cNvPr id="99331" name="Subtitle 2">
            <a:extLst>
              <a:ext uri="{FF2B5EF4-FFF2-40B4-BE49-F238E27FC236}">
                <a16:creationId xmlns:a16="http://schemas.microsoft.com/office/drawing/2014/main" id="{E0CBCE7D-22CE-1F44-FC0F-2F3002AFEE3B}"/>
              </a:ext>
            </a:extLst>
          </p:cNvPr>
          <p:cNvSpPr>
            <a:spLocks noGrp="1"/>
          </p:cNvSpPr>
          <p:nvPr>
            <p:ph type="subTitle" idx="1"/>
          </p:nvPr>
        </p:nvSpPr>
        <p:spPr>
          <a:xfrm>
            <a:off x="2209800" y="2574926"/>
            <a:ext cx="6400800" cy="1114425"/>
          </a:xfrm>
        </p:spPr>
        <p:txBody>
          <a:bodyPr/>
          <a:lstStyle/>
          <a:p>
            <a:pPr eaLnBrk="1" hangingPunct="1"/>
            <a:r>
              <a:rPr lang="en-US" altLang="en-US" sz="2800">
                <a:latin typeface="Georgia" panose="02040502050405020303" pitchFamily="18" charset="0"/>
                <a:ea typeface="Lucida Grande" panose="020B0600040502020204" pitchFamily="34" charset="0"/>
                <a:cs typeface="Lucida Grande" panose="020B0600040502020204" pitchFamily="34" charset="0"/>
              </a:rPr>
              <a:t>Des questions ?</a:t>
            </a:r>
          </a:p>
        </p:txBody>
      </p:sp>
      <p:pic>
        <p:nvPicPr>
          <p:cNvPr id="99332" name="Picture 7" descr="http://www.mediatrainingworldwide.com/blog/wp-content/uploads/2011/06/110413-interviews.jpg">
            <a:hlinkClick r:id="rId3"/>
            <a:extLst>
              <a:ext uri="{FF2B5EF4-FFF2-40B4-BE49-F238E27FC236}">
                <a16:creationId xmlns:a16="http://schemas.microsoft.com/office/drawing/2014/main" id="{26402216-439D-D2E1-6B0E-41FE8EC0F7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3657600"/>
            <a:ext cx="3657600" cy="174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Rectangle 1">
            <a:extLst>
              <a:ext uri="{FF2B5EF4-FFF2-40B4-BE49-F238E27FC236}">
                <a16:creationId xmlns:a16="http://schemas.microsoft.com/office/drawing/2014/main" id="{1E2DB150-78CA-4721-DBC8-FB104DA305F8}"/>
              </a:ext>
            </a:extLst>
          </p:cNvPr>
          <p:cNvSpPr>
            <a:spLocks noChangeArrowheads="1"/>
          </p:cNvSpPr>
          <p:nvPr/>
        </p:nvSpPr>
        <p:spPr bwMode="auto">
          <a:xfrm>
            <a:off x="1905001" y="6172201"/>
            <a:ext cx="9001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2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1pPr>
            <a:lvl2pPr marL="742950" indent="-285750">
              <a:spcBef>
                <a:spcPct val="20000"/>
              </a:spcBef>
              <a:buFont typeface="Arial" panose="020B0604020202020204" pitchFamily="34" charset="0"/>
              <a:buChar char="–"/>
              <a:defRPr sz="20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2pPr>
            <a:lvl3pPr marL="1143000" indent="-228600">
              <a:spcBef>
                <a:spcPct val="20000"/>
              </a:spcBef>
              <a:buFont typeface="Arial" panose="020B0604020202020204" pitchFamily="34" charset="0"/>
              <a:buChar char="•"/>
              <a:defRPr>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3pPr>
            <a:lvl4pPr marL="1600200" indent="-228600">
              <a:spcBef>
                <a:spcPct val="20000"/>
              </a:spcBef>
              <a:buFont typeface="Arial" panose="020B0604020202020204" pitchFamily="34" charset="0"/>
              <a:buChar char="–"/>
              <a:defRPr sz="16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4pPr>
            <a:lvl5pPr marL="2057400" indent="-228600">
              <a:spcBef>
                <a:spcPct val="20000"/>
              </a:spcBef>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rgbClr val="2D637F"/>
                </a:solidFill>
                <a:latin typeface="Lucida Grande" panose="020B0600040502020204" pitchFamily="34" charset="0"/>
                <a:ea typeface="Lucida Grande" panose="020B0600040502020204" pitchFamily="34" charset="0"/>
                <a:cs typeface="Lucida Grande" panose="020B0600040502020204" pitchFamily="34" charset="0"/>
              </a:defRPr>
            </a:lvl9pPr>
          </a:lstStyle>
          <a:p>
            <a:pPr eaLnBrk="1" hangingPunct="1">
              <a:spcBef>
                <a:spcPct val="0"/>
              </a:spcBef>
              <a:buFontTx/>
              <a:buNone/>
            </a:pPr>
            <a:r>
              <a:rPr lang="en-US" altLang="en-US" sz="1200">
                <a:solidFill>
                  <a:srgbClr val="000000"/>
                </a:solidFill>
                <a:latin typeface="Arial" panose="020B0604020202020204" pitchFamily="34" charset="0"/>
              </a:rPr>
              <a:t>Juin 2016</a:t>
            </a:r>
          </a:p>
        </p:txBody>
      </p:sp>
    </p:spTree>
    <p:extLst>
      <p:ext uri="{BB962C8B-B14F-4D97-AF65-F5344CB8AC3E}">
        <p14:creationId xmlns:p14="http://schemas.microsoft.com/office/powerpoint/2010/main" val="831274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4C3624A-0BB5-8053-3D56-094A3379C464}"/>
              </a:ext>
            </a:extLst>
          </p:cNvPr>
          <p:cNvSpPr>
            <a:spLocks noGrp="1"/>
          </p:cNvSpPr>
          <p:nvPr>
            <p:ph type="title"/>
          </p:nvPr>
        </p:nvSpPr>
        <p:spPr/>
        <p:txBody>
          <a:bodyPr>
            <a:normAutofit fontScale="90000"/>
          </a:bodyPr>
          <a:lstStyle/>
          <a:p>
            <a:r>
              <a:rPr lang="en-US"/>
              <a:t>Objectifs de la session</a:t>
            </a:r>
          </a:p>
        </p:txBody>
      </p:sp>
      <p:sp>
        <p:nvSpPr>
          <p:cNvPr id="21" name="Text Placeholder 20">
            <a:extLst>
              <a:ext uri="{FF2B5EF4-FFF2-40B4-BE49-F238E27FC236}">
                <a16:creationId xmlns:a16="http://schemas.microsoft.com/office/drawing/2014/main" id="{EB26A3A7-75A0-E8E2-5571-C32F3AC5F981}"/>
              </a:ext>
            </a:extLst>
          </p:cNvPr>
          <p:cNvSpPr>
            <a:spLocks noGrp="1"/>
          </p:cNvSpPr>
          <p:nvPr>
            <p:ph type="body" sz="quarter" idx="10"/>
          </p:nvPr>
        </p:nvSpPr>
        <p:spPr/>
        <p:txBody>
          <a:bodyPr>
            <a:normAutofit fontScale="85000" lnSpcReduction="10000"/>
          </a:bodyPr>
          <a:lstStyle/>
          <a:p>
            <a:r>
              <a:rPr lang="en-US">
                <a:latin typeface="Segoe UI Light"/>
                <a:cs typeface="Segoe UI Light"/>
              </a:rPr>
              <a:t>Comprendre les objectifs généraux, les activités et le calendrier de l'étude.</a:t>
            </a:r>
            <a:endParaRPr lang="en-US"/>
          </a:p>
        </p:txBody>
      </p:sp>
      <p:sp>
        <p:nvSpPr>
          <p:cNvPr id="22" name="Text Placeholder 21">
            <a:extLst>
              <a:ext uri="{FF2B5EF4-FFF2-40B4-BE49-F238E27FC236}">
                <a16:creationId xmlns:a16="http://schemas.microsoft.com/office/drawing/2014/main" id="{D39E6ACB-A98C-C441-7992-86945CEE21B7}"/>
              </a:ext>
            </a:extLst>
          </p:cNvPr>
          <p:cNvSpPr>
            <a:spLocks noGrp="1"/>
          </p:cNvSpPr>
          <p:nvPr>
            <p:ph type="body" sz="quarter" idx="11"/>
          </p:nvPr>
        </p:nvSpPr>
        <p:spPr/>
        <p:txBody>
          <a:bodyPr>
            <a:normAutofit fontScale="92500" lnSpcReduction="10000"/>
          </a:bodyPr>
          <a:lstStyle/>
          <a:p>
            <a:endParaRPr lang="en-US"/>
          </a:p>
        </p:txBody>
      </p:sp>
      <p:sp>
        <p:nvSpPr>
          <p:cNvPr id="23" name="Text Placeholder 22">
            <a:extLst>
              <a:ext uri="{FF2B5EF4-FFF2-40B4-BE49-F238E27FC236}">
                <a16:creationId xmlns:a16="http://schemas.microsoft.com/office/drawing/2014/main" id="{1D4BB9DD-B066-09BD-C8DE-E1988D388AEA}"/>
              </a:ext>
            </a:extLst>
          </p:cNvPr>
          <p:cNvSpPr>
            <a:spLocks noGrp="1"/>
          </p:cNvSpPr>
          <p:nvPr>
            <p:ph type="body" sz="quarter" idx="12"/>
          </p:nvPr>
        </p:nvSpPr>
        <p:spPr/>
        <p:txBody>
          <a:bodyPr>
            <a:normAutofit fontScale="92500" lnSpcReduction="10000"/>
          </a:bodyPr>
          <a:lstStyle/>
          <a:p>
            <a:endParaRPr lang="en-US"/>
          </a:p>
        </p:txBody>
      </p:sp>
      <p:sp>
        <p:nvSpPr>
          <p:cNvPr id="26" name="Text Placeholder 25">
            <a:extLst>
              <a:ext uri="{FF2B5EF4-FFF2-40B4-BE49-F238E27FC236}">
                <a16:creationId xmlns:a16="http://schemas.microsoft.com/office/drawing/2014/main" id="{13D66E33-59C0-9A38-C102-AE510F7F0B5E}"/>
              </a:ext>
            </a:extLst>
          </p:cNvPr>
          <p:cNvSpPr>
            <a:spLocks noGrp="1"/>
          </p:cNvSpPr>
          <p:nvPr>
            <p:ph type="body" sz="quarter" idx="15"/>
          </p:nvPr>
        </p:nvSpPr>
        <p:spPr/>
        <p:txBody>
          <a:bodyPr>
            <a:normAutofit fontScale="92500" lnSpcReduction="10000"/>
          </a:bodyPr>
          <a:lstStyle/>
          <a:p>
            <a:r>
              <a:rPr lang="en-US">
                <a:latin typeface="Segoe UI Light"/>
                <a:cs typeface="Segoe UI Light"/>
              </a:rPr>
              <a:t>Connaître la structure, les rôles et les responsabilités du personnel.</a:t>
            </a:r>
            <a:endParaRPr lang="en-US"/>
          </a:p>
        </p:txBody>
      </p:sp>
    </p:spTree>
    <p:extLst>
      <p:ext uri="{BB962C8B-B14F-4D97-AF65-F5344CB8AC3E}">
        <p14:creationId xmlns:p14="http://schemas.microsoft.com/office/powerpoint/2010/main" val="3948159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C73E-7A48-B7C6-2C83-78CF1CBC32C9}"/>
              </a:ext>
            </a:extLst>
          </p:cNvPr>
          <p:cNvSpPr>
            <a:spLocks noGrp="1"/>
          </p:cNvSpPr>
          <p:nvPr>
            <p:ph type="title"/>
          </p:nvPr>
        </p:nvSpPr>
        <p:spPr/>
        <p:txBody>
          <a:bodyPr>
            <a:normAutofit fontScale="90000"/>
          </a:bodyPr>
          <a:lstStyle/>
          <a:p>
            <a:r>
              <a:rPr lang="en-US"/>
              <a:t>Session 3 : Principes clés de la surveillance de la mortalité</a:t>
            </a:r>
          </a:p>
        </p:txBody>
      </p:sp>
      <p:sp>
        <p:nvSpPr>
          <p:cNvPr id="3" name="Text Placeholder 2">
            <a:extLst>
              <a:ext uri="{FF2B5EF4-FFF2-40B4-BE49-F238E27FC236}">
                <a16:creationId xmlns:a16="http://schemas.microsoft.com/office/drawing/2014/main" id="{81257591-EC8B-A379-B8B1-AFDB231C59CD}"/>
              </a:ext>
            </a:extLst>
          </p:cNvPr>
          <p:cNvSpPr>
            <a:spLocks noGrp="1"/>
          </p:cNvSpPr>
          <p:nvPr>
            <p:ph type="body" sz="quarter" idx="11"/>
          </p:nvPr>
        </p:nvSpPr>
        <p:spPr/>
        <p:txBody>
          <a:bodyPr/>
          <a:lstStyle/>
          <a:p>
            <a:r>
              <a:rPr lang="en-US"/>
              <a:t>03</a:t>
            </a:r>
          </a:p>
        </p:txBody>
      </p:sp>
    </p:spTree>
    <p:extLst>
      <p:ext uri="{BB962C8B-B14F-4D97-AF65-F5344CB8AC3E}">
        <p14:creationId xmlns:p14="http://schemas.microsoft.com/office/powerpoint/2010/main" val="1133713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4C3624A-0BB5-8053-3D56-094A3379C464}"/>
              </a:ext>
            </a:extLst>
          </p:cNvPr>
          <p:cNvSpPr>
            <a:spLocks noGrp="1"/>
          </p:cNvSpPr>
          <p:nvPr>
            <p:ph type="title"/>
          </p:nvPr>
        </p:nvSpPr>
        <p:spPr/>
        <p:txBody>
          <a:bodyPr>
            <a:normAutofit fontScale="90000"/>
          </a:bodyPr>
          <a:lstStyle/>
          <a:p>
            <a:r>
              <a:rPr lang="en-US"/>
              <a:t>Objectifs de la session</a:t>
            </a:r>
          </a:p>
        </p:txBody>
      </p:sp>
      <p:sp>
        <p:nvSpPr>
          <p:cNvPr id="21" name="Text Placeholder 20">
            <a:extLst>
              <a:ext uri="{FF2B5EF4-FFF2-40B4-BE49-F238E27FC236}">
                <a16:creationId xmlns:a16="http://schemas.microsoft.com/office/drawing/2014/main" id="{EB26A3A7-75A0-E8E2-5571-C32F3AC5F981}"/>
              </a:ext>
            </a:extLst>
          </p:cNvPr>
          <p:cNvSpPr>
            <a:spLocks noGrp="1"/>
          </p:cNvSpPr>
          <p:nvPr>
            <p:ph type="body" sz="quarter" idx="10"/>
          </p:nvPr>
        </p:nvSpPr>
        <p:spPr/>
        <p:txBody>
          <a:bodyPr>
            <a:normAutofit fontScale="70000" lnSpcReduction="20000"/>
          </a:bodyPr>
          <a:lstStyle/>
          <a:p>
            <a:r>
              <a:rPr lang="en-US"/>
              <a:t>Comprendre les principes de la surveillance des événements sanitaires dans les situations d'urgence.</a:t>
            </a:r>
          </a:p>
        </p:txBody>
      </p:sp>
      <p:sp>
        <p:nvSpPr>
          <p:cNvPr id="22" name="Text Placeholder 21">
            <a:extLst>
              <a:ext uri="{FF2B5EF4-FFF2-40B4-BE49-F238E27FC236}">
                <a16:creationId xmlns:a16="http://schemas.microsoft.com/office/drawing/2014/main" id="{D39E6ACB-A98C-C441-7992-86945CEE21B7}"/>
              </a:ext>
            </a:extLst>
          </p:cNvPr>
          <p:cNvSpPr>
            <a:spLocks noGrp="1"/>
          </p:cNvSpPr>
          <p:nvPr>
            <p:ph type="body" sz="quarter" idx="11"/>
          </p:nvPr>
        </p:nvSpPr>
        <p:spPr/>
        <p:txBody>
          <a:bodyPr>
            <a:normAutofit fontScale="92500" lnSpcReduction="10000"/>
          </a:bodyPr>
          <a:lstStyle/>
          <a:p>
            <a:endParaRPr lang="en-US"/>
          </a:p>
        </p:txBody>
      </p:sp>
      <p:sp>
        <p:nvSpPr>
          <p:cNvPr id="23" name="Text Placeholder 22">
            <a:extLst>
              <a:ext uri="{FF2B5EF4-FFF2-40B4-BE49-F238E27FC236}">
                <a16:creationId xmlns:a16="http://schemas.microsoft.com/office/drawing/2014/main" id="{1D4BB9DD-B066-09BD-C8DE-E1988D388AEA}"/>
              </a:ext>
            </a:extLst>
          </p:cNvPr>
          <p:cNvSpPr>
            <a:spLocks noGrp="1"/>
          </p:cNvSpPr>
          <p:nvPr>
            <p:ph type="body" sz="quarter" idx="12"/>
          </p:nvPr>
        </p:nvSpPr>
        <p:spPr/>
        <p:txBody>
          <a:bodyPr>
            <a:normAutofit fontScale="92500" lnSpcReduction="10000"/>
          </a:bodyPr>
          <a:lstStyle/>
          <a:p>
            <a:endParaRPr lang="en-US"/>
          </a:p>
        </p:txBody>
      </p:sp>
      <p:sp>
        <p:nvSpPr>
          <p:cNvPr id="24" name="Text Placeholder 23">
            <a:extLst>
              <a:ext uri="{FF2B5EF4-FFF2-40B4-BE49-F238E27FC236}">
                <a16:creationId xmlns:a16="http://schemas.microsoft.com/office/drawing/2014/main" id="{E8AA78B7-BB02-B81C-F8AC-47C7260BD640}"/>
              </a:ext>
            </a:extLst>
          </p:cNvPr>
          <p:cNvSpPr>
            <a:spLocks noGrp="1"/>
          </p:cNvSpPr>
          <p:nvPr>
            <p:ph type="body" sz="quarter" idx="13"/>
          </p:nvPr>
        </p:nvSpPr>
        <p:spPr/>
        <p:txBody>
          <a:bodyPr>
            <a:normAutofit fontScale="92500" lnSpcReduction="10000"/>
          </a:bodyPr>
          <a:lstStyle/>
          <a:p>
            <a:endParaRPr lang="en-US"/>
          </a:p>
        </p:txBody>
      </p:sp>
      <p:sp>
        <p:nvSpPr>
          <p:cNvPr id="25" name="Text Placeholder 24">
            <a:extLst>
              <a:ext uri="{FF2B5EF4-FFF2-40B4-BE49-F238E27FC236}">
                <a16:creationId xmlns:a16="http://schemas.microsoft.com/office/drawing/2014/main" id="{73AF0680-99CA-4D64-A39B-2F144D3943C0}"/>
              </a:ext>
            </a:extLst>
          </p:cNvPr>
          <p:cNvSpPr>
            <a:spLocks noGrp="1"/>
          </p:cNvSpPr>
          <p:nvPr>
            <p:ph type="body" sz="quarter" idx="14"/>
          </p:nvPr>
        </p:nvSpPr>
        <p:spPr/>
        <p:txBody>
          <a:bodyPr>
            <a:normAutofit fontScale="92500" lnSpcReduction="10000"/>
          </a:bodyPr>
          <a:lstStyle/>
          <a:p>
            <a:endParaRPr lang="en-US"/>
          </a:p>
        </p:txBody>
      </p:sp>
      <p:sp>
        <p:nvSpPr>
          <p:cNvPr id="26" name="Text Placeholder 25">
            <a:extLst>
              <a:ext uri="{FF2B5EF4-FFF2-40B4-BE49-F238E27FC236}">
                <a16:creationId xmlns:a16="http://schemas.microsoft.com/office/drawing/2014/main" id="{13D66E33-59C0-9A38-C102-AE510F7F0B5E}"/>
              </a:ext>
            </a:extLst>
          </p:cNvPr>
          <p:cNvSpPr>
            <a:spLocks noGrp="1"/>
          </p:cNvSpPr>
          <p:nvPr>
            <p:ph type="body" sz="quarter" idx="15"/>
          </p:nvPr>
        </p:nvSpPr>
        <p:spPr/>
        <p:txBody>
          <a:bodyPr>
            <a:normAutofit fontScale="77500" lnSpcReduction="20000"/>
          </a:bodyPr>
          <a:lstStyle/>
          <a:p>
            <a:r>
              <a:rPr lang="en-US"/>
              <a:t>Connaître les principales sources de biais et d'erreur lors de la mesure de la mortalité</a:t>
            </a:r>
          </a:p>
        </p:txBody>
      </p:sp>
      <p:sp>
        <p:nvSpPr>
          <p:cNvPr id="27" name="Text Placeholder 26">
            <a:extLst>
              <a:ext uri="{FF2B5EF4-FFF2-40B4-BE49-F238E27FC236}">
                <a16:creationId xmlns:a16="http://schemas.microsoft.com/office/drawing/2014/main" id="{5A1DE525-6B04-83D6-D277-78E9FA28728D}"/>
              </a:ext>
            </a:extLst>
          </p:cNvPr>
          <p:cNvSpPr>
            <a:spLocks noGrp="1"/>
          </p:cNvSpPr>
          <p:nvPr>
            <p:ph type="body" sz="quarter" idx="16"/>
          </p:nvPr>
        </p:nvSpPr>
        <p:spPr/>
        <p:txBody>
          <a:bodyPr>
            <a:normAutofit fontScale="85000" lnSpcReduction="10000"/>
          </a:bodyPr>
          <a:lstStyle/>
          <a:p>
            <a:r>
              <a:rPr lang="en-US"/>
              <a:t>Comprendre les principes de la surveillance communautaire des maladies</a:t>
            </a:r>
          </a:p>
        </p:txBody>
      </p:sp>
      <p:sp>
        <p:nvSpPr>
          <p:cNvPr id="28" name="Text Placeholder 27">
            <a:extLst>
              <a:ext uri="{FF2B5EF4-FFF2-40B4-BE49-F238E27FC236}">
                <a16:creationId xmlns:a16="http://schemas.microsoft.com/office/drawing/2014/main" id="{ED0504DA-643E-B69E-5E7A-3377F086AD1F}"/>
              </a:ext>
            </a:extLst>
          </p:cNvPr>
          <p:cNvSpPr>
            <a:spLocks noGrp="1"/>
          </p:cNvSpPr>
          <p:nvPr>
            <p:ph type="body" sz="quarter" idx="17"/>
          </p:nvPr>
        </p:nvSpPr>
        <p:spPr/>
        <p:txBody>
          <a:bodyPr>
            <a:normAutofit fontScale="70000" lnSpcReduction="20000"/>
          </a:bodyPr>
          <a:lstStyle/>
          <a:p>
            <a:r>
              <a:rPr lang="en-US"/>
              <a:t>Connaître les stratégies et les outils permettant d'atténuer les préjugés et les erreurs.</a:t>
            </a:r>
          </a:p>
        </p:txBody>
      </p:sp>
    </p:spTree>
    <p:extLst>
      <p:ext uri="{BB962C8B-B14F-4D97-AF65-F5344CB8AC3E}">
        <p14:creationId xmlns:p14="http://schemas.microsoft.com/office/powerpoint/2010/main" val="11161976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90C6FD-6DCD-0D6A-F497-5A591AF80973}"/>
              </a:ext>
            </a:extLst>
          </p:cNvPr>
          <p:cNvSpPr>
            <a:spLocks noGrp="1"/>
          </p:cNvSpPr>
          <p:nvPr>
            <p:ph sz="quarter" idx="10"/>
          </p:nvPr>
        </p:nvSpPr>
        <p:spPr>
          <a:xfrm>
            <a:off x="3647768" y="609600"/>
            <a:ext cx="8219767" cy="1193074"/>
          </a:xfrm>
        </p:spPr>
        <p:txBody>
          <a:bodyPr anchor="ctr">
            <a:normAutofit lnSpcReduction="10000"/>
          </a:bodyPr>
          <a:lstStyle/>
          <a:p>
            <a:pPr marL="0" indent="0" algn="ctr">
              <a:buNone/>
            </a:pPr>
            <a:r>
              <a:rPr kumimoji="0" lang="en-CA" sz="2800" b="1" i="0" u="none" strike="noStrike" cap="none" normalizeH="0" baseline="0" noProof="0">
                <a:ln>
                  <a:noFill/>
                </a:ln>
                <a:solidFill>
                  <a:schemeClr val="tx1"/>
                </a:solidFill>
                <a:effectLst/>
                <a:latin typeface="Segoe UI" panose="020B0502040204020203" pitchFamily="34" charset="0"/>
                <a:ea typeface="Segoe UI" panose="020B0502040204020203" pitchFamily="34" charset="0"/>
                <a:cs typeface="Segoe UI" panose="020B0502040204020203" pitchFamily="34" charset="0"/>
              </a:rPr>
              <a:t>Pourquoi les taux de mortalité dans les situations d'urgence sont-ils importants ? Pourquoi nous en soucier ?</a:t>
            </a:r>
          </a:p>
        </p:txBody>
      </p:sp>
      <p:sp>
        <p:nvSpPr>
          <p:cNvPr id="3" name="Title 2">
            <a:extLst>
              <a:ext uri="{FF2B5EF4-FFF2-40B4-BE49-F238E27FC236}">
                <a16:creationId xmlns:a16="http://schemas.microsoft.com/office/drawing/2014/main" id="{463E57F9-458F-F23F-5BCB-34717DEFAE2B}"/>
              </a:ext>
            </a:extLst>
          </p:cNvPr>
          <p:cNvSpPr>
            <a:spLocks noGrp="1"/>
          </p:cNvSpPr>
          <p:nvPr>
            <p:ph type="title"/>
          </p:nvPr>
        </p:nvSpPr>
        <p:spPr/>
        <p:txBody>
          <a:bodyPr/>
          <a:lstStyle/>
          <a:p>
            <a:r>
              <a:rPr lang="en-US"/>
              <a:t>Discussion</a:t>
            </a:r>
          </a:p>
        </p:txBody>
      </p:sp>
      <p:sp>
        <p:nvSpPr>
          <p:cNvPr id="5" name="TextBox 4">
            <a:extLst>
              <a:ext uri="{FF2B5EF4-FFF2-40B4-BE49-F238E27FC236}">
                <a16:creationId xmlns:a16="http://schemas.microsoft.com/office/drawing/2014/main" id="{28D43663-F208-352F-2F0D-0AED8233D154}"/>
              </a:ext>
            </a:extLst>
          </p:cNvPr>
          <p:cNvSpPr txBox="1"/>
          <p:nvPr/>
        </p:nvSpPr>
        <p:spPr>
          <a:xfrm>
            <a:off x="4632960" y="2402384"/>
            <a:ext cx="6683828" cy="4216539"/>
          </a:xfrm>
          <a:prstGeom prst="rect">
            <a:avLst/>
          </a:prstGeom>
          <a:noFill/>
        </p:spPr>
        <p:txBody>
          <a:bodyPr wrap="square">
            <a:spAutoFit/>
          </a:bodyPr>
          <a:lstStyle/>
          <a:p>
            <a:pPr>
              <a:lnSpc>
                <a:spcPct val="100000"/>
              </a:lnSpc>
            </a:pPr>
            <a:r>
              <a:rPr lang="en-US" sz="2800" i="1"/>
              <a:t>Les </a:t>
            </a:r>
            <a:r>
              <a:rPr lang="en-US" sz="2800" i="1" err="1"/>
              <a:t>taux</a:t>
            </a:r>
            <a:r>
              <a:rPr lang="en-US" sz="2800" i="1"/>
              <a:t> de </a:t>
            </a:r>
            <a:r>
              <a:rPr lang="en-US" sz="2800" i="1" err="1"/>
              <a:t>mortalité</a:t>
            </a:r>
            <a:r>
              <a:rPr lang="en-US" sz="2800" i="1"/>
              <a:t>...</a:t>
            </a:r>
          </a:p>
          <a:p>
            <a:pPr marL="1028700" lvl="1" indent="-342900">
              <a:lnSpc>
                <a:spcPct val="100000"/>
              </a:lnSpc>
            </a:pPr>
            <a:r>
              <a:rPr lang="en-US" sz="2400" i="1">
                <a:latin typeface="Arial Narrow" panose="020B0606020202030204" pitchFamily="34" charset="0"/>
              </a:rPr>
              <a:t>...</a:t>
            </a:r>
            <a:r>
              <a:rPr lang="en-US" sz="2400" i="1" err="1">
                <a:latin typeface="Arial Narrow" panose="020B0606020202030204" pitchFamily="34" charset="0"/>
              </a:rPr>
              <a:t>sont</a:t>
            </a:r>
            <a:r>
              <a:rPr lang="en-US" sz="2400" i="1">
                <a:latin typeface="Arial Narrow" panose="020B0606020202030204" pitchFamily="34" charset="0"/>
              </a:rPr>
              <a:t> des </a:t>
            </a:r>
            <a:r>
              <a:rPr lang="en-US" sz="2400" i="1" err="1">
                <a:latin typeface="Arial Narrow" panose="020B0606020202030204" pitchFamily="34" charset="0"/>
              </a:rPr>
              <a:t>effets</a:t>
            </a:r>
            <a:r>
              <a:rPr lang="en-US" sz="2400" i="1">
                <a:latin typeface="Arial Narrow" panose="020B0606020202030204" pitchFamily="34" charset="0"/>
              </a:rPr>
              <a:t> </a:t>
            </a:r>
            <a:r>
              <a:rPr lang="en-US" sz="2400" i="1" err="1">
                <a:latin typeface="Arial Narrow" panose="020B0606020202030204" pitchFamily="34" charset="0"/>
              </a:rPr>
              <a:t>agrégés</a:t>
            </a:r>
            <a:r>
              <a:rPr lang="en-US" sz="2400" i="1">
                <a:latin typeface="Arial Narrow" panose="020B0606020202030204" pitchFamily="34" charset="0"/>
              </a:rPr>
              <a:t> </a:t>
            </a:r>
            <a:r>
              <a:rPr lang="en-US" sz="2400" i="1" err="1">
                <a:latin typeface="Arial Narrow" panose="020B0606020202030204" pitchFamily="34" charset="0"/>
              </a:rPr>
              <a:t>d'autres</a:t>
            </a:r>
            <a:r>
              <a:rPr lang="en-US" sz="2400" i="1">
                <a:latin typeface="Arial Narrow" panose="020B0606020202030204" pitchFamily="34" charset="0"/>
              </a:rPr>
              <a:t> </a:t>
            </a:r>
            <a:r>
              <a:rPr lang="en-US" sz="2400" i="1" err="1">
                <a:latin typeface="Arial Narrow" panose="020B0606020202030204" pitchFamily="34" charset="0"/>
              </a:rPr>
              <a:t>indicateurs</a:t>
            </a:r>
            <a:r>
              <a:rPr lang="en-US" sz="2400" i="1">
                <a:latin typeface="Arial Narrow" panose="020B0606020202030204" pitchFamily="34" charset="0"/>
              </a:rPr>
              <a:t> de </a:t>
            </a:r>
            <a:r>
              <a:rPr lang="en-US" sz="2400" i="1" err="1">
                <a:latin typeface="Arial Narrow" panose="020B0606020202030204" pitchFamily="34" charset="0"/>
              </a:rPr>
              <a:t>besoins</a:t>
            </a:r>
            <a:endParaRPr lang="en-US" sz="2400" i="1">
              <a:latin typeface="Arial Narrow" panose="020B0606020202030204" pitchFamily="34" charset="0"/>
            </a:endParaRPr>
          </a:p>
          <a:p>
            <a:pPr marL="1028700" lvl="1" indent="-342900">
              <a:lnSpc>
                <a:spcPct val="100000"/>
              </a:lnSpc>
            </a:pPr>
            <a:r>
              <a:rPr lang="en-US" sz="2400" i="1">
                <a:latin typeface="Arial Narrow" panose="020B0606020202030204" pitchFamily="34" charset="0"/>
              </a:rPr>
              <a:t>...aider à </a:t>
            </a:r>
            <a:r>
              <a:rPr lang="en-US" sz="2400" i="1" err="1">
                <a:latin typeface="Arial Narrow" panose="020B0606020202030204" pitchFamily="34" charset="0"/>
              </a:rPr>
              <a:t>définir</a:t>
            </a:r>
            <a:r>
              <a:rPr lang="en-US" sz="2400" i="1">
                <a:latin typeface="Arial Narrow" panose="020B0606020202030204" pitchFamily="34" charset="0"/>
              </a:rPr>
              <a:t> la </a:t>
            </a:r>
            <a:r>
              <a:rPr lang="en-US" sz="2400" i="1" err="1">
                <a:latin typeface="Arial Narrow" panose="020B0606020202030204" pitchFamily="34" charset="0"/>
              </a:rPr>
              <a:t>portée</a:t>
            </a:r>
            <a:r>
              <a:rPr lang="en-US" sz="2400" i="1">
                <a:latin typeface="Arial Narrow" panose="020B0606020202030204" pitchFamily="34" charset="0"/>
              </a:rPr>
              <a:t> et la </a:t>
            </a:r>
            <a:r>
              <a:rPr lang="en-US" sz="2400" i="1" err="1">
                <a:latin typeface="Arial Narrow" panose="020B0606020202030204" pitchFamily="34" charset="0"/>
              </a:rPr>
              <a:t>gravité</a:t>
            </a:r>
            <a:r>
              <a:rPr lang="en-US" sz="2400" i="1">
                <a:latin typeface="Arial Narrow" panose="020B0606020202030204" pitchFamily="34" charset="0"/>
              </a:rPr>
              <a:t> </a:t>
            </a:r>
            <a:r>
              <a:rPr lang="en-US" sz="2400" i="1" err="1">
                <a:latin typeface="Arial Narrow" panose="020B0606020202030204" pitchFamily="34" charset="0"/>
              </a:rPr>
              <a:t>d'une</a:t>
            </a:r>
            <a:r>
              <a:rPr lang="en-US" sz="2400" i="1">
                <a:latin typeface="Arial Narrow" panose="020B0606020202030204" pitchFamily="34" charset="0"/>
              </a:rPr>
              <a:t> crise</a:t>
            </a:r>
          </a:p>
          <a:p>
            <a:pPr marL="1028700" lvl="1" indent="-342900">
              <a:lnSpc>
                <a:spcPct val="100000"/>
              </a:lnSpc>
            </a:pPr>
            <a:r>
              <a:rPr lang="en-US" sz="2400" i="1">
                <a:latin typeface="Arial Narrow" panose="020B0606020202030204" pitchFamily="34" charset="0"/>
              </a:rPr>
              <a:t>...</a:t>
            </a:r>
            <a:r>
              <a:rPr lang="en-US" sz="2400" i="1" err="1">
                <a:latin typeface="Arial Narrow" panose="020B0606020202030204" pitchFamily="34" charset="0"/>
              </a:rPr>
              <a:t>sont</a:t>
            </a:r>
            <a:r>
              <a:rPr lang="en-US" sz="2400" i="1">
                <a:latin typeface="Arial Narrow" panose="020B0606020202030204" pitchFamily="34" charset="0"/>
              </a:rPr>
              <a:t> de bons </a:t>
            </a:r>
            <a:r>
              <a:rPr lang="en-US" sz="2400" i="1" err="1">
                <a:latin typeface="Arial Narrow" panose="020B0606020202030204" pitchFamily="34" charset="0"/>
              </a:rPr>
              <a:t>indicateurs</a:t>
            </a:r>
            <a:r>
              <a:rPr lang="en-US" sz="2400" i="1">
                <a:latin typeface="Arial Narrow" panose="020B0606020202030204" pitchFamily="34" charset="0"/>
              </a:rPr>
              <a:t> pour la </a:t>
            </a:r>
            <a:r>
              <a:rPr lang="en-US" sz="2400" i="1" err="1">
                <a:latin typeface="Arial Narrow" panose="020B0606020202030204" pitchFamily="34" charset="0"/>
              </a:rPr>
              <a:t>priorisation</a:t>
            </a:r>
            <a:r>
              <a:rPr lang="en-US" sz="2400" i="1">
                <a:latin typeface="Arial Narrow" panose="020B0606020202030204" pitchFamily="34" charset="0"/>
              </a:rPr>
              <a:t> et </a:t>
            </a:r>
            <a:r>
              <a:rPr lang="en-US" sz="2400" i="1" err="1">
                <a:latin typeface="Arial Narrow" panose="020B0606020202030204" pitchFamily="34" charset="0"/>
              </a:rPr>
              <a:t>l'intensification</a:t>
            </a:r>
            <a:r>
              <a:rPr lang="en-US" sz="2400" i="1">
                <a:latin typeface="Arial Narrow" panose="020B0606020202030204" pitchFamily="34" charset="0"/>
              </a:rPr>
              <a:t> des interventions </a:t>
            </a:r>
            <a:r>
              <a:rPr lang="en-US" sz="2400" i="1" err="1">
                <a:latin typeface="Arial Narrow" panose="020B0606020202030204" pitchFamily="34" charset="0"/>
              </a:rPr>
              <a:t>visant</a:t>
            </a:r>
            <a:r>
              <a:rPr lang="en-US" sz="2400" i="1">
                <a:latin typeface="Arial Narrow" panose="020B0606020202030204" pitchFamily="34" charset="0"/>
              </a:rPr>
              <a:t> à </a:t>
            </a:r>
            <a:r>
              <a:rPr lang="en-US" sz="2400" i="1" err="1">
                <a:latin typeface="Arial Narrow" panose="020B0606020202030204" pitchFamily="34" charset="0"/>
              </a:rPr>
              <a:t>sauver</a:t>
            </a:r>
            <a:r>
              <a:rPr lang="en-US" sz="2400" i="1">
                <a:latin typeface="Arial Narrow" panose="020B0606020202030204" pitchFamily="34" charset="0"/>
              </a:rPr>
              <a:t> des vies.</a:t>
            </a:r>
          </a:p>
          <a:p>
            <a:pPr marL="1028700" lvl="1" indent="-342900">
              <a:lnSpc>
                <a:spcPct val="100000"/>
              </a:lnSpc>
            </a:pPr>
            <a:r>
              <a:rPr lang="en-US" sz="2400" i="1">
                <a:latin typeface="Arial Narrow" panose="020B0606020202030204" pitchFamily="34" charset="0"/>
              </a:rPr>
              <a:t>...</a:t>
            </a:r>
            <a:r>
              <a:rPr lang="en-US" sz="2400" i="1" err="1">
                <a:latin typeface="Arial Narrow" panose="020B0606020202030204" pitchFamily="34" charset="0"/>
              </a:rPr>
              <a:t>sont</a:t>
            </a:r>
            <a:r>
              <a:rPr lang="en-US" sz="2400" i="1">
                <a:latin typeface="Arial Narrow" panose="020B0606020202030204" pitchFamily="34" charset="0"/>
              </a:rPr>
              <a:t> </a:t>
            </a:r>
            <a:r>
              <a:rPr lang="en-US" sz="2400" i="1" err="1">
                <a:latin typeface="Arial Narrow" panose="020B0606020202030204" pitchFamily="34" charset="0"/>
              </a:rPr>
              <a:t>interprétables</a:t>
            </a:r>
            <a:r>
              <a:rPr lang="en-US" sz="2400" i="1">
                <a:latin typeface="Arial Narrow" panose="020B0606020202030204" pitchFamily="34" charset="0"/>
              </a:rPr>
              <a:t> pour le plaidoyer </a:t>
            </a:r>
          </a:p>
          <a:p>
            <a:pPr marL="1028700" lvl="1" indent="-342900">
              <a:lnSpc>
                <a:spcPct val="100000"/>
              </a:lnSpc>
            </a:pPr>
            <a:r>
              <a:rPr lang="en-US" sz="2400" i="1">
                <a:latin typeface="Arial Narrow" panose="020B0606020202030204" pitchFamily="34" charset="0"/>
              </a:rPr>
              <a:t>...</a:t>
            </a:r>
            <a:r>
              <a:rPr lang="en-US" sz="2400" i="1" err="1">
                <a:latin typeface="Arial Narrow" panose="020B0606020202030204" pitchFamily="34" charset="0"/>
              </a:rPr>
              <a:t>peut</a:t>
            </a:r>
            <a:r>
              <a:rPr lang="en-US" sz="2400" i="1">
                <a:latin typeface="Arial Narrow" panose="020B0606020202030204" pitchFamily="34" charset="0"/>
              </a:rPr>
              <a:t> </a:t>
            </a:r>
            <a:r>
              <a:rPr lang="en-US" sz="2400" i="1" err="1">
                <a:latin typeface="Arial Narrow" panose="020B0606020202030204" pitchFamily="34" charset="0"/>
              </a:rPr>
              <a:t>être</a:t>
            </a:r>
            <a:r>
              <a:rPr lang="en-US" sz="2400" i="1">
                <a:latin typeface="Arial Narrow" panose="020B0606020202030204" pitchFamily="34" charset="0"/>
              </a:rPr>
              <a:t> utile sur le plan </a:t>
            </a:r>
            <a:r>
              <a:rPr lang="en-US" sz="2400" i="1" err="1">
                <a:latin typeface="Arial Narrow" panose="020B0606020202030204" pitchFamily="34" charset="0"/>
              </a:rPr>
              <a:t>opérationnel</a:t>
            </a:r>
            <a:r>
              <a:rPr lang="en-US" sz="2400" i="1">
                <a:latin typeface="Arial Narrow" panose="020B0606020202030204" pitchFamily="34" charset="0"/>
              </a:rPr>
              <a:t> aux </a:t>
            </a:r>
            <a:r>
              <a:rPr lang="en-US" sz="2400" i="1" err="1">
                <a:latin typeface="Arial Narrow" panose="020B0606020202030204" pitchFamily="34" charset="0"/>
              </a:rPr>
              <a:t>partenaires</a:t>
            </a:r>
            <a:r>
              <a:rPr lang="en-US" sz="2400" i="1">
                <a:latin typeface="Arial Narrow" panose="020B0606020202030204" pitchFamily="34" charset="0"/>
              </a:rPr>
              <a:t> de mise </a:t>
            </a:r>
            <a:r>
              <a:rPr lang="en-US" sz="2400" i="1" err="1">
                <a:latin typeface="Arial Narrow" panose="020B0606020202030204" pitchFamily="34" charset="0"/>
              </a:rPr>
              <a:t>en</a:t>
            </a:r>
            <a:r>
              <a:rPr lang="en-US" sz="2400" i="1">
                <a:latin typeface="Arial Narrow" panose="020B0606020202030204" pitchFamily="34" charset="0"/>
              </a:rPr>
              <a:t> </a:t>
            </a:r>
            <a:r>
              <a:rPr lang="en-US" sz="2400" i="1" err="1">
                <a:latin typeface="Arial Narrow" panose="020B0606020202030204" pitchFamily="34" charset="0"/>
              </a:rPr>
              <a:t>œuvre</a:t>
            </a:r>
            <a:r>
              <a:rPr lang="en-US" sz="2400" i="1">
                <a:latin typeface="Arial Narrow" panose="020B0606020202030204" pitchFamily="34" charset="0"/>
              </a:rPr>
              <a:t> pour la planification</a:t>
            </a:r>
          </a:p>
          <a:p>
            <a:pPr marL="342900" indent="-342900">
              <a:lnSpc>
                <a:spcPct val="100000"/>
              </a:lnSpc>
              <a:buFont typeface="Arial" panose="020B0604020202020204" pitchFamily="34" charset="0"/>
              <a:buChar char="•"/>
            </a:pPr>
            <a:endParaRPr lang="en-US" sz="2400" i="1"/>
          </a:p>
          <a:p>
            <a:pPr>
              <a:lnSpc>
                <a:spcPct val="100000"/>
              </a:lnSpc>
            </a:pPr>
            <a:endParaRPr lang="en-US" sz="2400" i="1"/>
          </a:p>
          <a:p>
            <a:pPr>
              <a:lnSpc>
                <a:spcPct val="100000"/>
              </a:lnSpc>
            </a:pPr>
            <a:endParaRPr lang="en-US" sz="2400" i="1"/>
          </a:p>
        </p:txBody>
      </p:sp>
    </p:spTree>
    <p:extLst>
      <p:ext uri="{BB962C8B-B14F-4D97-AF65-F5344CB8AC3E}">
        <p14:creationId xmlns:p14="http://schemas.microsoft.com/office/powerpoint/2010/main" val="176791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a:lstStyle/>
          <a:p>
            <a:endParaRPr lang="en-US"/>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10352806" cy="615675"/>
          </a:xfrm>
        </p:spPr>
        <p:txBody>
          <a:bodyPr/>
          <a:lstStyle/>
          <a:p>
            <a:r>
              <a:rPr lang="en-US"/>
              <a:t>Méthodes de mesure de la mortalité dans les situations d'urgence</a:t>
            </a:r>
          </a:p>
        </p:txBody>
      </p:sp>
      <p:sp>
        <p:nvSpPr>
          <p:cNvPr id="4" name="Rectangle 3">
            <a:extLst>
              <a:ext uri="{FF2B5EF4-FFF2-40B4-BE49-F238E27FC236}">
                <a16:creationId xmlns:a16="http://schemas.microsoft.com/office/drawing/2014/main" id="{63455A21-24BE-253A-5CA4-72BA5AC58B32}"/>
              </a:ext>
            </a:extLst>
          </p:cNvPr>
          <p:cNvSpPr/>
          <p:nvPr/>
        </p:nvSpPr>
        <p:spPr>
          <a:xfrm>
            <a:off x="471948" y="1594726"/>
            <a:ext cx="3203069" cy="1444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Enquêtes</a:t>
            </a:r>
          </a:p>
        </p:txBody>
      </p:sp>
      <p:sp>
        <p:nvSpPr>
          <p:cNvPr id="5" name="Rectangle 4">
            <a:extLst>
              <a:ext uri="{FF2B5EF4-FFF2-40B4-BE49-F238E27FC236}">
                <a16:creationId xmlns:a16="http://schemas.microsoft.com/office/drawing/2014/main" id="{10A60BC3-3335-597F-0D43-2A71111ABE42}"/>
              </a:ext>
            </a:extLst>
          </p:cNvPr>
          <p:cNvSpPr/>
          <p:nvPr/>
        </p:nvSpPr>
        <p:spPr>
          <a:xfrm>
            <a:off x="461817" y="3270452"/>
            <a:ext cx="3203069" cy="1444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Surveillance</a:t>
            </a:r>
          </a:p>
        </p:txBody>
      </p:sp>
      <p:sp>
        <p:nvSpPr>
          <p:cNvPr id="6" name="Rectangle 5">
            <a:extLst>
              <a:ext uri="{FF2B5EF4-FFF2-40B4-BE49-F238E27FC236}">
                <a16:creationId xmlns:a16="http://schemas.microsoft.com/office/drawing/2014/main" id="{7C04F5D7-6EA3-C626-CF9C-592C383AEC1C}"/>
              </a:ext>
            </a:extLst>
          </p:cNvPr>
          <p:cNvSpPr/>
          <p:nvPr/>
        </p:nvSpPr>
        <p:spPr>
          <a:xfrm>
            <a:off x="471948" y="4959780"/>
            <a:ext cx="3203069" cy="1444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Données sur les établissements de santé</a:t>
            </a:r>
          </a:p>
        </p:txBody>
      </p:sp>
      <p:sp>
        <p:nvSpPr>
          <p:cNvPr id="7" name="Rectangle 6">
            <a:extLst>
              <a:ext uri="{FF2B5EF4-FFF2-40B4-BE49-F238E27FC236}">
                <a16:creationId xmlns:a16="http://schemas.microsoft.com/office/drawing/2014/main" id="{EE7EC445-25E4-409B-12FA-E1A6259C76BE}"/>
              </a:ext>
            </a:extLst>
          </p:cNvPr>
          <p:cNvSpPr/>
          <p:nvPr/>
        </p:nvSpPr>
        <p:spPr>
          <a:xfrm>
            <a:off x="4489399" y="1594726"/>
            <a:ext cx="3203069" cy="14445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lgn="ctr">
              <a:buFont typeface="Arial" panose="020B0604020202020204" pitchFamily="34" charset="0"/>
              <a:buChar char="•"/>
            </a:pPr>
            <a:r>
              <a:rPr lang="en-US" sz="1600"/>
              <a:t>Court délai</a:t>
            </a:r>
          </a:p>
          <a:p>
            <a:pPr marL="285750" indent="-285750" algn="ctr">
              <a:buFont typeface="Arial" panose="020B0604020202020204" pitchFamily="34" charset="0"/>
              <a:buChar char="•"/>
            </a:pPr>
            <a:r>
              <a:rPr lang="en-US" sz="1600"/>
              <a:t>Moins coûteux que les autres méthodes</a:t>
            </a:r>
          </a:p>
          <a:p>
            <a:pPr marL="285750" indent="-285750" algn="ctr">
              <a:buFont typeface="Arial" panose="020B0604020202020204" pitchFamily="34" charset="0"/>
              <a:buChar char="•"/>
            </a:pPr>
            <a:r>
              <a:rPr lang="en-US" sz="1600"/>
              <a:t>Ne s'appuie pas sur des données secondaires pour les estimations de population</a:t>
            </a:r>
          </a:p>
        </p:txBody>
      </p:sp>
      <p:sp>
        <p:nvSpPr>
          <p:cNvPr id="8" name="Rectangle 7">
            <a:extLst>
              <a:ext uri="{FF2B5EF4-FFF2-40B4-BE49-F238E27FC236}">
                <a16:creationId xmlns:a16="http://schemas.microsoft.com/office/drawing/2014/main" id="{26B45D62-7559-3245-0D88-D79EEED2DD47}"/>
              </a:ext>
            </a:extLst>
          </p:cNvPr>
          <p:cNvSpPr/>
          <p:nvPr/>
        </p:nvSpPr>
        <p:spPr>
          <a:xfrm>
            <a:off x="4479268" y="3270452"/>
            <a:ext cx="3203069" cy="14445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lgn="ctr">
              <a:buFont typeface="Arial" panose="020B0604020202020204" pitchFamily="34" charset="0"/>
              <a:buChar char="•"/>
            </a:pPr>
            <a:r>
              <a:rPr lang="en-US"/>
              <a:t>Suivi continu des décès, réaction rapide</a:t>
            </a:r>
          </a:p>
          <a:p>
            <a:pPr marL="285750" indent="-285750" algn="ctr">
              <a:buFont typeface="Arial" panose="020B0604020202020204" pitchFamily="34" charset="0"/>
              <a:buChar char="•"/>
            </a:pPr>
            <a:r>
              <a:rPr lang="en-US"/>
              <a:t>Facile à réaliser dans un cadre semblable à celui d'un camp, sans avoir à voyager loin.</a:t>
            </a:r>
          </a:p>
        </p:txBody>
      </p:sp>
      <p:sp>
        <p:nvSpPr>
          <p:cNvPr id="9" name="Rectangle 8">
            <a:extLst>
              <a:ext uri="{FF2B5EF4-FFF2-40B4-BE49-F238E27FC236}">
                <a16:creationId xmlns:a16="http://schemas.microsoft.com/office/drawing/2014/main" id="{719368D2-6CD3-124F-0640-53ED669DEF5B}"/>
              </a:ext>
            </a:extLst>
          </p:cNvPr>
          <p:cNvSpPr/>
          <p:nvPr/>
        </p:nvSpPr>
        <p:spPr>
          <a:xfrm>
            <a:off x="4489399" y="4959780"/>
            <a:ext cx="3203069" cy="144456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lgn="ctr">
              <a:buFont typeface="Arial" panose="020B0604020202020204" pitchFamily="34" charset="0"/>
              <a:buChar char="•"/>
            </a:pPr>
            <a:r>
              <a:rPr lang="en-US"/>
              <a:t>Rapports hebdomadaires continus</a:t>
            </a:r>
          </a:p>
        </p:txBody>
      </p:sp>
      <p:sp>
        <p:nvSpPr>
          <p:cNvPr id="10" name="Rectangle 9">
            <a:extLst>
              <a:ext uri="{FF2B5EF4-FFF2-40B4-BE49-F238E27FC236}">
                <a16:creationId xmlns:a16="http://schemas.microsoft.com/office/drawing/2014/main" id="{456DE69A-D512-02EE-D5B7-2644D19CEFB9}"/>
              </a:ext>
            </a:extLst>
          </p:cNvPr>
          <p:cNvSpPr/>
          <p:nvPr/>
        </p:nvSpPr>
        <p:spPr>
          <a:xfrm>
            <a:off x="8516982" y="1564562"/>
            <a:ext cx="3203069" cy="14445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lgn="ctr">
              <a:buFont typeface="Arial" panose="020B0604020202020204" pitchFamily="34" charset="0"/>
              <a:buChar char="•"/>
            </a:pPr>
            <a:r>
              <a:rPr lang="en-US"/>
              <a:t>La "rétrospective" ne fait état que des décès passés, et la réponse est lente.</a:t>
            </a:r>
          </a:p>
          <a:p>
            <a:pPr marL="285750" indent="-285750" algn="ctr">
              <a:buFont typeface="Arial" panose="020B0604020202020204" pitchFamily="34" charset="0"/>
              <a:buChar char="•"/>
            </a:pPr>
            <a:r>
              <a:rPr lang="en-US"/>
              <a:t>Résultats représentatifs</a:t>
            </a:r>
          </a:p>
        </p:txBody>
      </p:sp>
      <p:sp>
        <p:nvSpPr>
          <p:cNvPr id="11" name="Rectangle 10">
            <a:extLst>
              <a:ext uri="{FF2B5EF4-FFF2-40B4-BE49-F238E27FC236}">
                <a16:creationId xmlns:a16="http://schemas.microsoft.com/office/drawing/2014/main" id="{6C6C10C3-97B0-AC68-015B-6A0D52985AA7}"/>
              </a:ext>
            </a:extLst>
          </p:cNvPr>
          <p:cNvSpPr/>
          <p:nvPr/>
        </p:nvSpPr>
        <p:spPr>
          <a:xfrm>
            <a:off x="8506851" y="3240288"/>
            <a:ext cx="3203069" cy="14445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lgn="ctr">
              <a:buFont typeface="Arial" panose="020B0604020202020204" pitchFamily="34" charset="0"/>
              <a:buChar char="•"/>
            </a:pPr>
            <a:r>
              <a:rPr lang="en-US"/>
              <a:t>Plus coûteux que les enquêtes</a:t>
            </a:r>
          </a:p>
          <a:p>
            <a:pPr marL="285750" indent="-285750" algn="ctr">
              <a:buFont typeface="Arial" panose="020B0604020202020204" pitchFamily="34" charset="0"/>
              <a:buChar char="•"/>
            </a:pPr>
            <a:r>
              <a:rPr lang="en-US"/>
              <a:t>Peut s'appuyer sur des données secondaires pour l'estimation de la population</a:t>
            </a:r>
          </a:p>
        </p:txBody>
      </p:sp>
      <p:sp>
        <p:nvSpPr>
          <p:cNvPr id="12" name="Rectangle 11">
            <a:extLst>
              <a:ext uri="{FF2B5EF4-FFF2-40B4-BE49-F238E27FC236}">
                <a16:creationId xmlns:a16="http://schemas.microsoft.com/office/drawing/2014/main" id="{E843E98C-6A69-7413-1E1D-928AA3953BAE}"/>
              </a:ext>
            </a:extLst>
          </p:cNvPr>
          <p:cNvSpPr/>
          <p:nvPr/>
        </p:nvSpPr>
        <p:spPr>
          <a:xfrm>
            <a:off x="8516982" y="4929616"/>
            <a:ext cx="3203069" cy="14445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lgn="ctr">
              <a:buFont typeface="Arial" panose="020B0604020202020204" pitchFamily="34" charset="0"/>
              <a:buChar char="•"/>
            </a:pPr>
            <a:r>
              <a:rPr lang="en-US" sz="1400"/>
              <a:t>Non représentatif</a:t>
            </a:r>
          </a:p>
          <a:p>
            <a:pPr marL="285750" indent="-285750" algn="ctr">
              <a:buFont typeface="Arial" panose="020B0604020202020204" pitchFamily="34" charset="0"/>
              <a:buChar char="•"/>
            </a:pPr>
            <a:r>
              <a:rPr lang="en-US" sz="1400"/>
              <a:t>Souvent, il ne tient pas compte des décès communautaires dans les contextes "fragiles".</a:t>
            </a:r>
          </a:p>
          <a:p>
            <a:pPr marL="285750" indent="-285750" algn="ctr">
              <a:buFont typeface="Arial" panose="020B0604020202020204" pitchFamily="34" charset="0"/>
              <a:buChar char="•"/>
            </a:pPr>
            <a:r>
              <a:rPr lang="en-US" sz="1400"/>
              <a:t>Dépend de la qualité et de la couverture du </a:t>
            </a:r>
            <a:r>
              <a:rPr lang="en-US" sz="1400" err="1"/>
              <a:t>programme</a:t>
            </a:r>
          </a:p>
        </p:txBody>
      </p:sp>
    </p:spTree>
    <p:extLst>
      <p:ext uri="{BB962C8B-B14F-4D97-AF65-F5344CB8AC3E}">
        <p14:creationId xmlns:p14="http://schemas.microsoft.com/office/powerpoint/2010/main" val="38442901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a:normAutofit/>
          </a:bodyPr>
          <a:lstStyle/>
          <a:p>
            <a:r>
              <a:rPr lang="en-US" sz="2800" err="1"/>
              <a:t>Qu'est-ce</a:t>
            </a:r>
            <a:r>
              <a:rPr lang="en-US" sz="2800"/>
              <a:t> </a:t>
            </a:r>
            <a:r>
              <a:rPr lang="en-US" sz="2800" err="1"/>
              <a:t>qu'un</a:t>
            </a:r>
            <a:r>
              <a:rPr lang="en-US" sz="2800"/>
              <a:t> </a:t>
            </a:r>
            <a:r>
              <a:rPr lang="en-US" sz="2800" err="1"/>
              <a:t>taux</a:t>
            </a:r>
            <a:r>
              <a:rPr lang="en-US" sz="2800"/>
              <a:t> de </a:t>
            </a:r>
            <a:r>
              <a:rPr lang="en-US" sz="2800" err="1"/>
              <a:t>mortalité</a:t>
            </a:r>
            <a:r>
              <a:rPr lang="en-US" sz="2800"/>
              <a:t> ?</a:t>
            </a:r>
          </a:p>
          <a:p>
            <a:r>
              <a:rPr lang="en-US" sz="2800" err="1"/>
              <a:t>Qu'est-ce</a:t>
            </a:r>
            <a:r>
              <a:rPr lang="en-US" sz="2800"/>
              <a:t> </a:t>
            </a:r>
            <a:r>
              <a:rPr lang="en-US" sz="2800" err="1"/>
              <a:t>qu'une</a:t>
            </a:r>
            <a:r>
              <a:rPr lang="en-US" sz="2800"/>
              <a:t> </a:t>
            </a:r>
            <a:r>
              <a:rPr lang="en-US" sz="2800" err="1"/>
              <a:t>période</a:t>
            </a:r>
            <a:r>
              <a:rPr lang="en-US" sz="2800"/>
              <a:t> de rappel ?</a:t>
            </a:r>
          </a:p>
          <a:p>
            <a:r>
              <a:rPr lang="en-US" sz="2800"/>
              <a:t>Sources de </a:t>
            </a:r>
            <a:r>
              <a:rPr lang="en-US" sz="2800" err="1"/>
              <a:t>biais</a:t>
            </a:r>
            <a:r>
              <a:rPr lang="en-US" sz="2800"/>
              <a:t> dans la </a:t>
            </a:r>
            <a:r>
              <a:rPr lang="en-US" sz="2800" err="1"/>
              <a:t>déclaration</a:t>
            </a:r>
            <a:r>
              <a:rPr lang="en-US" sz="2800"/>
              <a:t> des </a:t>
            </a:r>
            <a:r>
              <a:rPr lang="en-US" sz="2800" err="1"/>
              <a:t>décès</a:t>
            </a:r>
            <a:endParaRPr lang="en-US" sz="2800"/>
          </a:p>
          <a:p>
            <a:pPr lvl="1"/>
            <a:r>
              <a:rPr lang="en-US" sz="2400" err="1"/>
              <a:t>Biais</a:t>
            </a:r>
            <a:r>
              <a:rPr lang="en-US" sz="2400"/>
              <a:t> de rappel </a:t>
            </a:r>
          </a:p>
          <a:p>
            <a:pPr lvl="1"/>
            <a:r>
              <a:rPr lang="en-US" sz="2400"/>
              <a:t>Politique</a:t>
            </a:r>
          </a:p>
          <a:p>
            <a:pPr lvl="1"/>
            <a:r>
              <a:rPr lang="en-US" sz="2400" err="1"/>
              <a:t>Culturel</a:t>
            </a:r>
            <a:endParaRPr lang="en-US" sz="2400"/>
          </a:p>
          <a:p>
            <a:pPr lvl="1"/>
            <a:endParaRPr lang="en-US" sz="2400"/>
          </a:p>
          <a:p>
            <a:endParaRPr lang="en-US" sz="2800"/>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098772" cy="615675"/>
          </a:xfrm>
        </p:spPr>
        <p:txBody>
          <a:bodyPr/>
          <a:lstStyle/>
          <a:p>
            <a:r>
              <a:rPr lang="en-US"/>
              <a:t>Concepts clés</a:t>
            </a:r>
          </a:p>
        </p:txBody>
      </p:sp>
    </p:spTree>
    <p:extLst>
      <p:ext uri="{BB962C8B-B14F-4D97-AF65-F5344CB8AC3E}">
        <p14:creationId xmlns:p14="http://schemas.microsoft.com/office/powerpoint/2010/main" val="123486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a:normAutofit lnSpcReduction="10000"/>
          </a:bodyPr>
          <a:lstStyle/>
          <a:p>
            <a:r>
              <a:rPr lang="en-US" sz="2400"/>
              <a:t>Un </a:t>
            </a:r>
            <a:r>
              <a:rPr lang="en-US" sz="2400" b="1"/>
              <a:t>taux de mortalité </a:t>
            </a:r>
            <a:r>
              <a:rPr lang="en-US" sz="2400"/>
              <a:t>est un type de taux d'incidence, qui décrit la fréquence d'apparition d'un événement de santé dans une population sur une période donnée.</a:t>
            </a:r>
          </a:p>
          <a:p>
            <a:endParaRPr lang="en-US" sz="2400"/>
          </a:p>
          <a:p>
            <a:r>
              <a:rPr lang="en-US" sz="2400"/>
              <a:t>Un taux de mortalité se compose de trois parties principales :</a:t>
            </a:r>
          </a:p>
          <a:p>
            <a:pPr marL="285750" indent="-285750">
              <a:buFont typeface="Arial" panose="020B0604020202020204" pitchFamily="34" charset="0"/>
              <a:buChar char="•"/>
            </a:pPr>
            <a:r>
              <a:rPr lang="en-US" sz="2400"/>
              <a:t>Le </a:t>
            </a:r>
            <a:r>
              <a:rPr lang="en-US" sz="2400" b="1"/>
              <a:t>nombre de décès </a:t>
            </a:r>
            <a:r>
              <a:rPr lang="en-US" sz="2400"/>
              <a:t>(le numérateur du taux)</a:t>
            </a:r>
          </a:p>
          <a:p>
            <a:pPr marL="285750" indent="-285750">
              <a:buFont typeface="Arial" panose="020B0604020202020204" pitchFamily="34" charset="0"/>
              <a:buChar char="•"/>
            </a:pPr>
            <a:r>
              <a:rPr lang="en-US" sz="2400"/>
              <a:t>La </a:t>
            </a:r>
            <a:r>
              <a:rPr lang="en-US" sz="2400" b="1"/>
              <a:t>taille de la population </a:t>
            </a:r>
            <a:r>
              <a:rPr lang="en-US" sz="2400"/>
              <a:t>dans laquelle ces décès ont été comptabilisés (le dénominateur du taux).</a:t>
            </a:r>
          </a:p>
          <a:p>
            <a:pPr marL="285750" indent="-285750">
              <a:buFont typeface="Arial" panose="020B0604020202020204" pitchFamily="34" charset="0"/>
              <a:buChar char="•"/>
            </a:pPr>
            <a:r>
              <a:rPr lang="en-US" sz="2400"/>
              <a:t>La </a:t>
            </a:r>
            <a:r>
              <a:rPr lang="en-US" sz="2400" b="1"/>
              <a:t>période de rappel </a:t>
            </a:r>
            <a:r>
              <a:rPr lang="en-US" sz="2400"/>
              <a:t>pendant laquelle ces décès sont survenus</a:t>
            </a:r>
          </a:p>
          <a:p>
            <a:pPr marL="285750" indent="-285750">
              <a:buFont typeface="Arial" panose="020B0604020202020204" pitchFamily="34" charset="0"/>
              <a:buChar char="•"/>
            </a:pPr>
            <a:endParaRPr lang="en-US" sz="2400"/>
          </a:p>
          <a:p>
            <a:pPr marL="0" indent="0">
              <a:buNone/>
            </a:pPr>
            <a:r>
              <a:rPr lang="en-US" sz="2400"/>
              <a:t>En général, dans les contextes humanitaires, nous exprimons les taux de mortalité comme suit :</a:t>
            </a:r>
          </a:p>
          <a:p>
            <a:pPr marL="0" indent="0">
              <a:buNone/>
            </a:pPr>
            <a:r>
              <a:rPr lang="en-US" sz="2400" b="1"/>
              <a:t>	# Nombre de décès pour 10 000 personnes par jour</a:t>
            </a:r>
          </a:p>
          <a:p>
            <a:pPr marL="285750" indent="-285750">
              <a:buFont typeface="Arial" panose="020B0604020202020204" pitchFamily="34" charset="0"/>
              <a:buChar char="•"/>
            </a:pPr>
            <a:endParaRPr lang="en-US" sz="2400"/>
          </a:p>
          <a:p>
            <a:endParaRPr lang="en-US" sz="2400"/>
          </a:p>
          <a:p>
            <a:endParaRPr lang="en-US" sz="2400"/>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098772" cy="615675"/>
          </a:xfrm>
        </p:spPr>
        <p:txBody>
          <a:bodyPr/>
          <a:lstStyle/>
          <a:p>
            <a:r>
              <a:rPr lang="en-US"/>
              <a:t>Qu'est-ce qu'un taux de mortalité ? </a:t>
            </a:r>
          </a:p>
        </p:txBody>
      </p:sp>
    </p:spTree>
    <p:extLst>
      <p:ext uri="{BB962C8B-B14F-4D97-AF65-F5344CB8AC3E}">
        <p14:creationId xmlns:p14="http://schemas.microsoft.com/office/powerpoint/2010/main" val="7306422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098772" cy="615675"/>
          </a:xfrm>
        </p:spPr>
        <p:txBody>
          <a:bodyPr/>
          <a:lstStyle/>
          <a:p>
            <a:r>
              <a:rPr lang="en-US"/>
              <a:t>Taux de mortalité brut et taux de mortalité des moins de 5 ans</a:t>
            </a:r>
          </a:p>
        </p:txBody>
      </p:sp>
      <p:sp>
        <p:nvSpPr>
          <p:cNvPr id="5" name="Content Placeholder 4">
            <a:extLst>
              <a:ext uri="{FF2B5EF4-FFF2-40B4-BE49-F238E27FC236}">
                <a16:creationId xmlns:a16="http://schemas.microsoft.com/office/drawing/2014/main" id="{188D8A7C-040A-8F93-FBDF-B00CF06812D6}"/>
              </a:ext>
            </a:extLst>
          </p:cNvPr>
          <p:cNvSpPr>
            <a:spLocks noGrp="1"/>
          </p:cNvSpPr>
          <p:nvPr>
            <p:ph sz="quarter" idx="10"/>
          </p:nvPr>
        </p:nvSpPr>
        <p:spPr/>
        <p:txBody>
          <a:bodyPr/>
          <a:lstStyle/>
          <a:p>
            <a:endParaRPr lang="en-US"/>
          </a:p>
        </p:txBody>
      </p:sp>
      <p:pic>
        <p:nvPicPr>
          <p:cNvPr id="6" name="Picture 1">
            <a:extLst>
              <a:ext uri="{FF2B5EF4-FFF2-40B4-BE49-F238E27FC236}">
                <a16:creationId xmlns:a16="http://schemas.microsoft.com/office/drawing/2014/main" id="{6DAB47F4-6EF5-5F30-785E-92004AEE81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817" y="1602014"/>
            <a:ext cx="5545832" cy="41482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3E4CC4E-1B6B-318B-F6D6-430B757913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3883" y="1594726"/>
            <a:ext cx="5556167" cy="415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0034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8F26DD0-A499-7FB7-05C7-701A55878864}"/>
              </a:ext>
            </a:extLst>
          </p:cNvPr>
          <p:cNvGraphicFramePr>
            <a:graphicFrameLocks noGrp="1"/>
          </p:cNvGraphicFramePr>
          <p:nvPr>
            <p:ph sz="quarter" idx="10"/>
            <p:extLst>
              <p:ext uri="{D42A27DB-BD31-4B8C-83A1-F6EECF244321}">
                <p14:modId xmlns:p14="http://schemas.microsoft.com/office/powerpoint/2010/main" val="4029387614"/>
              </p:ext>
            </p:extLst>
          </p:nvPr>
        </p:nvGraphicFramePr>
        <p:xfrm>
          <a:off x="4827588" y="530225"/>
          <a:ext cx="7086598" cy="5877292"/>
        </p:xfrm>
        <a:graphic>
          <a:graphicData uri="http://schemas.openxmlformats.org/drawingml/2006/table">
            <a:tbl>
              <a:tblPr firstRow="1" firstCol="1" bandRow="1">
                <a:tableStyleId>{5C22544A-7EE6-4342-B048-85BDC9FD1C3A}</a:tableStyleId>
              </a:tblPr>
              <a:tblGrid>
                <a:gridCol w="1062450">
                  <a:extLst>
                    <a:ext uri="{9D8B030D-6E8A-4147-A177-3AD203B41FA5}">
                      <a16:colId xmlns:a16="http://schemas.microsoft.com/office/drawing/2014/main" val="2754140665"/>
                    </a:ext>
                  </a:extLst>
                </a:gridCol>
                <a:gridCol w="2621071">
                  <a:extLst>
                    <a:ext uri="{9D8B030D-6E8A-4147-A177-3AD203B41FA5}">
                      <a16:colId xmlns:a16="http://schemas.microsoft.com/office/drawing/2014/main" val="2768601943"/>
                    </a:ext>
                  </a:extLst>
                </a:gridCol>
                <a:gridCol w="1636281">
                  <a:extLst>
                    <a:ext uri="{9D8B030D-6E8A-4147-A177-3AD203B41FA5}">
                      <a16:colId xmlns:a16="http://schemas.microsoft.com/office/drawing/2014/main" val="3392768953"/>
                    </a:ext>
                  </a:extLst>
                </a:gridCol>
                <a:gridCol w="1766796">
                  <a:extLst>
                    <a:ext uri="{9D8B030D-6E8A-4147-A177-3AD203B41FA5}">
                      <a16:colId xmlns:a16="http://schemas.microsoft.com/office/drawing/2014/main" val="1878367372"/>
                    </a:ext>
                  </a:extLst>
                </a:gridCol>
              </a:tblGrid>
              <a:tr h="772191">
                <a:tc>
                  <a:txBody>
                    <a:bodyPr/>
                    <a:lstStyle/>
                    <a:p>
                      <a:pPr algn="ctr"/>
                      <a:r>
                        <a:rPr lang="en-US" sz="1800">
                          <a:effectLst/>
                        </a:rPr>
                        <a:t>Zone de Sante</a:t>
                      </a:r>
                    </a:p>
                  </a:txBody>
                  <a:tcPr marL="68580" marR="68580" marT="0" marB="0" anchor="ctr"/>
                </a:tc>
                <a:tc>
                  <a:txBody>
                    <a:bodyPr/>
                    <a:lstStyle/>
                    <a:p>
                      <a:pPr algn="ctr"/>
                      <a:r>
                        <a:rPr lang="en-US" sz="1800">
                          <a:effectLst/>
                        </a:rPr>
                        <a:t>Source :</a:t>
                      </a:r>
                    </a:p>
                  </a:txBody>
                  <a:tcPr marL="68580" marR="68580" marT="0" marB="0" anchor="ctr"/>
                </a:tc>
                <a:tc>
                  <a:txBody>
                    <a:bodyPr/>
                    <a:lstStyle/>
                    <a:p>
                      <a:pPr algn="ctr"/>
                      <a:r>
                        <a:rPr lang="en-US" sz="1800">
                          <a:effectLst/>
                        </a:rPr>
                        <a:t>Taux de mortalité brut</a:t>
                      </a:r>
                    </a:p>
                  </a:txBody>
                  <a:tcPr marL="68580" marR="68580" marT="0" marB="0" anchor="ctr"/>
                </a:tc>
                <a:tc>
                  <a:txBody>
                    <a:bodyPr/>
                    <a:lstStyle/>
                    <a:p>
                      <a:pPr algn="ctr"/>
                      <a:r>
                        <a:rPr lang="en-US" sz="1800">
                          <a:effectLst/>
                        </a:rPr>
                        <a:t>Taux de mortalité des moins de 5 ans</a:t>
                      </a:r>
                    </a:p>
                  </a:txBody>
                  <a:tcPr marL="68580" marR="68580" marT="0" marB="0" anchor="ctr"/>
                </a:tc>
                <a:extLst>
                  <a:ext uri="{0D108BD9-81ED-4DB2-BD59-A6C34878D82A}">
                    <a16:rowId xmlns:a16="http://schemas.microsoft.com/office/drawing/2014/main" val="1353241392"/>
                  </a:ext>
                </a:extLst>
              </a:tr>
              <a:tr h="561592">
                <a:tc>
                  <a:txBody>
                    <a:bodyPr/>
                    <a:lstStyle/>
                    <a:p>
                      <a:pPr algn="ctr"/>
                      <a:r>
                        <a:rPr lang="en-US" sz="1200">
                          <a:effectLst/>
                        </a:rPr>
                        <a:t>Kalamie</a:t>
                      </a:r>
                    </a:p>
                  </a:txBody>
                  <a:tcPr marL="68580" marR="68580" marT="0" marB="0" anchor="ctr"/>
                </a:tc>
                <a:tc>
                  <a:txBody>
                    <a:bodyPr/>
                    <a:lstStyle/>
                    <a:p>
                      <a:pPr algn="ctr"/>
                      <a:r>
                        <a:rPr lang="en-US" sz="1200">
                          <a:effectLst/>
                        </a:rPr>
                        <a:t>Enquête SMART Mai 2019, Kalamie, Manono, Moba (IMC)</a:t>
                      </a:r>
                    </a:p>
                  </a:txBody>
                  <a:tcPr marL="68580" marR="68580" marT="0" marB="0" anchor="ctr"/>
                </a:tc>
                <a:tc>
                  <a:txBody>
                    <a:bodyPr/>
                    <a:lstStyle/>
                    <a:p>
                      <a:pPr algn="ctr"/>
                      <a:r>
                        <a:rPr lang="en-US" sz="1200">
                          <a:effectLst/>
                        </a:rPr>
                        <a:t>0.87 (0.59-1.26)</a:t>
                      </a:r>
                    </a:p>
                  </a:txBody>
                  <a:tcPr marL="68580" marR="68580" marT="0" marB="0" anchor="ctr"/>
                </a:tc>
                <a:tc>
                  <a:txBody>
                    <a:bodyPr/>
                    <a:lstStyle/>
                    <a:p>
                      <a:pPr algn="ctr"/>
                      <a:r>
                        <a:rPr lang="en-US" sz="1200">
                          <a:effectLst/>
                        </a:rPr>
                        <a:t>0.92 (0.46-1.84)</a:t>
                      </a:r>
                    </a:p>
                  </a:txBody>
                  <a:tcPr marL="68580" marR="68580" marT="0" marB="0" anchor="ctr"/>
                </a:tc>
                <a:extLst>
                  <a:ext uri="{0D108BD9-81ED-4DB2-BD59-A6C34878D82A}">
                    <a16:rowId xmlns:a16="http://schemas.microsoft.com/office/drawing/2014/main" val="1744643352"/>
                  </a:ext>
                </a:extLst>
              </a:tr>
              <a:tr h="1123186">
                <a:tc>
                  <a:txBody>
                    <a:bodyPr/>
                    <a:lstStyle/>
                    <a:p>
                      <a:pPr algn="ctr"/>
                      <a:r>
                        <a:rPr lang="en-US" sz="1200">
                          <a:effectLst/>
                        </a:rPr>
                        <a:t>Nyunzu</a:t>
                      </a:r>
                    </a:p>
                  </a:txBody>
                  <a:tcPr marL="68580" marR="68580" marT="0" marB="0" anchor="ctr"/>
                </a:tc>
                <a:tc>
                  <a:txBody>
                    <a:bodyPr/>
                    <a:lstStyle/>
                    <a:p>
                      <a:pPr algn="ctr"/>
                      <a:r>
                        <a:rPr lang="en-US" sz="1200">
                          <a:effectLst/>
                        </a:rPr>
                        <a:t>Enquête SMART Décembre 2012, ZS Nyunzu (ACF)</a:t>
                      </a:r>
                    </a:p>
                  </a:txBody>
                  <a:tcPr marL="68580" marR="68580" marT="0" marB="0" anchor="ctr"/>
                </a:tc>
                <a:tc>
                  <a:txBody>
                    <a:bodyPr/>
                    <a:lstStyle/>
                    <a:p>
                      <a:pPr algn="ctr"/>
                      <a:r>
                        <a:rPr lang="en-US" sz="1200">
                          <a:effectLst/>
                        </a:rPr>
                        <a:t>1,76 [1,36 - 2,27] </a:t>
                      </a:r>
                    </a:p>
                  </a:txBody>
                  <a:tcPr marL="68580" marR="68580" marT="0" marB="0" anchor="ctr"/>
                </a:tc>
                <a:tc>
                  <a:txBody>
                    <a:bodyPr/>
                    <a:lstStyle/>
                    <a:p>
                      <a:pPr algn="ctr"/>
                      <a:r>
                        <a:rPr lang="en-US" sz="1200">
                          <a:effectLst/>
                        </a:rPr>
                        <a:t>2,65 [2,05 - 3,43] </a:t>
                      </a:r>
                    </a:p>
                  </a:txBody>
                  <a:tcPr marL="68580" marR="68580" marT="0" marB="0" anchor="ctr"/>
                </a:tc>
                <a:extLst>
                  <a:ext uri="{0D108BD9-81ED-4DB2-BD59-A6C34878D82A}">
                    <a16:rowId xmlns:a16="http://schemas.microsoft.com/office/drawing/2014/main" val="2796543366"/>
                  </a:ext>
                </a:extLst>
              </a:tr>
              <a:tr h="561592">
                <a:tc>
                  <a:txBody>
                    <a:bodyPr/>
                    <a:lstStyle/>
                    <a:p>
                      <a:pPr algn="ctr"/>
                      <a:r>
                        <a:rPr lang="en-US" sz="1200">
                          <a:effectLst/>
                        </a:rPr>
                        <a:t>Moba</a:t>
                      </a:r>
                    </a:p>
                  </a:txBody>
                  <a:tcPr marL="68580" marR="68580" marT="0" marB="0" anchor="ctr"/>
                </a:tc>
                <a:tc>
                  <a:txBody>
                    <a:bodyPr/>
                    <a:lstStyle/>
                    <a:p>
                      <a:pPr algn="ctr"/>
                      <a:r>
                        <a:rPr lang="en-US" sz="1200">
                          <a:effectLst/>
                        </a:rPr>
                        <a:t>Enquête SMART Mai 2019, Kalamie, Manono, Moba (IMC)</a:t>
                      </a:r>
                    </a:p>
                  </a:txBody>
                  <a:tcPr marL="68580" marR="68580" marT="0" marB="0" anchor="ctr"/>
                </a:tc>
                <a:tc>
                  <a:txBody>
                    <a:bodyPr/>
                    <a:lstStyle/>
                    <a:p>
                      <a:pPr algn="ctr"/>
                      <a:r>
                        <a:rPr lang="en-US" sz="1200">
                          <a:effectLst/>
                        </a:rPr>
                        <a:t>0.67 (0.36-1.25) </a:t>
                      </a:r>
                    </a:p>
                  </a:txBody>
                  <a:tcPr marL="68580" marR="68580" marT="0" marB="0" anchor="ctr"/>
                </a:tc>
                <a:tc>
                  <a:txBody>
                    <a:bodyPr/>
                    <a:lstStyle/>
                    <a:p>
                      <a:pPr algn="ctr"/>
                      <a:r>
                        <a:rPr lang="en-US" sz="1200">
                          <a:effectLst/>
                        </a:rPr>
                        <a:t>1.06 (0.54-2.06) </a:t>
                      </a:r>
                    </a:p>
                  </a:txBody>
                  <a:tcPr marL="68580" marR="68580" marT="0" marB="0" anchor="ctr"/>
                </a:tc>
                <a:extLst>
                  <a:ext uri="{0D108BD9-81ED-4DB2-BD59-A6C34878D82A}">
                    <a16:rowId xmlns:a16="http://schemas.microsoft.com/office/drawing/2014/main" val="1194778898"/>
                  </a:ext>
                </a:extLst>
              </a:tr>
              <a:tr h="561592">
                <a:tc>
                  <a:txBody>
                    <a:bodyPr/>
                    <a:lstStyle/>
                    <a:p>
                      <a:pPr algn="ctr"/>
                      <a:r>
                        <a:rPr lang="en-US" sz="1200">
                          <a:effectLst/>
                        </a:rPr>
                        <a:t>Kongolo</a:t>
                      </a:r>
                    </a:p>
                  </a:txBody>
                  <a:tcPr marL="68580" marR="68580" marT="0" marB="0" anchor="ctr"/>
                </a:tc>
                <a:tc>
                  <a:txBody>
                    <a:bodyPr/>
                    <a:lstStyle/>
                    <a:p>
                      <a:pPr algn="ctr"/>
                      <a:r>
                        <a:rPr lang="en-US" sz="1200">
                          <a:effectLst/>
                        </a:rPr>
                        <a:t>Enquête SMART Mars 2022, Kongolo et Mbulula (PRONANUT)</a:t>
                      </a:r>
                    </a:p>
                  </a:txBody>
                  <a:tcPr marL="68580" marR="68580" marT="0" marB="0" anchor="ctr"/>
                </a:tc>
                <a:tc>
                  <a:txBody>
                    <a:bodyPr/>
                    <a:lstStyle/>
                    <a:p>
                      <a:pPr algn="ctr"/>
                      <a:r>
                        <a:rPr lang="en-US" sz="1200">
                          <a:effectLst/>
                        </a:rPr>
                        <a:t>0,78 (0,33-1,82) </a:t>
                      </a:r>
                    </a:p>
                  </a:txBody>
                  <a:tcPr marL="68580" marR="68580" marT="0" marB="0" anchor="ctr"/>
                </a:tc>
                <a:tc>
                  <a:txBody>
                    <a:bodyPr/>
                    <a:lstStyle/>
                    <a:p>
                      <a:pPr algn="ctr"/>
                      <a:r>
                        <a:rPr lang="en-US" sz="1200">
                          <a:effectLst/>
                        </a:rPr>
                        <a:t>0,49 (0,30-0,80) </a:t>
                      </a:r>
                    </a:p>
                  </a:txBody>
                  <a:tcPr marL="68580" marR="68580" marT="0" marB="0" anchor="ctr"/>
                </a:tc>
                <a:extLst>
                  <a:ext uri="{0D108BD9-81ED-4DB2-BD59-A6C34878D82A}">
                    <a16:rowId xmlns:a16="http://schemas.microsoft.com/office/drawing/2014/main" val="3675369227"/>
                  </a:ext>
                </a:extLst>
              </a:tr>
              <a:tr h="561592">
                <a:tc>
                  <a:txBody>
                    <a:bodyPr/>
                    <a:lstStyle/>
                    <a:p>
                      <a:pPr algn="ctr"/>
                      <a:r>
                        <a:rPr lang="en-US" sz="1200">
                          <a:effectLst/>
                        </a:rPr>
                        <a:t>Mbulula</a:t>
                      </a:r>
                    </a:p>
                  </a:txBody>
                  <a:tcPr marL="68580" marR="68580" marT="0" marB="0" anchor="ctr"/>
                </a:tc>
                <a:tc>
                  <a:txBody>
                    <a:bodyPr/>
                    <a:lstStyle/>
                    <a:p>
                      <a:pPr algn="ctr"/>
                      <a:r>
                        <a:rPr lang="en-US" sz="1200">
                          <a:effectLst/>
                        </a:rPr>
                        <a:t>Enquête SMART Mars 2022, Kongolo et Mbulula (PRONANUT)</a:t>
                      </a:r>
                    </a:p>
                  </a:txBody>
                  <a:tcPr marL="68580" marR="68580" marT="0" marB="0" anchor="ctr"/>
                </a:tc>
                <a:tc>
                  <a:txBody>
                    <a:bodyPr/>
                    <a:lstStyle/>
                    <a:p>
                      <a:pPr algn="ctr"/>
                      <a:r>
                        <a:rPr lang="en-US" sz="1200">
                          <a:effectLst/>
                        </a:rPr>
                        <a:t>0,78 (0,29 - 2,08) </a:t>
                      </a:r>
                    </a:p>
                  </a:txBody>
                  <a:tcPr marL="68580" marR="68580" marT="0" marB="0" anchor="ctr"/>
                </a:tc>
                <a:tc>
                  <a:txBody>
                    <a:bodyPr/>
                    <a:lstStyle/>
                    <a:p>
                      <a:pPr algn="ctr"/>
                      <a:r>
                        <a:rPr lang="en-US" sz="1200">
                          <a:effectLst/>
                        </a:rPr>
                        <a:t>0,58 (0,34-1,00) </a:t>
                      </a:r>
                    </a:p>
                  </a:txBody>
                  <a:tcPr marL="68580" marR="68580" marT="0" marB="0" anchor="ctr"/>
                </a:tc>
                <a:extLst>
                  <a:ext uri="{0D108BD9-81ED-4DB2-BD59-A6C34878D82A}">
                    <a16:rowId xmlns:a16="http://schemas.microsoft.com/office/drawing/2014/main" val="2252599734"/>
                  </a:ext>
                </a:extLst>
              </a:tr>
              <a:tr h="561592">
                <a:tc>
                  <a:txBody>
                    <a:bodyPr/>
                    <a:lstStyle/>
                    <a:p>
                      <a:pPr algn="ctr"/>
                      <a:r>
                        <a:rPr lang="en-US" sz="1200">
                          <a:effectLst/>
                        </a:rPr>
                        <a:t>Manono</a:t>
                      </a:r>
                    </a:p>
                  </a:txBody>
                  <a:tcPr marL="68580" marR="68580" marT="0" marB="0" anchor="ctr"/>
                </a:tc>
                <a:tc>
                  <a:txBody>
                    <a:bodyPr/>
                    <a:lstStyle/>
                    <a:p>
                      <a:pPr algn="ctr"/>
                      <a:r>
                        <a:rPr lang="en-US" sz="1200">
                          <a:effectLst/>
                        </a:rPr>
                        <a:t>Enquête SMART Mai 2019, Kalamie, Manono, Moba (IMC)</a:t>
                      </a:r>
                    </a:p>
                  </a:txBody>
                  <a:tcPr marL="68580" marR="68580" marT="0" marB="0" anchor="ctr"/>
                </a:tc>
                <a:tc>
                  <a:txBody>
                    <a:bodyPr/>
                    <a:lstStyle/>
                    <a:p>
                      <a:pPr algn="ctr"/>
                      <a:r>
                        <a:rPr lang="en-US" sz="1200">
                          <a:effectLst/>
                        </a:rPr>
                        <a:t>1.96 (1.44-2.66) </a:t>
                      </a:r>
                    </a:p>
                  </a:txBody>
                  <a:tcPr marL="68580" marR="68580" marT="0" marB="0" anchor="ctr"/>
                </a:tc>
                <a:tc>
                  <a:txBody>
                    <a:bodyPr/>
                    <a:lstStyle/>
                    <a:p>
                      <a:pPr algn="ctr"/>
                      <a:r>
                        <a:rPr lang="en-US" sz="1200">
                          <a:effectLst/>
                        </a:rPr>
                        <a:t>5.24 (3.64-7.47) </a:t>
                      </a:r>
                    </a:p>
                  </a:txBody>
                  <a:tcPr marL="68580" marR="68580" marT="0" marB="0" anchor="ctr"/>
                </a:tc>
                <a:extLst>
                  <a:ext uri="{0D108BD9-81ED-4DB2-BD59-A6C34878D82A}">
                    <a16:rowId xmlns:a16="http://schemas.microsoft.com/office/drawing/2014/main" val="1854270021"/>
                  </a:ext>
                </a:extLst>
              </a:tr>
              <a:tr h="1123186">
                <a:tc>
                  <a:txBody>
                    <a:bodyPr/>
                    <a:lstStyle/>
                    <a:p>
                      <a:pPr algn="ctr"/>
                      <a:r>
                        <a:rPr lang="en-US" sz="1200">
                          <a:effectLst/>
                        </a:rPr>
                        <a:t>Kiambi</a:t>
                      </a:r>
                    </a:p>
                  </a:txBody>
                  <a:tcPr marL="68580" marR="68580" marT="0" marB="0" anchor="ctr"/>
                </a:tc>
                <a:tc>
                  <a:txBody>
                    <a:bodyPr/>
                    <a:lstStyle/>
                    <a:p>
                      <a:pPr algn="ctr"/>
                      <a:r>
                        <a:rPr lang="en-US" sz="1200">
                          <a:effectLst/>
                        </a:rPr>
                        <a:t>SMART Survey Decembre 2021, ZS Kiambi, (PRONANUT et Concern)</a:t>
                      </a:r>
                    </a:p>
                  </a:txBody>
                  <a:tcPr marL="68580" marR="68580" marT="0" marB="0" anchor="ctr"/>
                </a:tc>
                <a:tc>
                  <a:txBody>
                    <a:bodyPr/>
                    <a:lstStyle/>
                    <a:p>
                      <a:pPr algn="ctr"/>
                      <a:r>
                        <a:rPr lang="en-US" sz="1200">
                          <a:effectLst/>
                        </a:rPr>
                        <a:t>0,85 (0,59-1,22) </a:t>
                      </a:r>
                    </a:p>
                  </a:txBody>
                  <a:tcPr marL="68580" marR="68580" marT="0" marB="0" anchor="ctr"/>
                </a:tc>
                <a:tc>
                  <a:txBody>
                    <a:bodyPr/>
                    <a:lstStyle/>
                    <a:p>
                      <a:pPr algn="ctr"/>
                      <a:r>
                        <a:rPr lang="en-US" sz="1200">
                          <a:effectLst/>
                        </a:rPr>
                        <a:t>1,68 (0,92-3,05) </a:t>
                      </a:r>
                    </a:p>
                  </a:txBody>
                  <a:tcPr marL="68580" marR="68580" marT="0" marB="0" anchor="ctr"/>
                </a:tc>
                <a:extLst>
                  <a:ext uri="{0D108BD9-81ED-4DB2-BD59-A6C34878D82A}">
                    <a16:rowId xmlns:a16="http://schemas.microsoft.com/office/drawing/2014/main" val="290436799"/>
                  </a:ext>
                </a:extLst>
              </a:tr>
            </a:tbl>
          </a:graphicData>
        </a:graphic>
      </p:graphicFrame>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530943" y="2332605"/>
            <a:ext cx="3667877" cy="2192791"/>
          </a:xfrm>
        </p:spPr>
        <p:txBody>
          <a:bodyPr anchor="ctr">
            <a:normAutofit/>
          </a:bodyPr>
          <a:lstStyle/>
          <a:p>
            <a:r>
              <a:rPr lang="en-US"/>
              <a:t>Mortalité dans la province du Tanganyika</a:t>
            </a:r>
            <a:endParaRPr lang="en-US">
              <a:ea typeface="Roboto Condensed"/>
              <a:cs typeface="Roboto Condensed"/>
            </a:endParaRPr>
          </a:p>
        </p:txBody>
      </p:sp>
    </p:spTree>
    <p:extLst>
      <p:ext uri="{BB962C8B-B14F-4D97-AF65-F5344CB8AC3E}">
        <p14:creationId xmlns:p14="http://schemas.microsoft.com/office/powerpoint/2010/main" val="42119792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a:normAutofit/>
          </a:bodyPr>
          <a:lstStyle/>
          <a:p>
            <a:endParaRPr lang="en-US" sz="2800"/>
          </a:p>
          <a:p>
            <a:r>
              <a:rPr lang="en-US" sz="2800"/>
              <a:t>Une </a:t>
            </a:r>
            <a:r>
              <a:rPr lang="en-US" sz="2800" b="1"/>
              <a:t>"période de rappel" </a:t>
            </a:r>
            <a:r>
              <a:rPr lang="en-US" sz="2800"/>
              <a:t>est la période de temps pendant laquelle nous mesurons la période et observons les décès. Exprimée en nombre de jours.</a:t>
            </a:r>
          </a:p>
          <a:p>
            <a:endParaRPr lang="en-US" sz="2800"/>
          </a:p>
          <a:p>
            <a:r>
              <a:rPr lang="en-US" sz="2800"/>
              <a:t>Marquez concrètement le début de la période de rappel par un </a:t>
            </a:r>
            <a:r>
              <a:rPr lang="en-US" sz="2800" b="1"/>
              <a:t>"événement de rappel"</a:t>
            </a:r>
            <a:r>
              <a:rPr lang="en-US" sz="2800"/>
              <a:t>, c'est-à-dire un événement clair que les gens connaissent. Cet événement fournit un point précis dans le temps dont les répondants peuvent se souvenir clairement, pour aider à savoir si une personne est décédée avant ou après ce moment. </a:t>
            </a:r>
          </a:p>
          <a:p>
            <a:endParaRPr lang="en-US" sz="2800"/>
          </a:p>
          <a:p>
            <a:endParaRPr lang="en-US" sz="2800"/>
          </a:p>
          <a:p>
            <a:endParaRPr lang="en-US" sz="2800"/>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098772" cy="615675"/>
          </a:xfrm>
        </p:spPr>
        <p:txBody>
          <a:bodyPr/>
          <a:lstStyle/>
          <a:p>
            <a:r>
              <a:rPr lang="en-US"/>
              <a:t>Détermination de la période de rappel</a:t>
            </a:r>
          </a:p>
        </p:txBody>
      </p:sp>
    </p:spTree>
    <p:extLst>
      <p:ext uri="{BB962C8B-B14F-4D97-AF65-F5344CB8AC3E}">
        <p14:creationId xmlns:p14="http://schemas.microsoft.com/office/powerpoint/2010/main" val="14851480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05EC1E-311B-43E8-8209-C91396C312CB}"/>
              </a:ext>
            </a:extLst>
          </p:cNvPr>
          <p:cNvSpPr>
            <a:spLocks noGrp="1"/>
          </p:cNvSpPr>
          <p:nvPr>
            <p:ph sz="quarter" idx="10"/>
          </p:nvPr>
        </p:nvSpPr>
        <p:spPr/>
        <p:txBody>
          <a:bodyPr>
            <a:normAutofit lnSpcReduction="10000"/>
          </a:bodyPr>
          <a:lstStyle/>
          <a:p>
            <a:pPr marL="0" indent="0">
              <a:buNone/>
            </a:pPr>
            <a:r>
              <a:rPr lang="en-US" sz="3200" b="1"/>
              <a:t>Choix d'un </a:t>
            </a:r>
            <a:r>
              <a:rPr lang="en-US" sz="3200" b="1" err="1"/>
              <a:t>événement</a:t>
            </a:r>
            <a:r>
              <a:rPr lang="en-US" sz="3200" b="1"/>
              <a:t> de rappel</a:t>
            </a:r>
          </a:p>
          <a:p>
            <a:r>
              <a:rPr lang="en-US" sz="2000"/>
              <a:t>Les </a:t>
            </a:r>
            <a:r>
              <a:rPr lang="en-US" sz="2000" err="1"/>
              <a:t>événements</a:t>
            </a:r>
            <a:r>
              <a:rPr lang="en-US" sz="2000"/>
              <a:t> de rappel </a:t>
            </a:r>
            <a:r>
              <a:rPr lang="en-US" sz="2000" err="1"/>
              <a:t>sont</a:t>
            </a:r>
            <a:r>
              <a:rPr lang="en-US" sz="2000"/>
              <a:t> </a:t>
            </a:r>
            <a:r>
              <a:rPr lang="en-US" sz="2000" err="1"/>
              <a:t>idéaux</a:t>
            </a:r>
            <a:r>
              <a:rPr lang="en-US" sz="2000"/>
              <a:t> : </a:t>
            </a:r>
          </a:p>
          <a:p>
            <a:pPr lvl="1"/>
            <a:r>
              <a:rPr lang="en-US" sz="1800" err="1"/>
              <a:t>Événements</a:t>
            </a:r>
            <a:r>
              <a:rPr lang="en-US" sz="1800"/>
              <a:t> qui se </a:t>
            </a:r>
            <a:r>
              <a:rPr lang="en-US" sz="1800" err="1"/>
              <a:t>produisent</a:t>
            </a:r>
            <a:r>
              <a:rPr lang="en-US" sz="1800"/>
              <a:t> un </a:t>
            </a:r>
            <a:r>
              <a:rPr lang="en-US" sz="1800" err="1"/>
              <a:t>seul</a:t>
            </a:r>
            <a:r>
              <a:rPr lang="en-US" sz="1800"/>
              <a:t> jour/date</a:t>
            </a:r>
          </a:p>
          <a:p>
            <a:pPr lvl="1"/>
            <a:r>
              <a:rPr lang="en-US" sz="1800"/>
              <a:t>Bien </a:t>
            </a:r>
            <a:r>
              <a:rPr lang="en-US" sz="1800" err="1"/>
              <a:t>connu</a:t>
            </a:r>
            <a:r>
              <a:rPr lang="en-US" sz="1800"/>
              <a:t> par la population </a:t>
            </a:r>
            <a:r>
              <a:rPr lang="en-US" sz="1800" err="1"/>
              <a:t>générale</a:t>
            </a:r>
            <a:r>
              <a:rPr lang="en-US" sz="1800"/>
              <a:t> au </a:t>
            </a:r>
            <a:r>
              <a:rPr lang="en-US" sz="1800" err="1"/>
              <a:t>niveau</a:t>
            </a:r>
            <a:r>
              <a:rPr lang="en-US" sz="1800"/>
              <a:t> </a:t>
            </a:r>
            <a:r>
              <a:rPr lang="en-US" sz="1800" err="1"/>
              <a:t>communautaire</a:t>
            </a:r>
            <a:endParaRPr lang="en-US" sz="1800"/>
          </a:p>
          <a:p>
            <a:pPr lvl="1"/>
            <a:r>
              <a:rPr lang="en-US" sz="1800"/>
              <a:t>Il </a:t>
            </a:r>
            <a:r>
              <a:rPr lang="en-US" sz="1800" err="1"/>
              <a:t>peut</a:t>
            </a:r>
            <a:r>
              <a:rPr lang="en-US" sz="1800"/>
              <a:t> </a:t>
            </a:r>
            <a:r>
              <a:rPr lang="en-US" sz="1800" err="1"/>
              <a:t>s'agir</a:t>
            </a:r>
            <a:r>
              <a:rPr lang="en-US" sz="1800"/>
              <a:t> de </a:t>
            </a:r>
            <a:r>
              <a:rPr lang="en-US" sz="1800" err="1"/>
              <a:t>jours</a:t>
            </a:r>
            <a:r>
              <a:rPr lang="en-US" sz="1800"/>
              <a:t> </a:t>
            </a:r>
            <a:r>
              <a:rPr lang="en-US" sz="1800" err="1"/>
              <a:t>fériés</a:t>
            </a:r>
            <a:r>
              <a:rPr lang="en-US" sz="1800"/>
              <a:t>, </a:t>
            </a:r>
            <a:r>
              <a:rPr lang="en-US" sz="1800" err="1"/>
              <a:t>d'événements</a:t>
            </a:r>
            <a:r>
              <a:rPr lang="en-US" sz="1800"/>
              <a:t> </a:t>
            </a:r>
            <a:r>
              <a:rPr lang="en-US" sz="1800" err="1"/>
              <a:t>locaux</a:t>
            </a:r>
            <a:r>
              <a:rPr lang="en-US" sz="1800"/>
              <a:t>, </a:t>
            </a:r>
            <a:r>
              <a:rPr lang="en-US" sz="1800" err="1"/>
              <a:t>d'élections</a:t>
            </a:r>
            <a:r>
              <a:rPr lang="en-US" sz="1800"/>
              <a:t> </a:t>
            </a:r>
            <a:r>
              <a:rPr lang="en-US" sz="1800" err="1"/>
              <a:t>ou</a:t>
            </a:r>
            <a:r>
              <a:rPr lang="en-US" sz="1800"/>
              <a:t> </a:t>
            </a:r>
            <a:r>
              <a:rPr lang="en-US" sz="1800" err="1"/>
              <a:t>d'autres</a:t>
            </a:r>
            <a:r>
              <a:rPr lang="en-US" sz="1800"/>
              <a:t> </a:t>
            </a:r>
            <a:r>
              <a:rPr lang="en-US" sz="1800" err="1"/>
              <a:t>événements</a:t>
            </a:r>
            <a:r>
              <a:rPr lang="en-US" sz="1800"/>
              <a:t> </a:t>
            </a:r>
            <a:r>
              <a:rPr lang="en-US" sz="1800" err="1"/>
              <a:t>connus</a:t>
            </a:r>
            <a:r>
              <a:rPr lang="en-US" sz="1800"/>
              <a:t>.</a:t>
            </a:r>
          </a:p>
          <a:p>
            <a:pPr lvl="1"/>
            <a:endParaRPr lang="en-US" sz="2000"/>
          </a:p>
          <a:p>
            <a:r>
              <a:rPr lang="en-US" sz="2000"/>
              <a:t>Avec le grand </a:t>
            </a:r>
            <a:r>
              <a:rPr lang="en-US" sz="2000" err="1"/>
              <a:t>groupe</a:t>
            </a:r>
            <a:r>
              <a:rPr lang="en-US" sz="2000"/>
              <a:t>, </a:t>
            </a:r>
            <a:r>
              <a:rPr lang="en-US" sz="2000" err="1"/>
              <a:t>faites</a:t>
            </a:r>
            <a:r>
              <a:rPr lang="en-US" sz="2000"/>
              <a:t> un brainstorming sur les </a:t>
            </a:r>
            <a:r>
              <a:rPr lang="en-US" sz="2000" err="1"/>
              <a:t>événements</a:t>
            </a:r>
            <a:r>
              <a:rPr lang="en-US" sz="2000"/>
              <a:t> de rappel que </a:t>
            </a:r>
            <a:r>
              <a:rPr lang="en-US" sz="2000" err="1"/>
              <a:t>vous</a:t>
            </a:r>
            <a:r>
              <a:rPr lang="en-US" sz="2000"/>
              <a:t> </a:t>
            </a:r>
            <a:r>
              <a:rPr lang="en-US" sz="2000" err="1"/>
              <a:t>pourriez</a:t>
            </a:r>
            <a:r>
              <a:rPr lang="en-US" sz="2000"/>
              <a:t> </a:t>
            </a:r>
            <a:r>
              <a:rPr lang="en-US" sz="2000" err="1"/>
              <a:t>utiliser</a:t>
            </a:r>
            <a:r>
              <a:rPr lang="en-US" sz="2000"/>
              <a:t> entre </a:t>
            </a:r>
            <a:r>
              <a:rPr lang="en-US" sz="2000" err="1"/>
              <a:t>février</a:t>
            </a:r>
            <a:r>
              <a:rPr lang="en-US" sz="2000"/>
              <a:t> et </a:t>
            </a:r>
            <a:r>
              <a:rPr lang="en-US" sz="2000" err="1"/>
              <a:t>juin</a:t>
            </a:r>
            <a:r>
              <a:rPr lang="en-US" sz="2000"/>
              <a:t>.</a:t>
            </a:r>
          </a:p>
          <a:p>
            <a:endParaRPr lang="en-US"/>
          </a:p>
          <a:p>
            <a:endParaRPr lang="en-US"/>
          </a:p>
          <a:p>
            <a:endParaRPr lang="en-US"/>
          </a:p>
          <a:p>
            <a:endParaRPr lang="en-US"/>
          </a:p>
          <a:p>
            <a:endParaRPr lang="en-US"/>
          </a:p>
          <a:p>
            <a:endParaRPr lang="en-US"/>
          </a:p>
          <a:p>
            <a:endParaRPr lang="en-US"/>
          </a:p>
          <a:p>
            <a:endParaRPr lang="en-US"/>
          </a:p>
          <a:p>
            <a:r>
              <a:rPr lang="en-US" sz="2000" b="1">
                <a:highlight>
                  <a:srgbClr val="FFFF00"/>
                </a:highlight>
              </a:rPr>
              <a:t>Pour le début du </a:t>
            </a:r>
            <a:r>
              <a:rPr lang="en-US" sz="2000" b="1" err="1">
                <a:highlight>
                  <a:srgbClr val="FFFF00"/>
                </a:highlight>
              </a:rPr>
              <a:t>projet</a:t>
            </a:r>
            <a:r>
              <a:rPr lang="en-US" sz="2000" b="1">
                <a:highlight>
                  <a:srgbClr val="FFFF00"/>
                </a:highlight>
              </a:rPr>
              <a:t>, nous </a:t>
            </a:r>
            <a:r>
              <a:rPr lang="en-US" sz="2000" b="1" err="1">
                <a:highlight>
                  <a:srgbClr val="FFFF00"/>
                </a:highlight>
              </a:rPr>
              <a:t>utiliserons</a:t>
            </a:r>
            <a:r>
              <a:rPr lang="en-US" sz="2000" b="1">
                <a:highlight>
                  <a:srgbClr val="FFFF00"/>
                </a:highlight>
              </a:rPr>
              <a:t> le </a:t>
            </a:r>
            <a:r>
              <a:rPr lang="en-US" sz="2000" b="1" err="1">
                <a:highlight>
                  <a:srgbClr val="FFFF00"/>
                </a:highlight>
              </a:rPr>
              <a:t>Nouvel</a:t>
            </a:r>
            <a:r>
              <a:rPr lang="en-US" sz="2000" b="1">
                <a:highlight>
                  <a:srgbClr val="FFFF00"/>
                </a:highlight>
              </a:rPr>
              <a:t> An, le 1er </a:t>
            </a:r>
            <a:r>
              <a:rPr lang="en-US" sz="2000" b="1" err="1">
                <a:highlight>
                  <a:srgbClr val="FFFF00"/>
                </a:highlight>
              </a:rPr>
              <a:t>janvier</a:t>
            </a:r>
            <a:r>
              <a:rPr lang="en-US" sz="2000" b="1" baseline="30000" err="1">
                <a:highlight>
                  <a:srgbClr val="FFFF00"/>
                </a:highlight>
              </a:rPr>
              <a:t>st</a:t>
            </a:r>
            <a:r>
              <a:rPr lang="en-US" sz="2000" b="1">
                <a:highlight>
                  <a:srgbClr val="FFFF00"/>
                </a:highlight>
              </a:rPr>
              <a:t> , 2023.</a:t>
            </a:r>
            <a:endParaRPr lang="en-US" sz="1400" b="1">
              <a:highlight>
                <a:srgbClr val="FFFF00"/>
              </a:highlight>
            </a:endParaRPr>
          </a:p>
          <a:p>
            <a:endParaRPr lang="en-US"/>
          </a:p>
        </p:txBody>
      </p:sp>
      <p:sp>
        <p:nvSpPr>
          <p:cNvPr id="3" name="Title 2">
            <a:extLst>
              <a:ext uri="{FF2B5EF4-FFF2-40B4-BE49-F238E27FC236}">
                <a16:creationId xmlns:a16="http://schemas.microsoft.com/office/drawing/2014/main" id="{71D92C84-2EDC-D6E7-EE11-E75E4A467341}"/>
              </a:ext>
            </a:extLst>
          </p:cNvPr>
          <p:cNvSpPr>
            <a:spLocks noGrp="1"/>
          </p:cNvSpPr>
          <p:nvPr>
            <p:ph type="title"/>
          </p:nvPr>
        </p:nvSpPr>
        <p:spPr/>
        <p:txBody>
          <a:bodyPr/>
          <a:lstStyle/>
          <a:p>
            <a:r>
              <a:rPr lang="en-US"/>
              <a:t>Exercice</a:t>
            </a:r>
          </a:p>
        </p:txBody>
      </p:sp>
      <p:graphicFrame>
        <p:nvGraphicFramePr>
          <p:cNvPr id="4" name="Table 4">
            <a:extLst>
              <a:ext uri="{FF2B5EF4-FFF2-40B4-BE49-F238E27FC236}">
                <a16:creationId xmlns:a16="http://schemas.microsoft.com/office/drawing/2014/main" id="{DC5F5FDC-09CB-E898-2FAE-B835538459E1}"/>
              </a:ext>
            </a:extLst>
          </p:cNvPr>
          <p:cNvGraphicFramePr>
            <a:graphicFrameLocks noGrp="1"/>
          </p:cNvGraphicFramePr>
          <p:nvPr>
            <p:extLst>
              <p:ext uri="{D42A27DB-BD31-4B8C-83A1-F6EECF244321}">
                <p14:modId xmlns:p14="http://schemas.microsoft.com/office/powerpoint/2010/main" val="2582603388"/>
              </p:ext>
            </p:extLst>
          </p:nvPr>
        </p:nvGraphicFramePr>
        <p:xfrm>
          <a:off x="510592" y="3749992"/>
          <a:ext cx="10989734" cy="1724378"/>
        </p:xfrm>
        <a:graphic>
          <a:graphicData uri="http://schemas.openxmlformats.org/drawingml/2006/table">
            <a:tbl>
              <a:tblPr firstRow="1" bandRow="1">
                <a:tableStyleId>{5C22544A-7EE6-4342-B048-85BDC9FD1C3A}</a:tableStyleId>
              </a:tblPr>
              <a:tblGrid>
                <a:gridCol w="1569962">
                  <a:extLst>
                    <a:ext uri="{9D8B030D-6E8A-4147-A177-3AD203B41FA5}">
                      <a16:colId xmlns:a16="http://schemas.microsoft.com/office/drawing/2014/main" val="1889335011"/>
                    </a:ext>
                  </a:extLst>
                </a:gridCol>
                <a:gridCol w="1569962">
                  <a:extLst>
                    <a:ext uri="{9D8B030D-6E8A-4147-A177-3AD203B41FA5}">
                      <a16:colId xmlns:a16="http://schemas.microsoft.com/office/drawing/2014/main" val="229012496"/>
                    </a:ext>
                  </a:extLst>
                </a:gridCol>
                <a:gridCol w="1569962">
                  <a:extLst>
                    <a:ext uri="{9D8B030D-6E8A-4147-A177-3AD203B41FA5}">
                      <a16:colId xmlns:a16="http://schemas.microsoft.com/office/drawing/2014/main" val="369755395"/>
                    </a:ext>
                  </a:extLst>
                </a:gridCol>
                <a:gridCol w="1569962">
                  <a:extLst>
                    <a:ext uri="{9D8B030D-6E8A-4147-A177-3AD203B41FA5}">
                      <a16:colId xmlns:a16="http://schemas.microsoft.com/office/drawing/2014/main" val="3031510388"/>
                    </a:ext>
                  </a:extLst>
                </a:gridCol>
                <a:gridCol w="1569962">
                  <a:extLst>
                    <a:ext uri="{9D8B030D-6E8A-4147-A177-3AD203B41FA5}">
                      <a16:colId xmlns:a16="http://schemas.microsoft.com/office/drawing/2014/main" val="632631044"/>
                    </a:ext>
                  </a:extLst>
                </a:gridCol>
                <a:gridCol w="1569962">
                  <a:extLst>
                    <a:ext uri="{9D8B030D-6E8A-4147-A177-3AD203B41FA5}">
                      <a16:colId xmlns:a16="http://schemas.microsoft.com/office/drawing/2014/main" val="1794496253"/>
                    </a:ext>
                  </a:extLst>
                </a:gridCol>
                <a:gridCol w="1569962">
                  <a:extLst>
                    <a:ext uri="{9D8B030D-6E8A-4147-A177-3AD203B41FA5}">
                      <a16:colId xmlns:a16="http://schemas.microsoft.com/office/drawing/2014/main" val="1498368678"/>
                    </a:ext>
                  </a:extLst>
                </a:gridCol>
              </a:tblGrid>
              <a:tr h="809978">
                <a:tc>
                  <a:txBody>
                    <a:bodyPr/>
                    <a:lstStyle/>
                    <a:p>
                      <a:pPr algn="ctr"/>
                      <a:r>
                        <a:rPr lang="en-US"/>
                        <a:t>Décembre</a:t>
                      </a:r>
                    </a:p>
                  </a:txBody>
                  <a:tcPr anchor="ctr"/>
                </a:tc>
                <a:tc>
                  <a:txBody>
                    <a:bodyPr/>
                    <a:lstStyle/>
                    <a:p>
                      <a:pPr algn="ctr"/>
                      <a:r>
                        <a:rPr lang="en-US"/>
                        <a:t>Janvier</a:t>
                      </a:r>
                    </a:p>
                  </a:txBody>
                  <a:tcPr anchor="ctr"/>
                </a:tc>
                <a:tc>
                  <a:txBody>
                    <a:bodyPr/>
                    <a:lstStyle/>
                    <a:p>
                      <a:pPr algn="ctr"/>
                      <a:r>
                        <a:rPr lang="en-US"/>
                        <a:t>Février</a:t>
                      </a:r>
                    </a:p>
                  </a:txBody>
                  <a:tcPr anchor="ctr"/>
                </a:tc>
                <a:tc>
                  <a:txBody>
                    <a:bodyPr/>
                    <a:lstStyle/>
                    <a:p>
                      <a:pPr algn="ctr"/>
                      <a:r>
                        <a:rPr lang="en-US"/>
                        <a:t>Mars</a:t>
                      </a:r>
                    </a:p>
                  </a:txBody>
                  <a:tcPr anchor="ctr"/>
                </a:tc>
                <a:tc>
                  <a:txBody>
                    <a:bodyPr/>
                    <a:lstStyle/>
                    <a:p>
                      <a:pPr algn="ctr"/>
                      <a:r>
                        <a:rPr lang="en-US"/>
                        <a:t>Avril</a:t>
                      </a:r>
                    </a:p>
                  </a:txBody>
                  <a:tcPr anchor="ctr"/>
                </a:tc>
                <a:tc>
                  <a:txBody>
                    <a:bodyPr/>
                    <a:lstStyle/>
                    <a:p>
                      <a:pPr algn="ctr"/>
                      <a:r>
                        <a:rPr lang="en-US"/>
                        <a:t>Mai</a:t>
                      </a:r>
                    </a:p>
                  </a:txBody>
                  <a:tcPr anchor="ctr"/>
                </a:tc>
                <a:tc>
                  <a:txBody>
                    <a:bodyPr/>
                    <a:lstStyle/>
                    <a:p>
                      <a:pPr algn="ctr"/>
                      <a:r>
                        <a:rPr lang="en-US"/>
                        <a:t>Juin</a:t>
                      </a:r>
                    </a:p>
                  </a:txBody>
                  <a:tcPr anchor="ctr"/>
                </a:tc>
                <a:extLst>
                  <a:ext uri="{0D108BD9-81ED-4DB2-BD59-A6C34878D82A}">
                    <a16:rowId xmlns:a16="http://schemas.microsoft.com/office/drawing/2014/main" val="1947857846"/>
                  </a:ext>
                </a:extLst>
              </a:tr>
              <a:tr h="809978">
                <a:tc>
                  <a:txBody>
                    <a:bodyPr/>
                    <a:lstStyle/>
                    <a:p>
                      <a:pPr algn="ctr"/>
                      <a:r>
                        <a:rPr lang="en-US"/>
                        <a:t>Noël, 25 décembre</a:t>
                      </a:r>
                      <a:r>
                        <a:rPr lang="en-US" baseline="30000"/>
                        <a:t>th</a:t>
                      </a:r>
                      <a:r>
                        <a:rPr lang="en-US"/>
                        <a:t> , 2022</a:t>
                      </a:r>
                    </a:p>
                  </a:txBody>
                  <a:tcPr anchor="ctr"/>
                </a:tc>
                <a:tc>
                  <a:txBody>
                    <a:bodyPr/>
                    <a:lstStyle/>
                    <a:p>
                      <a:pPr algn="ctr"/>
                      <a:r>
                        <a:rPr lang="en-US"/>
                        <a:t>Nouvel an, 1er janvier</a:t>
                      </a:r>
                      <a:r>
                        <a:rPr lang="en-US" baseline="30000"/>
                        <a:t>st</a:t>
                      </a:r>
                      <a:r>
                        <a:rPr lang="en-US"/>
                        <a:t> , 2023</a:t>
                      </a:r>
                    </a:p>
                  </a:txBody>
                  <a:tcPr anchor="ctr"/>
                </a:tc>
                <a:tc>
                  <a:txBody>
                    <a:bodyPr/>
                    <a:lstStyle/>
                    <a:p>
                      <a:pPr algn="ctr"/>
                      <a:r>
                        <a:rPr lang="en-US" b="1"/>
                        <a:t>?</a:t>
                      </a:r>
                    </a:p>
                  </a:txBody>
                  <a:tcPr anchor="ctr"/>
                </a:tc>
                <a:tc>
                  <a:txBody>
                    <a:bodyPr/>
                    <a:lstStyle/>
                    <a:p>
                      <a:pPr algn="ctr"/>
                      <a:r>
                        <a:rPr lang="en-US" b="1"/>
                        <a:t>?</a:t>
                      </a:r>
                    </a:p>
                  </a:txBody>
                  <a:tcPr anchor="ctr"/>
                </a:tc>
                <a:tc>
                  <a:txBody>
                    <a:bodyPr/>
                    <a:lstStyle/>
                    <a:p>
                      <a:pPr algn="ctr"/>
                      <a:r>
                        <a:rPr lang="en-US" b="1"/>
                        <a:t>?</a:t>
                      </a:r>
                    </a:p>
                  </a:txBody>
                  <a:tcPr anchor="ctr"/>
                </a:tc>
                <a:tc>
                  <a:txBody>
                    <a:bodyPr/>
                    <a:lstStyle/>
                    <a:p>
                      <a:pPr algn="ctr"/>
                      <a:r>
                        <a:rPr lang="en-US" b="1"/>
                        <a:t>?</a:t>
                      </a:r>
                    </a:p>
                  </a:txBody>
                  <a:tcPr anchor="ctr"/>
                </a:tc>
                <a:tc>
                  <a:txBody>
                    <a:bodyPr/>
                    <a:lstStyle/>
                    <a:p>
                      <a:pPr algn="ctr"/>
                      <a:r>
                        <a:rPr lang="en-US" b="1"/>
                        <a:t>?</a:t>
                      </a:r>
                    </a:p>
                  </a:txBody>
                  <a:tcPr anchor="ctr"/>
                </a:tc>
                <a:extLst>
                  <a:ext uri="{0D108BD9-81ED-4DB2-BD59-A6C34878D82A}">
                    <a16:rowId xmlns:a16="http://schemas.microsoft.com/office/drawing/2014/main" val="2268584625"/>
                  </a:ext>
                </a:extLst>
              </a:tr>
            </a:tbl>
          </a:graphicData>
        </a:graphic>
      </p:graphicFrame>
    </p:spTree>
    <p:extLst>
      <p:ext uri="{BB962C8B-B14F-4D97-AF65-F5344CB8AC3E}">
        <p14:creationId xmlns:p14="http://schemas.microsoft.com/office/powerpoint/2010/main" val="110364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56B0569B-B349-F3AC-B196-064088BE4944}"/>
              </a:ext>
            </a:extLst>
          </p:cNvPr>
          <p:cNvSpPr>
            <a:spLocks noGrp="1"/>
          </p:cNvSpPr>
          <p:nvPr>
            <p:ph sz="quarter" idx="10"/>
          </p:nvPr>
        </p:nvSpPr>
        <p:spPr>
          <a:xfrm>
            <a:off x="4827639" y="530941"/>
            <a:ext cx="7086769" cy="5968181"/>
          </a:xfrm>
        </p:spPr>
        <p:txBody>
          <a:bodyPr vert="horz" lIns="91440" tIns="45720" rIns="91440" bIns="45720" rtlCol="0" anchor="t">
            <a:noAutofit/>
          </a:bodyPr>
          <a:lstStyle/>
          <a:p>
            <a:r>
              <a:rPr lang="en-US" sz="2400">
                <a:ea typeface="+mn-lt"/>
                <a:cs typeface="+mn-lt"/>
              </a:rPr>
              <a:t>L'estimation de la mortalité de la population est un outil important pour le suivi et l'évaluation de la santé globale des populations dans les situations d'urgence. Ces méthodes peuvent renseigner sur l'étendue et l'ampleur des besoins humanitaires pour l'établissement des priorités, le plaidoyer et la planification,</a:t>
            </a:r>
          </a:p>
          <a:p>
            <a:endParaRPr lang="en-US" sz="2400">
              <a:cs typeface="Segoe UI Light"/>
            </a:endParaRPr>
          </a:p>
          <a:p>
            <a:r>
              <a:rPr lang="en-US" sz="2400">
                <a:cs typeface="Segoe UI Light"/>
              </a:rPr>
              <a:t>Dans de nombreux pays, il existe des systèmes de "statistiques vitales" qui enregistrent tous les décès survenant dans la population à partir des établissements de santé ou d'autres services sociaux. Cependant, dans les contextes humanitaires, ces systèmes n'existent souvent pas et de nombreux décès survenant dans la communauté ne sont jamais comptabilisés. Dans ces cas, nous réalisons généralement des enquêtes auprès des ménages pour comprendre le niveau de mortalité. </a:t>
            </a:r>
          </a:p>
          <a:p>
            <a:endParaRPr lang="en-US" sz="2400">
              <a:cs typeface="Segoe UI Light"/>
            </a:endParaRPr>
          </a:p>
          <a:p>
            <a:endParaRPr lang="en-US" sz="2400">
              <a:cs typeface="Segoe UI Light"/>
            </a:endParaRPr>
          </a:p>
          <a:p>
            <a:endParaRPr lang="en-US" sz="2400">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530943" y="2332605"/>
            <a:ext cx="3667877" cy="2192791"/>
          </a:xfrm>
        </p:spPr>
        <p:txBody>
          <a:bodyPr anchor="ctr">
            <a:normAutofit/>
          </a:bodyPr>
          <a:lstStyle/>
          <a:p>
            <a:r>
              <a:rPr lang="en-US"/>
              <a:t>Historique et contexte (1)</a:t>
            </a:r>
          </a:p>
        </p:txBody>
      </p:sp>
    </p:spTree>
    <p:extLst>
      <p:ext uri="{BB962C8B-B14F-4D97-AF65-F5344CB8AC3E}">
        <p14:creationId xmlns:p14="http://schemas.microsoft.com/office/powerpoint/2010/main" val="26708095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098772" cy="615675"/>
          </a:xfrm>
        </p:spPr>
        <p:txBody>
          <a:bodyPr/>
          <a:lstStyle/>
          <a:p>
            <a:r>
              <a:rPr lang="en-US"/>
              <a:t>Calcul du taux de mortalité</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3DFECAE-D93D-718B-C520-ACDB8948A598}"/>
                  </a:ext>
                </a:extLst>
              </p:cNvPr>
              <p:cNvSpPr>
                <a:spLocks noGrp="1"/>
              </p:cNvSpPr>
              <p:nvPr>
                <p:ph sz="quarter" idx="10"/>
              </p:nvPr>
            </p:nvSpPr>
            <p:spPr>
              <a:xfrm>
                <a:off x="471948" y="1689719"/>
                <a:ext cx="11258550" cy="714747"/>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𝑀𝑜𝑟𝑡𝑎𝑙𝑖𝑡𝑦</m:t>
                      </m:r>
                      <m:r>
                        <a:rPr lang="en-US" sz="2000" i="1" smtClean="0">
                          <a:latin typeface="Cambria Math" panose="02040503050406030204" pitchFamily="18" charset="0"/>
                        </a:rPr>
                        <m:t> </m:t>
                      </m:r>
                      <m:r>
                        <a:rPr lang="en-US" sz="2000" i="1" smtClean="0">
                          <a:latin typeface="Cambria Math" panose="02040503050406030204" pitchFamily="18" charset="0"/>
                        </a:rPr>
                        <m:t>𝑅𝑎𝑡𝑒</m:t>
                      </m:r>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𝑀𝑅</m:t>
                          </m:r>
                        </m:e>
                      </m:d>
                      <m:r>
                        <a:rPr lang="en-US" sz="2000" i="1"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b="0" i="1" smtClean="0">
                                  <a:latin typeface="Cambria Math" panose="02040503050406030204" pitchFamily="18" charset="0"/>
                                </a:rPr>
                                <m:t> </m:t>
                              </m:r>
                              <m:r>
                                <a:rPr lang="en-US" sz="2000" b="0" i="1" smtClean="0">
                                  <a:latin typeface="Cambria Math" panose="02040503050406030204" pitchFamily="18" charset="0"/>
                                </a:rPr>
                                <m:t>𝑡𝑜𝑡𝑎𝑙</m:t>
                              </m:r>
                              <m:r>
                                <a:rPr lang="en-US" sz="2000" i="1">
                                  <a:latin typeface="Cambria Math" panose="02040503050406030204" pitchFamily="18" charset="0"/>
                                </a:rPr>
                                <m:t> </m:t>
                              </m:r>
                              <m:r>
                                <a:rPr lang="en-US" sz="2000" i="1">
                                  <a:latin typeface="Cambria Math" panose="02040503050406030204" pitchFamily="18" charset="0"/>
                                </a:rPr>
                                <m:t>𝑑𝑒𝑎𝑡h𝑠</m:t>
                              </m:r>
                              <m:r>
                                <a:rPr lang="en-US" sz="2000" b="0" i="1" smtClean="0">
                                  <a:latin typeface="Cambria Math" panose="02040503050406030204" pitchFamily="18" charset="0"/>
                                </a:rPr>
                                <m:t> </m:t>
                              </m:r>
                              <m:r>
                                <a:rPr lang="en-US" sz="2000" b="0" i="1" smtClean="0">
                                  <a:latin typeface="Cambria Math" panose="02040503050406030204" pitchFamily="18" charset="0"/>
                                </a:rPr>
                                <m:t>𝑑𝑢𝑟𝑖𝑛𝑔</m:t>
                              </m:r>
                              <m:r>
                                <a:rPr lang="en-US" sz="2000" b="0" i="1" smtClean="0">
                                  <a:latin typeface="Cambria Math" panose="02040503050406030204" pitchFamily="18" charset="0"/>
                                </a:rPr>
                                <m:t> </m:t>
                              </m:r>
                              <m:r>
                                <a:rPr lang="en-US" sz="2000" b="0" i="1" smtClean="0">
                                  <a:latin typeface="Cambria Math" panose="02040503050406030204" pitchFamily="18" charset="0"/>
                                </a:rPr>
                                <m:t>𝑡h𝑒</m:t>
                              </m:r>
                              <m:r>
                                <a:rPr lang="en-US" sz="2000" b="0" i="1" smtClean="0">
                                  <a:latin typeface="Cambria Math" panose="02040503050406030204" pitchFamily="18" charset="0"/>
                                </a:rPr>
                                <m:t> </m:t>
                              </m:r>
                              <m:r>
                                <a:rPr lang="en-US" sz="2000" b="0" i="1" smtClean="0">
                                  <a:latin typeface="Cambria Math" panose="02040503050406030204" pitchFamily="18" charset="0"/>
                                </a:rPr>
                                <m:t>𝑝𝑒𝑟𝑖𝑜𝑑</m:t>
                              </m:r>
                            </m:num>
                            <m:den>
                              <m:r>
                                <a:rPr lang="en-US" sz="2000" b="0" i="1" smtClean="0">
                                  <a:latin typeface="Cambria Math" panose="02040503050406030204" pitchFamily="18" charset="0"/>
                                </a:rPr>
                                <m:t># </m:t>
                              </m:r>
                              <m:r>
                                <a:rPr lang="en-US" sz="2000" b="0" i="1" smtClean="0">
                                  <a:latin typeface="Cambria Math" panose="02040503050406030204" pitchFamily="18" charset="0"/>
                                </a:rPr>
                                <m:t>𝑃𝑒𝑜𝑝𝑙𝑒</m:t>
                              </m:r>
                              <m:r>
                                <a:rPr lang="en-US" sz="2000" b="0" i="1" smtClean="0">
                                  <a:latin typeface="Cambria Math" panose="02040503050406030204" pitchFamily="18" charset="0"/>
                                </a:rPr>
                                <m:t> </m:t>
                              </m:r>
                              <m:r>
                                <a:rPr lang="en-US" sz="2000" b="0" i="1" smtClean="0">
                                  <a:latin typeface="Cambria Math" panose="02040503050406030204" pitchFamily="18" charset="0"/>
                                </a:rPr>
                                <m:t>𝑂𝑏𝑠𝑒𝑟𝑣𝑒𝑑</m:t>
                              </m:r>
                              <m:r>
                                <a:rPr lang="en-US" sz="2000" b="0" i="1" smtClean="0">
                                  <a:latin typeface="Cambria Math" panose="02040503050406030204" pitchFamily="18" charset="0"/>
                                </a:rPr>
                                <m:t> ∗# </m:t>
                              </m:r>
                              <m:r>
                                <a:rPr lang="en-US" sz="2000" b="0" i="1" smtClean="0">
                                  <a:latin typeface="Cambria Math" panose="02040503050406030204" pitchFamily="18" charset="0"/>
                                </a:rPr>
                                <m:t>𝑜𝑓𝑑𝑎𝑦𝑠</m:t>
                              </m:r>
                              <m:r>
                                <a:rPr lang="en-US" sz="2000" b="0" i="1" smtClean="0">
                                  <a:latin typeface="Cambria Math" panose="02040503050406030204" pitchFamily="18" charset="0"/>
                                </a:rPr>
                                <m:t> </m:t>
                              </m:r>
                              <m:r>
                                <a:rPr lang="en-US" sz="2000" b="0" i="1" smtClean="0">
                                  <a:latin typeface="Cambria Math" panose="02040503050406030204" pitchFamily="18" charset="0"/>
                                </a:rPr>
                                <m:t>𝑜𝑏𝑠𝑒𝑟𝑣𝑒𝑑</m:t>
                              </m:r>
                            </m:den>
                          </m:f>
                        </m:e>
                      </m:d>
                      <m:r>
                        <a:rPr lang="en-US" sz="2000" b="0" i="1" smtClean="0">
                          <a:latin typeface="Cambria Math" panose="02040503050406030204" pitchFamily="18" charset="0"/>
                        </a:rPr>
                        <m:t>∗10,000</m:t>
                      </m:r>
                    </m:oMath>
                  </m:oMathPara>
                </a14:m>
                <a:endParaRPr lang="en-US" sz="2000"/>
              </a:p>
            </p:txBody>
          </p:sp>
        </mc:Choice>
        <mc:Fallback xmlns="">
          <p:sp>
            <p:nvSpPr>
              <p:cNvPr id="5" name="Content Placeholder 4">
                <a:extLst>
                  <a:ext uri="{FF2B5EF4-FFF2-40B4-BE49-F238E27FC236}">
                    <a16:creationId xmlns:a16="http://schemas.microsoft.com/office/drawing/2014/main" id="{F3DFECAE-D93D-718B-C520-ACDB8948A598}"/>
                  </a:ext>
                </a:extLst>
              </p:cNvPr>
              <p:cNvSpPr>
                <a:spLocks noGrp="1" noRot="1" noChangeAspect="1" noMove="1" noResize="1" noEditPoints="1" noAdjustHandles="1" noChangeArrowheads="1" noChangeShapeType="1" noTextEdit="1"/>
              </p:cNvSpPr>
              <p:nvPr>
                <p:ph sz="quarter" idx="10"/>
              </p:nvPr>
            </p:nvSpPr>
            <p:spPr>
              <a:xfrm>
                <a:off x="471948" y="1689719"/>
                <a:ext cx="11258550" cy="71474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8B1EC59-2288-A7D2-A0AB-F95CB2FF4207}"/>
                  </a:ext>
                </a:extLst>
              </p:cNvPr>
              <p:cNvSpPr/>
              <p:nvPr/>
            </p:nvSpPr>
            <p:spPr>
              <a:xfrm>
                <a:off x="269966" y="3376572"/>
                <a:ext cx="11652067" cy="67666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𝑀𝑜𝑟𝑡𝑎𝑙𝑖𝑡𝑦</m:t>
                      </m:r>
                      <m:r>
                        <a:rPr lang="en-US" sz="2000" b="0" i="1" smtClean="0">
                          <a:latin typeface="Cambria Math" panose="02040503050406030204" pitchFamily="18" charset="0"/>
                        </a:rPr>
                        <m:t> </m:t>
                      </m:r>
                      <m:r>
                        <a:rPr lang="en-US" sz="2000" b="0" i="1" smtClean="0">
                          <a:latin typeface="Cambria Math" panose="02040503050406030204" pitchFamily="18" charset="0"/>
                        </a:rPr>
                        <m:t>𝑅𝑎𝑡𝑒</m:t>
                      </m:r>
                      <m:r>
                        <a:rPr lang="en-US" sz="2000" i="1" smtClean="0">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b="0" i="1" smtClean="0">
                              <a:latin typeface="Cambria Math" panose="02040503050406030204" pitchFamily="18" charset="0"/>
                            </a:rPr>
                            <m:t> </m:t>
                          </m:r>
                          <m:r>
                            <a:rPr lang="en-US" sz="2000" b="0" i="1" smtClean="0">
                              <a:latin typeface="Cambria Math" panose="02040503050406030204" pitchFamily="18" charset="0"/>
                            </a:rPr>
                            <m:t>𝑡𝑜𝑡𝑎𝑙</m:t>
                          </m:r>
                          <m:r>
                            <a:rPr lang="en-US" sz="2000" i="1">
                              <a:latin typeface="Cambria Math" panose="02040503050406030204" pitchFamily="18" charset="0"/>
                            </a:rPr>
                            <m:t> </m:t>
                          </m:r>
                          <m:r>
                            <a:rPr lang="en-US" sz="2000" i="1">
                              <a:latin typeface="Cambria Math" panose="02040503050406030204" pitchFamily="18" charset="0"/>
                            </a:rPr>
                            <m:t>𝑑𝑒𝑎𝑡h𝑠</m:t>
                          </m:r>
                          <m:r>
                            <a:rPr lang="en-US" sz="2000" b="0" i="1" smtClean="0">
                              <a:latin typeface="Cambria Math" panose="02040503050406030204" pitchFamily="18" charset="0"/>
                            </a:rPr>
                            <m:t> </m:t>
                          </m:r>
                          <m:r>
                            <a:rPr lang="en-US" sz="2000" b="0" i="1" smtClean="0">
                              <a:latin typeface="Cambria Math" panose="02040503050406030204" pitchFamily="18" charset="0"/>
                            </a:rPr>
                            <m:t>𝑑𝑢𝑟𝑖𝑛𝑔</m:t>
                          </m:r>
                          <m:r>
                            <a:rPr lang="en-US" sz="2000" b="0" i="1" smtClean="0">
                              <a:latin typeface="Cambria Math" panose="02040503050406030204" pitchFamily="18" charset="0"/>
                            </a:rPr>
                            <m:t> </m:t>
                          </m:r>
                          <m:r>
                            <a:rPr lang="en-US" sz="2000" b="0" i="1" smtClean="0">
                              <a:latin typeface="Cambria Math" panose="02040503050406030204" pitchFamily="18" charset="0"/>
                            </a:rPr>
                            <m:t>𝑡h𝑒</m:t>
                          </m:r>
                          <m:r>
                            <a:rPr lang="en-US" sz="2000" b="0" i="1" smtClean="0">
                              <a:latin typeface="Cambria Math" panose="02040503050406030204" pitchFamily="18" charset="0"/>
                            </a:rPr>
                            <m:t> </m:t>
                          </m:r>
                          <m:r>
                            <a:rPr lang="en-US" sz="2000" b="0" i="1" smtClean="0">
                              <a:latin typeface="Cambria Math" panose="02040503050406030204" pitchFamily="18" charset="0"/>
                            </a:rPr>
                            <m:t>𝑝𝑒𝑟𝑖𝑜𝑑</m:t>
                          </m:r>
                        </m:num>
                        <m:den>
                          <m:r>
                            <a:rPr lang="en-US" sz="2000" b="1" i="1" smtClean="0">
                              <a:latin typeface="Cambria Math" panose="02040503050406030204" pitchFamily="18" charset="0"/>
                            </a:rPr>
                            <m:t>𝑻𝒐𝒕𝒂𝒍</m:t>
                          </m:r>
                          <m:r>
                            <a:rPr lang="en-US" sz="2000" b="1" i="1" smtClean="0">
                              <a:latin typeface="Cambria Math" panose="02040503050406030204" pitchFamily="18" charset="0"/>
                            </a:rPr>
                            <m:t> </m:t>
                          </m:r>
                          <m:r>
                            <a:rPr lang="en-US" sz="2000" b="1" i="1" smtClean="0">
                              <a:latin typeface="Cambria Math" panose="02040503050406030204" pitchFamily="18" charset="0"/>
                            </a:rPr>
                            <m:t>𝑷𝒆𝒓𝒔𝒐𝒏</m:t>
                          </m:r>
                          <m:r>
                            <a:rPr lang="en-US" sz="2000" b="1" i="1" smtClean="0">
                              <a:latin typeface="Cambria Math" panose="02040503050406030204" pitchFamily="18" charset="0"/>
                            </a:rPr>
                            <m:t> </m:t>
                          </m:r>
                          <m:r>
                            <a:rPr lang="en-US" sz="2000" b="1" i="1" smtClean="0">
                              <a:latin typeface="Cambria Math" panose="02040503050406030204" pitchFamily="18" charset="0"/>
                            </a:rPr>
                            <m:t>𝑻𝒊𝒎𝒆</m:t>
                          </m:r>
                        </m:den>
                      </m:f>
                      <m:r>
                        <a:rPr lang="en-US" sz="2000" b="0" i="1" smtClean="0">
                          <a:latin typeface="Cambria Math" panose="02040503050406030204" pitchFamily="18" charset="0"/>
                        </a:rPr>
                        <m:t>∗10,000</m:t>
                      </m:r>
                    </m:oMath>
                  </m:oMathPara>
                </a14:m>
                <a:endParaRPr lang="en-US" sz="2000"/>
              </a:p>
            </p:txBody>
          </p:sp>
        </mc:Choice>
        <mc:Fallback xmlns="">
          <p:sp>
            <p:nvSpPr>
              <p:cNvPr id="6" name="Rectangle 5">
                <a:extLst>
                  <a:ext uri="{FF2B5EF4-FFF2-40B4-BE49-F238E27FC236}">
                    <a16:creationId xmlns:a16="http://schemas.microsoft.com/office/drawing/2014/main" id="{28B1EC59-2288-A7D2-A0AB-F95CB2FF4207}"/>
                  </a:ext>
                </a:extLst>
              </p:cNvPr>
              <p:cNvSpPr>
                <a:spLocks noRot="1" noChangeAspect="1" noMove="1" noResize="1" noEditPoints="1" noAdjustHandles="1" noChangeArrowheads="1" noChangeShapeType="1" noTextEdit="1"/>
              </p:cNvSpPr>
              <p:nvPr/>
            </p:nvSpPr>
            <p:spPr>
              <a:xfrm>
                <a:off x="269966" y="3376572"/>
                <a:ext cx="11652067" cy="676660"/>
              </a:xfrm>
              <a:prstGeom prst="rect">
                <a:avLst/>
              </a:prstGeom>
              <a:blipFill>
                <a:blip r:embed="rId3"/>
                <a:stretch>
                  <a:fillRect/>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187673DB-E98E-361F-AEF2-C697C7164943}"/>
              </a:ext>
            </a:extLst>
          </p:cNvPr>
          <p:cNvGrpSpPr/>
          <p:nvPr/>
        </p:nvGrpSpPr>
        <p:grpSpPr>
          <a:xfrm>
            <a:off x="1222513" y="4793914"/>
            <a:ext cx="9016031" cy="984885"/>
            <a:chOff x="1051385" y="3614692"/>
            <a:chExt cx="7055197" cy="984885"/>
          </a:xfrm>
        </p:grpSpPr>
        <p:sp>
          <p:nvSpPr>
            <p:cNvPr id="8" name="TextBox 7">
              <a:extLst>
                <a:ext uri="{FF2B5EF4-FFF2-40B4-BE49-F238E27FC236}">
                  <a16:creationId xmlns:a16="http://schemas.microsoft.com/office/drawing/2014/main" id="{61AF0979-273C-0650-579D-6755D81E6B25}"/>
                </a:ext>
              </a:extLst>
            </p:cNvPr>
            <p:cNvSpPr txBox="1"/>
            <p:nvPr/>
          </p:nvSpPr>
          <p:spPr>
            <a:xfrm>
              <a:off x="1051385" y="3614692"/>
              <a:ext cx="3218573" cy="984885"/>
            </a:xfrm>
            <a:prstGeom prst="rect">
              <a:avLst/>
            </a:prstGeom>
            <a:noFill/>
          </p:spPr>
          <p:txBody>
            <a:bodyPr wrap="square" rtlCol="0">
              <a:spAutoFit/>
            </a:bodyPr>
            <a:lstStyle/>
            <a:p>
              <a:r>
                <a:rPr lang="en-US" sz="1600" b="1" err="1"/>
                <a:t>Exemple</a:t>
              </a:r>
              <a:r>
                <a:rPr lang="en-US" sz="1600" b="1"/>
                <a:t> : </a:t>
              </a:r>
            </a:p>
            <a:p>
              <a:r>
                <a:rPr lang="en-US" sz="1400" i="1"/>
                <a:t>Durée de la </a:t>
              </a:r>
              <a:r>
                <a:rPr lang="en-US" sz="1400" i="1" err="1"/>
                <a:t>période</a:t>
              </a:r>
              <a:r>
                <a:rPr lang="en-US" sz="1400" i="1"/>
                <a:t> : 120 </a:t>
              </a:r>
              <a:r>
                <a:rPr lang="en-US" sz="1400" i="1" err="1"/>
                <a:t>jours</a:t>
              </a:r>
              <a:endParaRPr lang="en-US" sz="1400" i="1"/>
            </a:p>
            <a:p>
              <a:r>
                <a:rPr lang="en-US" sz="1400" i="1"/>
                <a:t>Population à la fin de la </a:t>
              </a:r>
              <a:r>
                <a:rPr lang="en-US" sz="1400" i="1" err="1"/>
                <a:t>période</a:t>
              </a:r>
              <a:r>
                <a:rPr lang="en-US" sz="1400" i="1"/>
                <a:t> : 18,300</a:t>
              </a:r>
            </a:p>
            <a:p>
              <a:r>
                <a:rPr lang="en-US" sz="1400" i="1" err="1"/>
                <a:t>Décès</a:t>
              </a:r>
              <a:r>
                <a:rPr lang="en-US" sz="1400" i="1"/>
                <a:t> au </a:t>
              </a:r>
              <a:r>
                <a:rPr lang="en-US" sz="1400" i="1" err="1"/>
                <a:t>cours</a:t>
              </a:r>
              <a:r>
                <a:rPr lang="en-US" sz="1400" i="1"/>
                <a:t> de la </a:t>
              </a:r>
              <a:r>
                <a:rPr lang="en-US" sz="1400" i="1" err="1"/>
                <a:t>période</a:t>
              </a:r>
              <a:r>
                <a:rPr lang="en-US" sz="1400" i="1"/>
                <a:t> : 360</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0CBCC83-C7C4-354B-DC75-32A0902BF246}"/>
                    </a:ext>
                  </a:extLst>
                </p:cNvPr>
                <p:cNvSpPr/>
                <p:nvPr/>
              </p:nvSpPr>
              <p:spPr>
                <a:xfrm>
                  <a:off x="3135765" y="3953247"/>
                  <a:ext cx="4970817" cy="5381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𝑀𝑅</m:t>
                        </m:r>
                        <m:r>
                          <a:rPr lang="en-US" sz="1400" i="1" smtClean="0">
                            <a:latin typeface="Cambria Math" panose="02040503050406030204" pitchFamily="18" charset="0"/>
                          </a:rPr>
                          <m:t>= </m:t>
                        </m:r>
                        <m:f>
                          <m:fPr>
                            <m:ctrlPr>
                              <a:rPr lang="en-US" sz="1400" i="1">
                                <a:latin typeface="Cambria Math" panose="02040503050406030204" pitchFamily="18" charset="0"/>
                              </a:rPr>
                            </m:ctrlPr>
                          </m:fPr>
                          <m:num>
                            <m:r>
                              <a:rPr lang="en-US" sz="1400" i="1" smtClean="0">
                                <a:latin typeface="Cambria Math" panose="02040503050406030204" pitchFamily="18" charset="0"/>
                              </a:rPr>
                              <m:t>3</m:t>
                            </m:r>
                            <m:r>
                              <a:rPr lang="en-US" sz="1400" b="0" i="1" smtClean="0">
                                <a:latin typeface="Cambria Math" panose="02040503050406030204" pitchFamily="18" charset="0"/>
                              </a:rPr>
                              <m:t>60 </m:t>
                            </m:r>
                            <m:r>
                              <a:rPr lang="en-US" sz="1400" b="0" i="1" smtClean="0">
                                <a:latin typeface="Cambria Math" panose="02040503050406030204" pitchFamily="18" charset="0"/>
                              </a:rPr>
                              <m:t>𝑑𝑒𝑎𝑡h𝑠</m:t>
                            </m:r>
                          </m:num>
                          <m:den>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𝟏𝟖𝟑𝟎𝟎</m:t>
                                </m:r>
                                <m:r>
                                  <a:rPr lang="en-US" sz="1400" b="1" i="1" smtClean="0">
                                    <a:latin typeface="Cambria Math" panose="02040503050406030204" pitchFamily="18" charset="0"/>
                                  </a:rPr>
                                  <m:t> </m:t>
                                </m:r>
                                <m:r>
                                  <a:rPr lang="en-US" sz="1400" b="1" i="1" smtClean="0">
                                    <a:latin typeface="Cambria Math" panose="02040503050406030204" pitchFamily="18" charset="0"/>
                                  </a:rPr>
                                  <m:t>𝒑𝒆𝒐𝒑𝒍𝒆</m:t>
                                </m:r>
                              </m:e>
                            </m:d>
                            <m:r>
                              <a:rPr lang="en-US" sz="1400" b="1" i="1" smtClean="0">
                                <a:latin typeface="Cambria Math" panose="02040503050406030204" pitchFamily="18" charset="0"/>
                              </a:rPr>
                              <m:t>∗</m:t>
                            </m:r>
                            <m:r>
                              <a:rPr lang="en-US" sz="1400" b="0" i="1" smtClean="0">
                                <a:latin typeface="Cambria Math" panose="02040503050406030204" pitchFamily="18" charset="0"/>
                              </a:rPr>
                              <m:t>120 </m:t>
                            </m:r>
                            <m:r>
                              <a:rPr lang="en-US" sz="1400" b="0" i="1" smtClean="0">
                                <a:latin typeface="Cambria Math" panose="02040503050406030204" pitchFamily="18" charset="0"/>
                              </a:rPr>
                              <m:t>𝑑𝑎𝑦𝑠</m:t>
                            </m:r>
                          </m:den>
                        </m:f>
                        <m:r>
                          <a:rPr lang="en-US" sz="1400" b="0" i="1" smtClean="0">
                            <a:latin typeface="Cambria Math" panose="02040503050406030204" pitchFamily="18" charset="0"/>
                          </a:rPr>
                          <m:t>∗10,000=</m:t>
                        </m:r>
                      </m:oMath>
                    </m:oMathPara>
                  </a14:m>
                  <a:endParaRPr lang="en-US" sz="1400"/>
                </a:p>
              </p:txBody>
            </p:sp>
          </mc:Choice>
          <mc:Fallback xmlns="">
            <p:sp>
              <p:nvSpPr>
                <p:cNvPr id="9" name="Rectangle 8">
                  <a:extLst>
                    <a:ext uri="{FF2B5EF4-FFF2-40B4-BE49-F238E27FC236}">
                      <a16:creationId xmlns:a16="http://schemas.microsoft.com/office/drawing/2014/main" id="{E0CBCC83-C7C4-354B-DC75-32A0902BF246}"/>
                    </a:ext>
                  </a:extLst>
                </p:cNvPr>
                <p:cNvSpPr>
                  <a:spLocks noRot="1" noChangeAspect="1" noMove="1" noResize="1" noEditPoints="1" noAdjustHandles="1" noChangeArrowheads="1" noChangeShapeType="1" noTextEdit="1"/>
                </p:cNvSpPr>
                <p:nvPr/>
              </p:nvSpPr>
              <p:spPr>
                <a:xfrm>
                  <a:off x="3135765" y="3953247"/>
                  <a:ext cx="4970817" cy="538161"/>
                </a:xfrm>
                <a:prstGeom prst="rect">
                  <a:avLst/>
                </a:prstGeom>
                <a:blipFill>
                  <a:blip r:embed="rId4"/>
                  <a:stretch>
                    <a:fillRect b="-568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42EC27A-DA1D-EEC4-DC8F-F971CB606A07}"/>
                  </a:ext>
                </a:extLst>
              </p:cNvPr>
              <p:cNvSpPr txBox="1"/>
              <p:nvPr/>
            </p:nvSpPr>
            <p:spPr>
              <a:xfrm>
                <a:off x="9044449" y="5247660"/>
                <a:ext cx="268604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1.64 </m:t>
                      </m:r>
                      <m:r>
                        <a:rPr lang="en-US" sz="1400" b="0" i="1" smtClean="0">
                          <a:latin typeface="Cambria Math" panose="02040503050406030204" pitchFamily="18" charset="0"/>
                        </a:rPr>
                        <m:t>𝑑𝑒𝑎𝑡h𝑠</m:t>
                      </m:r>
                      <m:r>
                        <a:rPr lang="en-US" sz="1400" b="0" i="1" smtClean="0">
                          <a:latin typeface="Cambria Math" panose="02040503050406030204" pitchFamily="18" charset="0"/>
                        </a:rPr>
                        <m:t> </m:t>
                      </m:r>
                      <m:r>
                        <a:rPr lang="en-US" sz="1400" b="0" i="1" smtClean="0">
                          <a:latin typeface="Cambria Math" panose="02040503050406030204" pitchFamily="18" charset="0"/>
                        </a:rPr>
                        <m:t>𝑝𝑒𝑟</m:t>
                      </m:r>
                      <m:r>
                        <a:rPr lang="en-US" sz="1400" b="0" i="1" smtClean="0">
                          <a:latin typeface="Cambria Math" panose="02040503050406030204" pitchFamily="18" charset="0"/>
                        </a:rPr>
                        <m:t> 10,000 </m:t>
                      </m:r>
                      <m:r>
                        <a:rPr lang="en-US" sz="1400" b="0" i="1" smtClean="0">
                          <a:latin typeface="Cambria Math" panose="02040503050406030204" pitchFamily="18" charset="0"/>
                        </a:rPr>
                        <m:t>𝑝𝑒𝑟</m:t>
                      </m:r>
                      <m:r>
                        <a:rPr lang="en-US" sz="1400" b="0" i="1" smtClean="0">
                          <a:latin typeface="Cambria Math" panose="02040503050406030204" pitchFamily="18" charset="0"/>
                        </a:rPr>
                        <m:t> </m:t>
                      </m:r>
                      <m:r>
                        <a:rPr lang="en-US" sz="1400" b="0" i="1" smtClean="0">
                          <a:latin typeface="Cambria Math" panose="02040503050406030204" pitchFamily="18" charset="0"/>
                        </a:rPr>
                        <m:t>𝑑𝑎𝑦</m:t>
                      </m:r>
                      <m:r>
                        <a:rPr lang="en-US" sz="1400" b="0" i="1" smtClean="0">
                          <a:latin typeface="Cambria Math" panose="02040503050406030204" pitchFamily="18" charset="0"/>
                        </a:rPr>
                        <m:t> </m:t>
                      </m:r>
                    </m:oMath>
                  </m:oMathPara>
                </a14:m>
                <a:endParaRPr lang="en-US" sz="1400"/>
              </a:p>
            </p:txBody>
          </p:sp>
        </mc:Choice>
        <mc:Fallback xmlns="">
          <p:sp>
            <p:nvSpPr>
              <p:cNvPr id="4" name="TextBox 3">
                <a:extLst>
                  <a:ext uri="{FF2B5EF4-FFF2-40B4-BE49-F238E27FC236}">
                    <a16:creationId xmlns:a16="http://schemas.microsoft.com/office/drawing/2014/main" id="{142EC27A-DA1D-EEC4-DC8F-F971CB606A07}"/>
                  </a:ext>
                </a:extLst>
              </p:cNvPr>
              <p:cNvSpPr txBox="1">
                <a:spLocks noRot="1" noChangeAspect="1" noMove="1" noResize="1" noEditPoints="1" noAdjustHandles="1" noChangeArrowheads="1" noChangeShapeType="1" noTextEdit="1"/>
              </p:cNvSpPr>
              <p:nvPr/>
            </p:nvSpPr>
            <p:spPr>
              <a:xfrm>
                <a:off x="9044449" y="5247660"/>
                <a:ext cx="2686049" cy="307777"/>
              </a:xfrm>
              <a:prstGeom prst="rect">
                <a:avLst/>
              </a:prstGeom>
              <a:blipFill>
                <a:blip r:embed="rId5"/>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404684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05EC1E-311B-43E8-8209-C91396C312CB}"/>
              </a:ext>
            </a:extLst>
          </p:cNvPr>
          <p:cNvSpPr>
            <a:spLocks noGrp="1"/>
          </p:cNvSpPr>
          <p:nvPr>
            <p:ph sz="quarter" idx="10"/>
          </p:nvPr>
        </p:nvSpPr>
        <p:spPr/>
        <p:txBody>
          <a:bodyPr/>
          <a:lstStyle/>
          <a:p>
            <a:pPr marL="0" indent="0">
              <a:buNone/>
            </a:pPr>
            <a:r>
              <a:rPr lang="en-US" sz="3200" b="1"/>
              <a:t>Calculer le taux de mortalité</a:t>
            </a:r>
          </a:p>
          <a:p>
            <a:r>
              <a:rPr lang="en-US"/>
              <a:t>Divisez les participants en deux groupes. </a:t>
            </a:r>
          </a:p>
          <a:p>
            <a:r>
              <a:rPr lang="en-US"/>
              <a:t>Demandez à un groupe de calculer le taux de mortalité pour le scénario A, et à l'autre groupe de calculer le taux de mortalité pour le scénario B. </a:t>
            </a:r>
          </a:p>
          <a:p>
            <a:r>
              <a:rPr lang="en-US"/>
              <a:t>Partagez et comparez les résultats. </a:t>
            </a:r>
          </a:p>
        </p:txBody>
      </p:sp>
      <p:sp>
        <p:nvSpPr>
          <p:cNvPr id="3" name="Title 2">
            <a:extLst>
              <a:ext uri="{FF2B5EF4-FFF2-40B4-BE49-F238E27FC236}">
                <a16:creationId xmlns:a16="http://schemas.microsoft.com/office/drawing/2014/main" id="{71D92C84-2EDC-D6E7-EE11-E75E4A467341}"/>
              </a:ext>
            </a:extLst>
          </p:cNvPr>
          <p:cNvSpPr>
            <a:spLocks noGrp="1"/>
          </p:cNvSpPr>
          <p:nvPr>
            <p:ph type="title"/>
          </p:nvPr>
        </p:nvSpPr>
        <p:spPr/>
        <p:txBody>
          <a:bodyPr/>
          <a:lstStyle/>
          <a:p>
            <a:r>
              <a:rPr lang="en-US"/>
              <a:t>Exercice</a:t>
            </a:r>
          </a:p>
        </p:txBody>
      </p:sp>
      <p:sp>
        <p:nvSpPr>
          <p:cNvPr id="5" name="Subtitle 4">
            <a:extLst>
              <a:ext uri="{FF2B5EF4-FFF2-40B4-BE49-F238E27FC236}">
                <a16:creationId xmlns:a16="http://schemas.microsoft.com/office/drawing/2014/main" id="{02025FFC-3C9F-54BA-AB8D-DEC9DF721FDC}"/>
              </a:ext>
            </a:extLst>
          </p:cNvPr>
          <p:cNvSpPr txBox="1">
            <a:spLocks/>
          </p:cNvSpPr>
          <p:nvPr/>
        </p:nvSpPr>
        <p:spPr>
          <a:xfrm>
            <a:off x="1097281" y="2730666"/>
            <a:ext cx="4441370" cy="3517734"/>
          </a:xfrm>
          <a:prstGeom prst="rect">
            <a:avLst/>
          </a:prstGeom>
          <a:solidFill>
            <a:schemeClr val="accent1"/>
          </a:solidFill>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solidFill>
                  <a:schemeClr val="bg1"/>
                </a:solidFill>
                <a:latin typeface="Arial Narrow" panose="020B0606020202030204" pitchFamily="34" charset="0"/>
              </a:rPr>
              <a:t>Scénario A : Taux de mortalité brut</a:t>
            </a:r>
          </a:p>
          <a:p>
            <a:endParaRPr lang="en-US" sz="2000" b="1">
              <a:solidFill>
                <a:schemeClr val="bg1"/>
              </a:solidFill>
              <a:latin typeface="Arial Narrow" panose="020B0606020202030204" pitchFamily="34" charset="0"/>
            </a:endParaRPr>
          </a:p>
          <a:p>
            <a:r>
              <a:rPr lang="en-US" sz="2000" b="1" i="1">
                <a:solidFill>
                  <a:schemeClr val="bg1"/>
                </a:solidFill>
                <a:latin typeface="Arial Narrow" panose="020B0606020202030204" pitchFamily="34" charset="0"/>
              </a:rPr>
              <a:t>Durée de la période : 93 jours</a:t>
            </a:r>
          </a:p>
          <a:p>
            <a:r>
              <a:rPr lang="en-US" sz="2000" b="1" i="1">
                <a:solidFill>
                  <a:schemeClr val="bg1"/>
                </a:solidFill>
                <a:latin typeface="Arial Narrow" panose="020B0606020202030204" pitchFamily="34" charset="0"/>
              </a:rPr>
              <a:t>Population à la fin de la période : 3,120</a:t>
            </a:r>
          </a:p>
          <a:p>
            <a:r>
              <a:rPr lang="en-US" sz="2000" b="1" i="1">
                <a:solidFill>
                  <a:schemeClr val="bg1"/>
                </a:solidFill>
                <a:latin typeface="Arial Narrow" panose="020B0606020202030204" pitchFamily="34" charset="0"/>
              </a:rPr>
              <a:t>Décès au cours de la période : 49</a:t>
            </a:r>
          </a:p>
          <a:p>
            <a:endParaRPr lang="en-US" sz="2000" b="1">
              <a:solidFill>
                <a:schemeClr val="bg1"/>
              </a:solidFill>
              <a:latin typeface="Arial Narrow" panose="020B0606020202030204" pitchFamily="34" charset="0"/>
            </a:endParaRPr>
          </a:p>
        </p:txBody>
      </p:sp>
      <p:sp>
        <p:nvSpPr>
          <p:cNvPr id="6" name="Subtitle 4">
            <a:extLst>
              <a:ext uri="{FF2B5EF4-FFF2-40B4-BE49-F238E27FC236}">
                <a16:creationId xmlns:a16="http://schemas.microsoft.com/office/drawing/2014/main" id="{79360C18-C222-F249-66FD-5A9B46FF5B24}"/>
              </a:ext>
            </a:extLst>
          </p:cNvPr>
          <p:cNvSpPr txBox="1">
            <a:spLocks/>
          </p:cNvSpPr>
          <p:nvPr/>
        </p:nvSpPr>
        <p:spPr>
          <a:xfrm>
            <a:off x="6096000" y="2730666"/>
            <a:ext cx="4659086" cy="3517734"/>
          </a:xfrm>
          <a:prstGeom prst="rect">
            <a:avLst/>
          </a:prstGeom>
          <a:solidFill>
            <a:schemeClr val="accent1"/>
          </a:solidFill>
        </p:spPr>
        <p:txBody>
          <a:bodyPr anchor="t"/>
          <a:lstStyle>
            <a:lvl1pPr marL="0" indent="0" algn="l" defTabSz="914400" rtl="0" eaLnBrk="1" latinLnBrk="0" hangingPunct="1">
              <a:lnSpc>
                <a:spcPct val="90000"/>
              </a:lnSpc>
              <a:spcBef>
                <a:spcPts val="1000"/>
              </a:spcBef>
              <a:buFont typeface="Arial" panose="020B0604020202020204" pitchFamily="34" charset="0"/>
              <a:buNone/>
              <a:defRPr sz="1700" b="1" kern="1200">
                <a:solidFill>
                  <a:srgbClr val="666666"/>
                </a:solidFill>
                <a:latin typeface="Arial Narrow" panose="020B060602020203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solidFill>
                  <a:schemeClr val="bg1"/>
                </a:solidFill>
              </a:rPr>
              <a:t>Scénario B : taux de mortalité des moins de 5 ans</a:t>
            </a:r>
          </a:p>
          <a:p>
            <a:endParaRPr lang="en-US" sz="2400" b="0">
              <a:solidFill>
                <a:schemeClr val="bg1"/>
              </a:solidFill>
            </a:endParaRPr>
          </a:p>
          <a:p>
            <a:pPr marL="342900" indent="-342900">
              <a:buFont typeface="Arial" panose="020B0604020202020204" pitchFamily="34" charset="0"/>
              <a:buChar char="•"/>
            </a:pPr>
            <a:r>
              <a:rPr lang="en-US" sz="2000" i="1">
                <a:solidFill>
                  <a:schemeClr val="bg1"/>
                </a:solidFill>
              </a:rPr>
              <a:t>Durée de la période : 102 jours</a:t>
            </a:r>
          </a:p>
          <a:p>
            <a:pPr marL="342900" indent="-342900">
              <a:buFont typeface="Arial" panose="020B0604020202020204" pitchFamily="34" charset="0"/>
              <a:buChar char="•"/>
            </a:pPr>
            <a:r>
              <a:rPr lang="en-US" sz="2000" i="1">
                <a:solidFill>
                  <a:schemeClr val="bg1"/>
                </a:solidFill>
              </a:rPr>
              <a:t>Population de moins de 5 ans à la fin de la période : 594</a:t>
            </a:r>
          </a:p>
          <a:p>
            <a:pPr marL="342900" indent="-342900">
              <a:buFont typeface="Arial" panose="020B0604020202020204" pitchFamily="34" charset="0"/>
              <a:buChar char="•"/>
            </a:pPr>
            <a:r>
              <a:rPr lang="en-US" sz="2000" i="1">
                <a:solidFill>
                  <a:schemeClr val="bg1"/>
                </a:solidFill>
              </a:rPr>
              <a:t>Décès de moins de 5 ans pendant la période : 15</a:t>
            </a:r>
          </a:p>
          <a:p>
            <a:endParaRPr lang="en-US" sz="2400" b="0">
              <a:solidFill>
                <a:schemeClr val="bg1"/>
              </a:solidFill>
            </a:endParaRPr>
          </a:p>
        </p:txBody>
      </p:sp>
    </p:spTree>
    <p:extLst>
      <p:ext uri="{BB962C8B-B14F-4D97-AF65-F5344CB8AC3E}">
        <p14:creationId xmlns:p14="http://schemas.microsoft.com/office/powerpoint/2010/main" val="17161937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AE7C0724-6B6E-58D3-3D70-B8B922DF0B51}"/>
              </a:ext>
            </a:extLst>
          </p:cNvPr>
          <p:cNvGraphicFramePr>
            <a:graphicFrameLocks noGrp="1"/>
          </p:cNvGraphicFramePr>
          <p:nvPr>
            <p:ph sz="quarter" idx="10"/>
            <p:extLst>
              <p:ext uri="{D42A27DB-BD31-4B8C-83A1-F6EECF244321}">
                <p14:modId xmlns:p14="http://schemas.microsoft.com/office/powerpoint/2010/main" val="2190289311"/>
              </p:ext>
            </p:extLst>
          </p:nvPr>
        </p:nvGraphicFramePr>
        <p:xfrm>
          <a:off x="471487" y="1595437"/>
          <a:ext cx="11331044" cy="5079251"/>
        </p:xfrm>
        <a:graphic>
          <a:graphicData uri="http://schemas.openxmlformats.org/drawingml/2006/table">
            <a:tbl>
              <a:tblPr firstRow="1" bandRow="1">
                <a:tableStyleId>{5C22544A-7EE6-4342-B048-85BDC9FD1C3A}</a:tableStyleId>
              </a:tblPr>
              <a:tblGrid>
                <a:gridCol w="2067088">
                  <a:extLst>
                    <a:ext uri="{9D8B030D-6E8A-4147-A177-3AD203B41FA5}">
                      <a16:colId xmlns:a16="http://schemas.microsoft.com/office/drawing/2014/main" val="2807818542"/>
                    </a:ext>
                  </a:extLst>
                </a:gridCol>
                <a:gridCol w="6944092">
                  <a:extLst>
                    <a:ext uri="{9D8B030D-6E8A-4147-A177-3AD203B41FA5}">
                      <a16:colId xmlns:a16="http://schemas.microsoft.com/office/drawing/2014/main" val="127717968"/>
                    </a:ext>
                  </a:extLst>
                </a:gridCol>
                <a:gridCol w="2319864">
                  <a:extLst>
                    <a:ext uri="{9D8B030D-6E8A-4147-A177-3AD203B41FA5}">
                      <a16:colId xmlns:a16="http://schemas.microsoft.com/office/drawing/2014/main" val="848062529"/>
                    </a:ext>
                  </a:extLst>
                </a:gridCol>
              </a:tblGrid>
              <a:tr h="1023563">
                <a:tc>
                  <a:txBody>
                    <a:bodyPr/>
                    <a:lstStyle/>
                    <a:p>
                      <a:pPr algn="ctr"/>
                      <a:r>
                        <a:rPr lang="en-US" sz="2800"/>
                        <a:t>Type de biais</a:t>
                      </a:r>
                    </a:p>
                  </a:txBody>
                  <a:tcPr anchor="ctr"/>
                </a:tc>
                <a:tc>
                  <a:txBody>
                    <a:bodyPr/>
                    <a:lstStyle/>
                    <a:p>
                      <a:pPr algn="ctr"/>
                      <a:r>
                        <a:rPr lang="en-US" sz="2800"/>
                        <a:t>Exemple</a:t>
                      </a:r>
                    </a:p>
                  </a:txBody>
                  <a:tcPr anchor="ctr"/>
                </a:tc>
                <a:tc>
                  <a:txBody>
                    <a:bodyPr/>
                    <a:lstStyle/>
                    <a:p>
                      <a:r>
                        <a:rPr lang="en-US" sz="1600"/>
                        <a:t>Direction</a:t>
                      </a:r>
                    </a:p>
                  </a:txBody>
                  <a:tcPr anchor="ctr"/>
                </a:tc>
                <a:extLst>
                  <a:ext uri="{0D108BD9-81ED-4DB2-BD59-A6C34878D82A}">
                    <a16:rowId xmlns:a16="http://schemas.microsoft.com/office/drawing/2014/main" val="1439903510"/>
                  </a:ext>
                </a:extLst>
              </a:tr>
              <a:tr h="937368">
                <a:tc>
                  <a: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solidFill>
                          <a:effectLst/>
                          <a:uLnTx/>
                          <a:uFillTx/>
                          <a:latin typeface="Segoe UI Light"/>
                          <a:ea typeface="+mn-ea"/>
                          <a:cs typeface="+mn-cs"/>
                        </a:rPr>
                        <a:t>Biais de rappel </a:t>
                      </a:r>
                    </a:p>
                  </a:txBody>
                  <a:tcPr anchor="ctr"/>
                </a:tc>
                <a:tc>
                  <a:txBody>
                    <a:bodyPr/>
                    <a:lstStyle/>
                    <a:p>
                      <a:r>
                        <a:rPr lang="en-US" sz="1600"/>
                        <a:t>Un </a:t>
                      </a:r>
                      <a:r>
                        <a:rPr lang="en-US" sz="1600" err="1"/>
                        <a:t>informateur</a:t>
                      </a:r>
                      <a:r>
                        <a:rPr lang="en-US" sz="1600"/>
                        <a:t> </a:t>
                      </a:r>
                      <a:r>
                        <a:rPr lang="en-US" sz="1600" err="1"/>
                        <a:t>clé</a:t>
                      </a:r>
                      <a:r>
                        <a:rPr lang="en-US" sz="1600"/>
                        <a:t> </a:t>
                      </a:r>
                      <a:r>
                        <a:rPr lang="en-US" sz="1600" err="1"/>
                        <a:t>rapporte</a:t>
                      </a:r>
                      <a:r>
                        <a:rPr lang="en-US" sz="1600"/>
                        <a:t> </a:t>
                      </a:r>
                      <a:r>
                        <a:rPr lang="en-US" sz="1600" err="1"/>
                        <a:t>qu'un</a:t>
                      </a:r>
                      <a:r>
                        <a:rPr lang="en-US" sz="1600"/>
                        <a:t> </a:t>
                      </a:r>
                      <a:r>
                        <a:rPr lang="en-US" sz="1600" err="1"/>
                        <a:t>décès</a:t>
                      </a:r>
                      <a:r>
                        <a:rPr lang="en-US" sz="1600"/>
                        <a:t> </a:t>
                      </a:r>
                      <a:r>
                        <a:rPr lang="en-US" sz="1600" err="1"/>
                        <a:t>s'est</a:t>
                      </a:r>
                      <a:r>
                        <a:rPr lang="en-US" sz="1600"/>
                        <a:t> </a:t>
                      </a:r>
                      <a:r>
                        <a:rPr lang="en-US" sz="1600" err="1"/>
                        <a:t>produit</a:t>
                      </a:r>
                      <a:r>
                        <a:rPr lang="en-US" sz="1600"/>
                        <a:t> au </a:t>
                      </a:r>
                      <a:r>
                        <a:rPr lang="en-US" sz="1600" err="1"/>
                        <a:t>cours</a:t>
                      </a:r>
                      <a:r>
                        <a:rPr lang="en-US" sz="1600"/>
                        <a:t> de la </a:t>
                      </a:r>
                      <a:r>
                        <a:rPr lang="en-US" sz="1600" err="1"/>
                        <a:t>période</a:t>
                      </a:r>
                      <a:r>
                        <a:rPr lang="en-US" sz="1600"/>
                        <a:t> de rappel </a:t>
                      </a:r>
                      <a:r>
                        <a:rPr lang="en-US" sz="1600" err="1"/>
                        <a:t>depuis</a:t>
                      </a:r>
                      <a:r>
                        <a:rPr lang="en-US" sz="1600"/>
                        <a:t> le 1er </a:t>
                      </a:r>
                      <a:r>
                        <a:rPr lang="en-US" sz="1600" err="1"/>
                        <a:t>janvier</a:t>
                      </a:r>
                      <a:r>
                        <a:rPr lang="en-US" sz="1600" baseline="30000" err="1"/>
                        <a:t>st</a:t>
                      </a:r>
                      <a:r>
                        <a:rPr lang="en-US" sz="1600"/>
                        <a:t> . </a:t>
                      </a:r>
                      <a:r>
                        <a:rPr lang="en-US" sz="1600" err="1"/>
                        <a:t>Mais</a:t>
                      </a:r>
                      <a:r>
                        <a:rPr lang="en-US" sz="1600"/>
                        <a:t> il ne se </a:t>
                      </a:r>
                      <a:r>
                        <a:rPr lang="en-US" sz="1600" err="1"/>
                        <a:t>souvient</a:t>
                      </a:r>
                      <a:r>
                        <a:rPr lang="en-US" sz="1600"/>
                        <a:t> pas </a:t>
                      </a:r>
                      <a:r>
                        <a:rPr lang="en-US" sz="1600" err="1"/>
                        <a:t>clairement</a:t>
                      </a:r>
                      <a:r>
                        <a:rPr lang="en-US" sz="1600"/>
                        <a:t>, la </a:t>
                      </a:r>
                      <a:r>
                        <a:rPr lang="en-US" sz="1600" err="1"/>
                        <a:t>personne</a:t>
                      </a:r>
                      <a:r>
                        <a:rPr lang="en-US" sz="1600"/>
                        <a:t> </a:t>
                      </a:r>
                      <a:r>
                        <a:rPr lang="en-US" sz="1600" err="1"/>
                        <a:t>était</a:t>
                      </a:r>
                      <a:r>
                        <a:rPr lang="en-US" sz="1600"/>
                        <a:t> </a:t>
                      </a:r>
                      <a:r>
                        <a:rPr lang="en-US" sz="1600" err="1"/>
                        <a:t>en</a:t>
                      </a:r>
                      <a:r>
                        <a:rPr lang="en-US" sz="1600"/>
                        <a:t> fait </a:t>
                      </a:r>
                      <a:r>
                        <a:rPr lang="en-US" sz="1600" err="1"/>
                        <a:t>décédée</a:t>
                      </a:r>
                      <a:r>
                        <a:rPr lang="en-US" sz="1600"/>
                        <a:t> un </a:t>
                      </a:r>
                      <a:r>
                        <a:rPr lang="en-US" sz="1600" err="1"/>
                        <a:t>mois</a:t>
                      </a:r>
                      <a:r>
                        <a:rPr lang="en-US" sz="1600"/>
                        <a:t> plus </a:t>
                      </a:r>
                      <a:r>
                        <a:rPr lang="en-US" sz="1600" err="1"/>
                        <a:t>tôt</a:t>
                      </a:r>
                      <a:r>
                        <a:rPr lang="en-US" sz="1600"/>
                        <a:t>, </a:t>
                      </a:r>
                      <a:r>
                        <a:rPr lang="en-US" sz="1600" err="1"/>
                        <a:t>en</a:t>
                      </a:r>
                      <a:r>
                        <a:rPr lang="en-US" sz="1600"/>
                        <a:t> </a:t>
                      </a:r>
                      <a:r>
                        <a:rPr lang="en-US" sz="1600" err="1"/>
                        <a:t>décembre</a:t>
                      </a:r>
                      <a:r>
                        <a:rPr lang="en-US" sz="1600"/>
                        <a:t>. </a:t>
                      </a:r>
                    </a:p>
                  </a:txBody>
                  <a:tcPr anchor="ctr"/>
                </a:tc>
                <a:tc>
                  <a:txBody>
                    <a:bodyPr/>
                    <a:lstStyle/>
                    <a:p>
                      <a:pPr algn="ctr"/>
                      <a:r>
                        <a:rPr lang="en-US" sz="2400"/>
                        <a:t>↑ CDR plus élevé</a:t>
                      </a:r>
                    </a:p>
                  </a:txBody>
                  <a:tcPr anchor="ctr"/>
                </a:tc>
                <a:extLst>
                  <a:ext uri="{0D108BD9-81ED-4DB2-BD59-A6C34878D82A}">
                    <a16:rowId xmlns:a16="http://schemas.microsoft.com/office/drawing/2014/main" val="1958686901"/>
                  </a:ext>
                </a:extLst>
              </a:tr>
              <a:tr h="937368">
                <a:tc>
                  <a: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solidFill>
                          <a:effectLst/>
                          <a:uLnTx/>
                          <a:uFillTx/>
                          <a:latin typeface="Segoe UI Light"/>
                          <a:ea typeface="+mn-ea"/>
                          <a:cs typeface="+mn-cs"/>
                        </a:rPr>
                        <a:t>Politique</a:t>
                      </a:r>
                    </a:p>
                  </a:txBody>
                  <a:tcPr anchor="ctr"/>
                </a:tc>
                <a:tc>
                  <a:txBody>
                    <a:bodyPr/>
                    <a:lstStyle/>
                    <a:p>
                      <a:r>
                        <a:rPr lang="en-US" sz="1600"/>
                        <a:t>Un partenaire sanitaire veut montrer que ses programmes fonctionnent et ne veut donc pas signaler les décès dans une région. Il essaie de sous-déclarer les décès.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t>↑↓ dépend.</a:t>
                      </a:r>
                    </a:p>
                  </a:txBody>
                  <a:tcPr anchor="ctr"/>
                </a:tc>
                <a:extLst>
                  <a:ext uri="{0D108BD9-81ED-4DB2-BD59-A6C34878D82A}">
                    <a16:rowId xmlns:a16="http://schemas.microsoft.com/office/drawing/2014/main" val="3212351571"/>
                  </a:ext>
                </a:extLst>
              </a:tr>
              <a:tr h="937368">
                <a:tc>
                  <a: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solidFill>
                          <a:effectLst/>
                          <a:uLnTx/>
                          <a:uFillTx/>
                          <a:latin typeface="Segoe UI Light"/>
                          <a:ea typeface="+mn-ea"/>
                          <a:cs typeface="+mn-cs"/>
                        </a:rPr>
                        <a:t>Culturel</a:t>
                      </a:r>
                    </a:p>
                  </a:txBody>
                  <a:tcPr anchor="ctr"/>
                </a:tc>
                <a:tc>
                  <a:txBody>
                    <a:bodyPr/>
                    <a:lstStyle/>
                    <a:p>
                      <a:r>
                        <a:rPr lang="en-US" sz="1600"/>
                        <a:t>Dans un contexte, il existe une stigmatisation de la déclaration des décès liés au VIH/SIDA. Les informateurs clés sont moins susceptibles de signaler ces décès.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t>↑↓ dépend.</a:t>
                      </a:r>
                    </a:p>
                  </a:txBody>
                  <a:tcPr anchor="ctr"/>
                </a:tc>
                <a:extLst>
                  <a:ext uri="{0D108BD9-81ED-4DB2-BD59-A6C34878D82A}">
                    <a16:rowId xmlns:a16="http://schemas.microsoft.com/office/drawing/2014/main" val="1259175841"/>
                  </a:ext>
                </a:extLst>
              </a:tr>
              <a:tr h="937368">
                <a:tc>
                  <a: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solidFill>
                          <a:effectLst/>
                          <a:uLnTx/>
                          <a:uFillTx/>
                          <a:latin typeface="Segoe UI Light"/>
                          <a:ea typeface="+mn-ea"/>
                          <a:cs typeface="+mn-cs"/>
                        </a:rPr>
                        <a:t>Échantillonnage/Sélection</a:t>
                      </a:r>
                    </a:p>
                  </a:txBody>
                  <a:tcPr anchor="ctr"/>
                </a:tc>
                <a:tc>
                  <a:txBody>
                    <a:bodyPr/>
                    <a:lstStyle/>
                    <a:p>
                      <a:r>
                        <a:rPr lang="en-US" sz="1600"/>
                        <a:t>Les communautés ne sont pas choisies au hasard, une évaluation ne porte que sur les endroits proches de l'établissement de santé. L'échantillon n'est pas représentatif de la population au sens large.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t>↑↓ </a:t>
                      </a:r>
                      <a:r>
                        <a:rPr lang="en-US" sz="2000" err="1"/>
                        <a:t>dépend</a:t>
                      </a:r>
                      <a:r>
                        <a:rPr lang="en-US" sz="2000"/>
                        <a:t>.</a:t>
                      </a:r>
                    </a:p>
                  </a:txBody>
                  <a:tcPr anchor="ctr"/>
                </a:tc>
                <a:extLst>
                  <a:ext uri="{0D108BD9-81ED-4DB2-BD59-A6C34878D82A}">
                    <a16:rowId xmlns:a16="http://schemas.microsoft.com/office/drawing/2014/main" val="3424036982"/>
                  </a:ext>
                </a:extLst>
              </a:tr>
            </a:tbl>
          </a:graphicData>
        </a:graphic>
      </p:graphicFrame>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098772" cy="615675"/>
          </a:xfrm>
        </p:spPr>
        <p:txBody>
          <a:bodyPr/>
          <a:lstStyle/>
          <a:p>
            <a:r>
              <a:rPr lang="en-US"/>
              <a:t>Sources de biais dans les données de mortalité</a:t>
            </a:r>
          </a:p>
        </p:txBody>
      </p:sp>
    </p:spTree>
    <p:extLst>
      <p:ext uri="{BB962C8B-B14F-4D97-AF65-F5344CB8AC3E}">
        <p14:creationId xmlns:p14="http://schemas.microsoft.com/office/powerpoint/2010/main" val="2268567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C73E-7A48-B7C6-2C83-78CF1CBC32C9}"/>
              </a:ext>
            </a:extLst>
          </p:cNvPr>
          <p:cNvSpPr>
            <a:spLocks noGrp="1"/>
          </p:cNvSpPr>
          <p:nvPr>
            <p:ph type="title"/>
          </p:nvPr>
        </p:nvSpPr>
        <p:spPr/>
        <p:txBody>
          <a:bodyPr>
            <a:normAutofit fontScale="90000"/>
          </a:bodyPr>
          <a:lstStyle/>
          <a:p>
            <a:r>
              <a:rPr lang="en-US"/>
              <a:t>Session 3 : Principes clés de la surveillance communautaire</a:t>
            </a:r>
          </a:p>
        </p:txBody>
      </p:sp>
      <p:sp>
        <p:nvSpPr>
          <p:cNvPr id="3" name="Text Placeholder 2">
            <a:extLst>
              <a:ext uri="{FF2B5EF4-FFF2-40B4-BE49-F238E27FC236}">
                <a16:creationId xmlns:a16="http://schemas.microsoft.com/office/drawing/2014/main" id="{81257591-EC8B-A379-B8B1-AFDB231C59CD}"/>
              </a:ext>
            </a:extLst>
          </p:cNvPr>
          <p:cNvSpPr>
            <a:spLocks noGrp="1"/>
          </p:cNvSpPr>
          <p:nvPr>
            <p:ph type="body" sz="quarter" idx="11"/>
          </p:nvPr>
        </p:nvSpPr>
        <p:spPr/>
        <p:txBody>
          <a:bodyPr/>
          <a:lstStyle/>
          <a:p>
            <a:r>
              <a:rPr lang="en-US"/>
              <a:t>03</a:t>
            </a:r>
          </a:p>
        </p:txBody>
      </p:sp>
    </p:spTree>
    <p:extLst>
      <p:ext uri="{BB962C8B-B14F-4D97-AF65-F5344CB8AC3E}">
        <p14:creationId xmlns:p14="http://schemas.microsoft.com/office/powerpoint/2010/main" val="35547633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4C3624A-0BB5-8053-3D56-094A3379C464}"/>
              </a:ext>
            </a:extLst>
          </p:cNvPr>
          <p:cNvSpPr>
            <a:spLocks noGrp="1"/>
          </p:cNvSpPr>
          <p:nvPr>
            <p:ph type="title"/>
          </p:nvPr>
        </p:nvSpPr>
        <p:spPr/>
        <p:txBody>
          <a:bodyPr>
            <a:normAutofit fontScale="90000"/>
          </a:bodyPr>
          <a:lstStyle/>
          <a:p>
            <a:r>
              <a:rPr lang="en-US"/>
              <a:t>Objectifs de la session</a:t>
            </a:r>
          </a:p>
        </p:txBody>
      </p:sp>
      <p:sp>
        <p:nvSpPr>
          <p:cNvPr id="21" name="Text Placeholder 20">
            <a:extLst>
              <a:ext uri="{FF2B5EF4-FFF2-40B4-BE49-F238E27FC236}">
                <a16:creationId xmlns:a16="http://schemas.microsoft.com/office/drawing/2014/main" id="{EB26A3A7-75A0-E8E2-5571-C32F3AC5F981}"/>
              </a:ext>
            </a:extLst>
          </p:cNvPr>
          <p:cNvSpPr>
            <a:spLocks noGrp="1"/>
          </p:cNvSpPr>
          <p:nvPr>
            <p:ph type="body" sz="quarter" idx="10"/>
          </p:nvPr>
        </p:nvSpPr>
        <p:spPr>
          <a:xfrm>
            <a:off x="7590088" y="2269220"/>
            <a:ext cx="3551179" cy="729978"/>
          </a:xfrm>
        </p:spPr>
        <p:txBody>
          <a:bodyPr>
            <a:normAutofit fontScale="85000" lnSpcReduction="10000"/>
          </a:bodyPr>
          <a:lstStyle/>
          <a:p>
            <a:r>
              <a:rPr lang="en-US"/>
              <a:t>Connaître les objectifs de la surveillance communautaire en général et de l'étude de mortalité à distance.</a:t>
            </a:r>
          </a:p>
        </p:txBody>
      </p:sp>
      <p:sp>
        <p:nvSpPr>
          <p:cNvPr id="22" name="Text Placeholder 21">
            <a:extLst>
              <a:ext uri="{FF2B5EF4-FFF2-40B4-BE49-F238E27FC236}">
                <a16:creationId xmlns:a16="http://schemas.microsoft.com/office/drawing/2014/main" id="{D39E6ACB-A98C-C441-7992-86945CEE21B7}"/>
              </a:ext>
            </a:extLst>
          </p:cNvPr>
          <p:cNvSpPr>
            <a:spLocks noGrp="1"/>
          </p:cNvSpPr>
          <p:nvPr>
            <p:ph type="body" sz="quarter" idx="11"/>
          </p:nvPr>
        </p:nvSpPr>
        <p:spPr/>
        <p:txBody>
          <a:bodyPr>
            <a:normAutofit fontScale="92500" lnSpcReduction="10000"/>
          </a:bodyPr>
          <a:lstStyle/>
          <a:p>
            <a:endParaRPr lang="en-US"/>
          </a:p>
        </p:txBody>
      </p:sp>
      <p:sp>
        <p:nvSpPr>
          <p:cNvPr id="23" name="Text Placeholder 22">
            <a:extLst>
              <a:ext uri="{FF2B5EF4-FFF2-40B4-BE49-F238E27FC236}">
                <a16:creationId xmlns:a16="http://schemas.microsoft.com/office/drawing/2014/main" id="{1D4BB9DD-B066-09BD-C8DE-E1988D388AEA}"/>
              </a:ext>
            </a:extLst>
          </p:cNvPr>
          <p:cNvSpPr>
            <a:spLocks noGrp="1"/>
          </p:cNvSpPr>
          <p:nvPr>
            <p:ph type="body" sz="quarter" idx="12"/>
          </p:nvPr>
        </p:nvSpPr>
        <p:spPr/>
        <p:txBody>
          <a:bodyPr>
            <a:normAutofit fontScale="92500" lnSpcReduction="10000"/>
          </a:bodyPr>
          <a:lstStyle/>
          <a:p>
            <a:endParaRPr lang="en-US"/>
          </a:p>
        </p:txBody>
      </p:sp>
      <p:sp>
        <p:nvSpPr>
          <p:cNvPr id="24" name="Text Placeholder 23">
            <a:extLst>
              <a:ext uri="{FF2B5EF4-FFF2-40B4-BE49-F238E27FC236}">
                <a16:creationId xmlns:a16="http://schemas.microsoft.com/office/drawing/2014/main" id="{E8AA78B7-BB02-B81C-F8AC-47C7260BD640}"/>
              </a:ext>
            </a:extLst>
          </p:cNvPr>
          <p:cNvSpPr>
            <a:spLocks noGrp="1"/>
          </p:cNvSpPr>
          <p:nvPr>
            <p:ph type="body" sz="quarter" idx="13"/>
          </p:nvPr>
        </p:nvSpPr>
        <p:spPr/>
        <p:txBody>
          <a:bodyPr>
            <a:normAutofit fontScale="92500" lnSpcReduction="10000"/>
          </a:bodyPr>
          <a:lstStyle/>
          <a:p>
            <a:endParaRPr lang="en-US"/>
          </a:p>
        </p:txBody>
      </p:sp>
      <p:sp>
        <p:nvSpPr>
          <p:cNvPr id="26" name="Text Placeholder 25">
            <a:extLst>
              <a:ext uri="{FF2B5EF4-FFF2-40B4-BE49-F238E27FC236}">
                <a16:creationId xmlns:a16="http://schemas.microsoft.com/office/drawing/2014/main" id="{13D66E33-59C0-9A38-C102-AE510F7F0B5E}"/>
              </a:ext>
            </a:extLst>
          </p:cNvPr>
          <p:cNvSpPr>
            <a:spLocks noGrp="1"/>
          </p:cNvSpPr>
          <p:nvPr>
            <p:ph type="body" sz="quarter" idx="15"/>
          </p:nvPr>
        </p:nvSpPr>
        <p:spPr/>
        <p:txBody>
          <a:bodyPr>
            <a:normAutofit fontScale="92500" lnSpcReduction="10000"/>
          </a:bodyPr>
          <a:lstStyle/>
          <a:p>
            <a:r>
              <a:rPr lang="en-US"/>
              <a:t>Décrire l'importance de lier la CBS et la réponse</a:t>
            </a:r>
          </a:p>
        </p:txBody>
      </p:sp>
      <p:sp>
        <p:nvSpPr>
          <p:cNvPr id="27" name="Text Placeholder 26">
            <a:extLst>
              <a:ext uri="{FF2B5EF4-FFF2-40B4-BE49-F238E27FC236}">
                <a16:creationId xmlns:a16="http://schemas.microsoft.com/office/drawing/2014/main" id="{5A1DE525-6B04-83D6-D277-78E9FA28728D}"/>
              </a:ext>
            </a:extLst>
          </p:cNvPr>
          <p:cNvSpPr>
            <a:spLocks noGrp="1"/>
          </p:cNvSpPr>
          <p:nvPr>
            <p:ph type="body" sz="quarter" idx="16"/>
          </p:nvPr>
        </p:nvSpPr>
        <p:spPr>
          <a:xfrm>
            <a:off x="7590087" y="3858802"/>
            <a:ext cx="3551179" cy="814798"/>
          </a:xfrm>
        </p:spPr>
        <p:txBody>
          <a:bodyPr>
            <a:normAutofit lnSpcReduction="10000"/>
          </a:bodyPr>
          <a:lstStyle/>
          <a:p>
            <a:r>
              <a:rPr lang="en-US"/>
              <a:t>Définir les définitions de cas pour les épidémies suspectes de rougeole et de choléra</a:t>
            </a:r>
          </a:p>
        </p:txBody>
      </p:sp>
    </p:spTree>
    <p:extLst>
      <p:ext uri="{BB962C8B-B14F-4D97-AF65-F5344CB8AC3E}">
        <p14:creationId xmlns:p14="http://schemas.microsoft.com/office/powerpoint/2010/main" val="11937130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a:normAutofit/>
          </a:bodyPr>
          <a:lstStyle/>
          <a:p>
            <a:pPr marL="0" indent="0">
              <a:buNone/>
            </a:pPr>
            <a:r>
              <a:rPr lang="en-US" sz="3200" b="1"/>
              <a:t>Qu'est-ce que CBS ?</a:t>
            </a:r>
          </a:p>
          <a:p>
            <a:r>
              <a:rPr lang="en-US" sz="2000"/>
              <a:t>La détection et le signalement systématiques d'événements importants pour la santé publique au sein d'une communauté, par la communauté elle-même, par exemple une épidémie.</a:t>
            </a:r>
          </a:p>
          <a:p>
            <a:pPr marL="0" indent="0">
              <a:buNone/>
            </a:pPr>
            <a:endParaRPr lang="en-US" sz="2000"/>
          </a:p>
          <a:p>
            <a:pPr marL="0" indent="0">
              <a:buNone/>
            </a:pPr>
            <a:r>
              <a:rPr lang="en-US" sz="3600" b="1"/>
              <a:t>Objectif </a:t>
            </a:r>
          </a:p>
          <a:p>
            <a:pPr marL="0" indent="0">
              <a:buNone/>
            </a:pPr>
            <a:r>
              <a:rPr lang="en-US" sz="2000"/>
              <a:t>- Une alerte précoce entraîne une action précoce = sauver des vies ! </a:t>
            </a:r>
          </a:p>
          <a:p>
            <a:pPr marL="0" indent="0">
              <a:buNone/>
            </a:pPr>
            <a:r>
              <a:rPr lang="en-US" sz="2000"/>
              <a:t>- Détecter rapidement les nouveaux cas dans les nouvelles zones permet de stopper la propagation. </a:t>
            </a:r>
          </a:p>
          <a:p>
            <a:pPr marL="0" indent="0">
              <a:buNone/>
            </a:pPr>
            <a:r>
              <a:rPr lang="en-US" sz="2000"/>
              <a:t>- Les personnes présentant des symptômes graves doivent être orientées vers un établissement de santé le plus rapidement possible afin de réduire les risques de décès. </a:t>
            </a:r>
          </a:p>
          <a:p>
            <a:pPr marL="0" indent="0">
              <a:buNone/>
            </a:pPr>
            <a:r>
              <a:rPr lang="en-US" sz="2000"/>
              <a:t>- Promouvoir la confiance au sein des communautés - en mettant en relation la communauté avec des volontaires actifs, disponibles et accessibles. </a:t>
            </a: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098772" cy="615675"/>
          </a:xfrm>
        </p:spPr>
        <p:txBody>
          <a:bodyPr/>
          <a:lstStyle/>
          <a:p>
            <a:r>
              <a:rPr lang="en-US"/>
              <a:t>Qu'est-ce que la surveillance communautaire ?</a:t>
            </a:r>
          </a:p>
        </p:txBody>
      </p:sp>
      <p:sp>
        <p:nvSpPr>
          <p:cNvPr id="7" name="TextBox 6">
            <a:extLst>
              <a:ext uri="{FF2B5EF4-FFF2-40B4-BE49-F238E27FC236}">
                <a16:creationId xmlns:a16="http://schemas.microsoft.com/office/drawing/2014/main" id="{250B3C0E-D215-8542-A8D7-CF222226A25F}"/>
              </a:ext>
            </a:extLst>
          </p:cNvPr>
          <p:cNvSpPr txBox="1"/>
          <p:nvPr/>
        </p:nvSpPr>
        <p:spPr>
          <a:xfrm>
            <a:off x="237066" y="6219679"/>
            <a:ext cx="6096000" cy="369332"/>
          </a:xfrm>
          <a:prstGeom prst="rect">
            <a:avLst/>
          </a:prstGeom>
          <a:noFill/>
        </p:spPr>
        <p:txBody>
          <a:bodyPr wrap="square">
            <a:spAutoFit/>
          </a:bodyPr>
          <a:lstStyle/>
          <a:p>
            <a:r>
              <a:rPr lang="en-US">
                <a:hlinkClick r:id="rId2"/>
              </a:rPr>
              <a:t>Ressources (cbsrc.org)</a:t>
            </a:r>
            <a:endParaRPr lang="en-US"/>
          </a:p>
        </p:txBody>
      </p:sp>
    </p:spTree>
    <p:extLst>
      <p:ext uri="{BB962C8B-B14F-4D97-AF65-F5344CB8AC3E}">
        <p14:creationId xmlns:p14="http://schemas.microsoft.com/office/powerpoint/2010/main" val="26150440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a:normAutofit/>
          </a:bodyPr>
          <a:lstStyle/>
          <a:p>
            <a:r>
              <a:rPr lang="en-US" sz="3600"/>
              <a:t>Choléra</a:t>
            </a:r>
          </a:p>
          <a:p>
            <a:endParaRPr lang="en-US" sz="3600"/>
          </a:p>
          <a:p>
            <a:r>
              <a:rPr lang="en-US" sz="3600"/>
              <a:t>Rougeole</a:t>
            </a: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098772" cy="615675"/>
          </a:xfrm>
        </p:spPr>
        <p:txBody>
          <a:bodyPr/>
          <a:lstStyle/>
          <a:p>
            <a:r>
              <a:rPr lang="en-US"/>
              <a:t>Que surveillons-nous ?</a:t>
            </a:r>
          </a:p>
        </p:txBody>
      </p:sp>
      <p:sp>
        <p:nvSpPr>
          <p:cNvPr id="7" name="TextBox 6">
            <a:extLst>
              <a:ext uri="{FF2B5EF4-FFF2-40B4-BE49-F238E27FC236}">
                <a16:creationId xmlns:a16="http://schemas.microsoft.com/office/drawing/2014/main" id="{250B3C0E-D215-8542-A8D7-CF222226A25F}"/>
              </a:ext>
            </a:extLst>
          </p:cNvPr>
          <p:cNvSpPr txBox="1"/>
          <p:nvPr/>
        </p:nvSpPr>
        <p:spPr>
          <a:xfrm>
            <a:off x="237066" y="6219679"/>
            <a:ext cx="6096000" cy="369332"/>
          </a:xfrm>
          <a:prstGeom prst="rect">
            <a:avLst/>
          </a:prstGeom>
          <a:noFill/>
        </p:spPr>
        <p:txBody>
          <a:bodyPr wrap="square">
            <a:spAutoFit/>
          </a:bodyPr>
          <a:lstStyle/>
          <a:p>
            <a:r>
              <a:rPr lang="en-US">
                <a:hlinkClick r:id="rId2"/>
              </a:rPr>
              <a:t>Ressources (cbsrc.org)</a:t>
            </a:r>
            <a:endParaRPr lang="en-US"/>
          </a:p>
        </p:txBody>
      </p:sp>
    </p:spTree>
    <p:extLst>
      <p:ext uri="{BB962C8B-B14F-4D97-AF65-F5344CB8AC3E}">
        <p14:creationId xmlns:p14="http://schemas.microsoft.com/office/powerpoint/2010/main" val="41965430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a:xfrm>
            <a:off x="471948" y="1310488"/>
            <a:ext cx="11052395" cy="4893045"/>
          </a:xfrm>
        </p:spPr>
        <p:txBody>
          <a:bodyPr>
            <a:normAutofit fontScale="70000" lnSpcReduction="20000"/>
          </a:bodyPr>
          <a:lstStyle/>
          <a:p>
            <a:pPr marL="0" indent="0">
              <a:lnSpc>
                <a:spcPct val="120000"/>
              </a:lnSpc>
              <a:spcBef>
                <a:spcPts val="600"/>
              </a:spcBef>
              <a:buNone/>
            </a:pPr>
            <a:r>
              <a:rPr lang="en-US" sz="3600" b="1"/>
              <a:t>Signes et symptômes</a:t>
            </a:r>
          </a:p>
          <a:p>
            <a:pPr>
              <a:lnSpc>
                <a:spcPct val="120000"/>
              </a:lnSpc>
              <a:spcBef>
                <a:spcPts val="600"/>
              </a:spcBef>
            </a:pPr>
            <a:r>
              <a:rPr lang="en-US" sz="2200"/>
              <a:t>Le choléra est une maladie extrêmement virulente qui peut provoquer une </a:t>
            </a:r>
            <a:r>
              <a:rPr lang="en-US" sz="2200" err="1"/>
              <a:t>diarrhée </a:t>
            </a:r>
            <a:r>
              <a:rPr lang="en-US" sz="2200"/>
              <a:t>aqueuse aiguë sévère.</a:t>
            </a:r>
          </a:p>
          <a:p>
            <a:pPr>
              <a:lnSpc>
                <a:spcPct val="120000"/>
              </a:lnSpc>
              <a:spcBef>
                <a:spcPts val="600"/>
              </a:spcBef>
            </a:pPr>
            <a:r>
              <a:rPr lang="en-US" sz="2200"/>
              <a:t>La plupart des personnes infectées par V. cholerae ne développent aucun symptôme. </a:t>
            </a:r>
          </a:p>
          <a:p>
            <a:pPr>
              <a:lnSpc>
                <a:spcPct val="120000"/>
              </a:lnSpc>
              <a:spcBef>
                <a:spcPts val="600"/>
              </a:spcBef>
            </a:pPr>
            <a:r>
              <a:rPr lang="en-US" sz="2200"/>
              <a:t>Parmi les personnes qui présentent des symptômes, la majorité d'entre elles ont des symptômes légers ou modérés, tandis qu'une minorité développe une </a:t>
            </a:r>
            <a:r>
              <a:rPr lang="en-US" sz="2200" err="1"/>
              <a:t>diarrhée </a:t>
            </a:r>
            <a:r>
              <a:rPr lang="en-US" sz="2200"/>
              <a:t>aqueuse aiguë accompagnée d'une déshydratation sévère. Cette maladie peut entraîner la mort si elle n'est pas traitée. </a:t>
            </a:r>
          </a:p>
          <a:p>
            <a:pPr marL="0" indent="0">
              <a:lnSpc>
                <a:spcPct val="120000"/>
              </a:lnSpc>
              <a:spcBef>
                <a:spcPts val="600"/>
              </a:spcBef>
              <a:buNone/>
            </a:pPr>
            <a:r>
              <a:rPr lang="en-US" sz="3600" b="1"/>
              <a:t>Transmission</a:t>
            </a:r>
          </a:p>
          <a:p>
            <a:pPr>
              <a:lnSpc>
                <a:spcPct val="120000"/>
              </a:lnSpc>
              <a:spcBef>
                <a:spcPts val="600"/>
              </a:spcBef>
            </a:pPr>
            <a:r>
              <a:rPr lang="en-US" sz="2200"/>
              <a:t>Le choléra est une infection </a:t>
            </a:r>
            <a:r>
              <a:rPr lang="en-US" sz="2200" err="1"/>
              <a:t>diarrhéique </a:t>
            </a:r>
            <a:r>
              <a:rPr lang="en-US" sz="2200"/>
              <a:t>aiguë causée par l'ingestion d'aliments ou d'eau contaminés par la bactérie Vibrio cholerae.</a:t>
            </a:r>
          </a:p>
          <a:p>
            <a:pPr>
              <a:lnSpc>
                <a:spcPct val="120000"/>
              </a:lnSpc>
              <a:spcBef>
                <a:spcPts val="600"/>
              </a:spcBef>
            </a:pPr>
            <a:r>
              <a:rPr lang="en-US" sz="2200"/>
              <a:t>Les bactéries sont présentes dans leurs </a:t>
            </a:r>
            <a:r>
              <a:rPr lang="en-US" sz="2200" err="1"/>
              <a:t>selles </a:t>
            </a:r>
            <a:r>
              <a:rPr lang="en-US" sz="2200"/>
              <a:t>pendant 1 à 10 jours après l'infection et sont rejetées dans l'environnement, pouvant ainsi infecter d'autres personnes. </a:t>
            </a:r>
          </a:p>
          <a:p>
            <a:pPr>
              <a:lnSpc>
                <a:spcPct val="120000"/>
              </a:lnSpc>
              <a:spcBef>
                <a:spcPts val="600"/>
              </a:spcBef>
            </a:pPr>
            <a:endParaRPr lang="en-US" sz="2200"/>
          </a:p>
          <a:p>
            <a:pPr marL="0" indent="0">
              <a:lnSpc>
                <a:spcPct val="120000"/>
              </a:lnSpc>
              <a:spcBef>
                <a:spcPts val="600"/>
              </a:spcBef>
              <a:buNone/>
            </a:pPr>
            <a:r>
              <a:rPr lang="en-US" sz="3200" b="1"/>
              <a:t>At-Risk</a:t>
            </a:r>
          </a:p>
          <a:p>
            <a:pPr>
              <a:lnSpc>
                <a:spcPct val="120000"/>
              </a:lnSpc>
              <a:spcBef>
                <a:spcPts val="600"/>
              </a:spcBef>
            </a:pPr>
            <a:r>
              <a:rPr lang="en-US" sz="2100"/>
              <a:t>Les </a:t>
            </a:r>
            <a:r>
              <a:rPr lang="en-US" sz="2100" b="1"/>
              <a:t>jeunes enfants non vaccinés </a:t>
            </a:r>
            <a:r>
              <a:rPr lang="en-US" sz="2100"/>
              <a:t>sont les plus exposés à la rougeole et à ses complications, y compris le décès. Les </a:t>
            </a:r>
            <a:r>
              <a:rPr lang="en-US" sz="2100" b="1"/>
              <a:t>femmes enceintes non vaccinées </a:t>
            </a:r>
            <a:r>
              <a:rPr lang="en-US" sz="2100"/>
              <a:t>sont également à risque. </a:t>
            </a:r>
            <a:r>
              <a:rPr lang="en-US" sz="2100" b="1"/>
              <a:t>Toute personne non immunisée </a:t>
            </a:r>
            <a:r>
              <a:rPr lang="en-US" sz="2100"/>
              <a:t>(qui n'a pas été vaccinée ou qui a été vaccinée mais n'a pas développé d'immunité) peut être infectée.</a:t>
            </a: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098772" cy="615675"/>
          </a:xfrm>
        </p:spPr>
        <p:txBody>
          <a:bodyPr/>
          <a:lstStyle/>
          <a:p>
            <a:r>
              <a:rPr lang="en-US"/>
              <a:t>Qu'est-ce que le choléra ?</a:t>
            </a:r>
          </a:p>
        </p:txBody>
      </p:sp>
      <p:sp>
        <p:nvSpPr>
          <p:cNvPr id="6" name="TextBox 5">
            <a:extLst>
              <a:ext uri="{FF2B5EF4-FFF2-40B4-BE49-F238E27FC236}">
                <a16:creationId xmlns:a16="http://schemas.microsoft.com/office/drawing/2014/main" id="{3F50D337-8A39-A0D3-8C48-59DF0244DCB3}"/>
              </a:ext>
            </a:extLst>
          </p:cNvPr>
          <p:cNvSpPr txBox="1"/>
          <p:nvPr/>
        </p:nvSpPr>
        <p:spPr>
          <a:xfrm>
            <a:off x="107014" y="6408821"/>
            <a:ext cx="6096000" cy="369332"/>
          </a:xfrm>
          <a:prstGeom prst="rect">
            <a:avLst/>
          </a:prstGeom>
          <a:noFill/>
        </p:spPr>
        <p:txBody>
          <a:bodyPr wrap="square">
            <a:spAutoFit/>
          </a:bodyPr>
          <a:lstStyle/>
          <a:p>
            <a:r>
              <a:rPr lang="en-US">
                <a:hlinkClick r:id="rId2"/>
              </a:rPr>
              <a:t>https://www.who.int/news-room/fact-sheets/detail/cholera </a:t>
            </a:r>
          </a:p>
        </p:txBody>
      </p:sp>
    </p:spTree>
    <p:extLst>
      <p:ext uri="{BB962C8B-B14F-4D97-AF65-F5344CB8AC3E}">
        <p14:creationId xmlns:p14="http://schemas.microsoft.com/office/powerpoint/2010/main" val="740249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a:xfrm>
            <a:off x="7115175" y="1382356"/>
            <a:ext cx="4505325" cy="4893045"/>
          </a:xfrm>
        </p:spPr>
        <p:txBody>
          <a:bodyPr>
            <a:normAutofit/>
          </a:bodyPr>
          <a:lstStyle/>
          <a:p>
            <a:pPr marL="0" indent="0">
              <a:buNone/>
            </a:pPr>
            <a:r>
              <a:rPr lang="en-US" sz="2400" b="1"/>
              <a:t>Dans tout le pays</a:t>
            </a:r>
          </a:p>
          <a:p>
            <a:r>
              <a:rPr lang="en-US" sz="2000"/>
              <a:t>17 504 </a:t>
            </a:r>
            <a:r>
              <a:rPr lang="en-US" sz="2000" err="1"/>
              <a:t>cas</a:t>
            </a:r>
            <a:r>
              <a:rPr lang="en-US" sz="2000"/>
              <a:t> de </a:t>
            </a:r>
            <a:r>
              <a:rPr lang="en-US" sz="2000" err="1"/>
              <a:t>choléra</a:t>
            </a:r>
            <a:r>
              <a:rPr lang="en-US" sz="2000"/>
              <a:t> </a:t>
            </a:r>
            <a:r>
              <a:rPr lang="en-US" sz="2000" err="1"/>
              <a:t>ont</a:t>
            </a:r>
            <a:r>
              <a:rPr lang="en-US" sz="2000"/>
              <a:t> </a:t>
            </a:r>
            <a:r>
              <a:rPr lang="en-US" sz="2000" err="1"/>
              <a:t>été</a:t>
            </a:r>
            <a:r>
              <a:rPr lang="en-US" sz="2000"/>
              <a:t> </a:t>
            </a:r>
            <a:r>
              <a:rPr lang="en-US" sz="2000" err="1"/>
              <a:t>signalés</a:t>
            </a:r>
            <a:r>
              <a:rPr lang="en-US" sz="2000"/>
              <a:t> </a:t>
            </a:r>
            <a:r>
              <a:rPr lang="en-US" sz="2000" err="1"/>
              <a:t>en</a:t>
            </a:r>
            <a:r>
              <a:rPr lang="en-US" sz="2000"/>
              <a:t> RDC </a:t>
            </a:r>
            <a:r>
              <a:rPr lang="en-US" sz="2000" err="1"/>
              <a:t>en</a:t>
            </a:r>
            <a:r>
              <a:rPr lang="en-US" sz="2000"/>
              <a:t> 2022 (S1-51).</a:t>
            </a:r>
          </a:p>
          <a:p>
            <a:r>
              <a:rPr lang="en-US" sz="2000"/>
              <a:t>289 </a:t>
            </a:r>
            <a:r>
              <a:rPr lang="en-US" sz="2000" err="1"/>
              <a:t>décès</a:t>
            </a:r>
            <a:r>
              <a:rPr lang="en-US" sz="2000"/>
              <a:t> </a:t>
            </a:r>
            <a:r>
              <a:rPr lang="en-US" sz="2000" err="1"/>
              <a:t>dus</a:t>
            </a:r>
            <a:r>
              <a:rPr lang="en-US" sz="2000"/>
              <a:t> au </a:t>
            </a:r>
            <a:r>
              <a:rPr lang="en-US" sz="2000" err="1"/>
              <a:t>choléra</a:t>
            </a:r>
            <a:r>
              <a:rPr lang="en-US" sz="2000"/>
              <a:t> </a:t>
            </a:r>
            <a:r>
              <a:rPr lang="en-US" sz="2000" err="1"/>
              <a:t>ont</a:t>
            </a:r>
            <a:r>
              <a:rPr lang="en-US" sz="2000"/>
              <a:t> </a:t>
            </a:r>
            <a:r>
              <a:rPr lang="en-US" sz="2000" err="1"/>
              <a:t>été</a:t>
            </a:r>
            <a:r>
              <a:rPr lang="en-US" sz="2000"/>
              <a:t> </a:t>
            </a:r>
            <a:r>
              <a:rPr lang="en-US" sz="2000" err="1"/>
              <a:t>signalés</a:t>
            </a:r>
            <a:r>
              <a:rPr lang="en-US" sz="2000"/>
              <a:t>.</a:t>
            </a:r>
          </a:p>
          <a:p>
            <a:pPr marL="0" indent="0">
              <a:buNone/>
            </a:pPr>
            <a:endParaRPr lang="en-US" sz="2000"/>
          </a:p>
          <a:p>
            <a:pPr marL="0" indent="0">
              <a:buNone/>
            </a:pPr>
            <a:r>
              <a:rPr lang="en-US" sz="2000" b="1"/>
              <a:t>Dans la province du Tanganyika</a:t>
            </a:r>
          </a:p>
          <a:p>
            <a:r>
              <a:rPr lang="en-US" sz="2000"/>
              <a:t>100% des districts de la province du Tang </a:t>
            </a:r>
            <a:r>
              <a:rPr lang="en-US" sz="2000" err="1"/>
              <a:t>Tang</a:t>
            </a:r>
            <a:r>
              <a:rPr lang="en-US" sz="2000"/>
              <a:t> </a:t>
            </a:r>
            <a:r>
              <a:rPr lang="en-US" sz="2000" err="1"/>
              <a:t>Tang</a:t>
            </a:r>
            <a:r>
              <a:rPr lang="en-US" sz="2000"/>
              <a:t> </a:t>
            </a:r>
            <a:r>
              <a:rPr lang="en-US" sz="2000" err="1"/>
              <a:t>Tang</a:t>
            </a:r>
            <a:r>
              <a:rPr lang="en-US" sz="2000"/>
              <a:t> pour des </a:t>
            </a:r>
            <a:r>
              <a:rPr lang="en-US" sz="2000" err="1"/>
              <a:t>cas</a:t>
            </a:r>
            <a:r>
              <a:rPr lang="en-US" sz="2000"/>
              <a:t> de </a:t>
            </a:r>
            <a:r>
              <a:rPr lang="en-US" sz="2000" err="1"/>
              <a:t>chol</a:t>
            </a:r>
            <a:r>
              <a:rPr lang="en-US" sz="2000"/>
              <a:t> pour 20 </a:t>
            </a:r>
            <a:r>
              <a:rPr lang="en-US" sz="2000" err="1"/>
              <a:t>ans</a:t>
            </a:r>
            <a:endParaRPr lang="en-US" sz="2000"/>
          </a:p>
          <a:p>
            <a:r>
              <a:rPr lang="en-US" sz="2000"/>
              <a:t>3 114 </a:t>
            </a:r>
            <a:r>
              <a:rPr lang="en-US" sz="2000" err="1"/>
              <a:t>cas</a:t>
            </a:r>
            <a:r>
              <a:rPr lang="en-US" sz="2000"/>
              <a:t> </a:t>
            </a:r>
            <a:r>
              <a:rPr lang="en-US" sz="2000" err="1"/>
              <a:t>signalés</a:t>
            </a:r>
            <a:r>
              <a:rPr lang="en-US" sz="2000"/>
              <a:t>, et 58 </a:t>
            </a:r>
            <a:r>
              <a:rPr lang="en-US" sz="2000" err="1"/>
              <a:t>décès</a:t>
            </a:r>
            <a:r>
              <a:rPr lang="en-US" sz="2000"/>
              <a:t> </a:t>
            </a:r>
            <a:r>
              <a:rPr lang="en-US" sz="2000" err="1"/>
              <a:t>dus</a:t>
            </a:r>
            <a:r>
              <a:rPr lang="en-US" sz="2000"/>
              <a:t> au </a:t>
            </a:r>
            <a:r>
              <a:rPr lang="en-US" sz="2000" err="1"/>
              <a:t>choléra</a:t>
            </a:r>
            <a:r>
              <a:rPr lang="en-US" sz="2000"/>
              <a:t>. </a:t>
            </a: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098772" cy="615675"/>
          </a:xfrm>
        </p:spPr>
        <p:txBody>
          <a:bodyPr/>
          <a:lstStyle/>
          <a:p>
            <a:r>
              <a:rPr lang="en-US"/>
              <a:t>Le choléra en République démocratique du Congo</a:t>
            </a:r>
          </a:p>
        </p:txBody>
      </p:sp>
      <p:sp>
        <p:nvSpPr>
          <p:cNvPr id="6" name="TextBox 5">
            <a:extLst>
              <a:ext uri="{FF2B5EF4-FFF2-40B4-BE49-F238E27FC236}">
                <a16:creationId xmlns:a16="http://schemas.microsoft.com/office/drawing/2014/main" id="{3F50D337-8A39-A0D3-8C48-59DF0244DCB3}"/>
              </a:ext>
            </a:extLst>
          </p:cNvPr>
          <p:cNvSpPr txBox="1"/>
          <p:nvPr/>
        </p:nvSpPr>
        <p:spPr>
          <a:xfrm>
            <a:off x="103187" y="6275401"/>
            <a:ext cx="11698287" cy="523220"/>
          </a:xfrm>
          <a:prstGeom prst="rect">
            <a:avLst/>
          </a:prstGeom>
          <a:noFill/>
        </p:spPr>
        <p:txBody>
          <a:bodyPr wrap="square">
            <a:spAutoFit/>
          </a:bodyPr>
          <a:lstStyle/>
          <a:p>
            <a:r>
              <a:rPr lang="en-US" sz="1400">
                <a:hlinkClick r:id="rId2"/>
              </a:rPr>
              <a:t>https://reliefweb.int/report/democratic-republic-congo/situation-epidemiologique-du-cholera-et-autres-maladies-diarrheiques-en-semaine-51-2022-du-19-au-25-decembre-2022 </a:t>
            </a:r>
          </a:p>
        </p:txBody>
      </p:sp>
      <p:pic>
        <p:nvPicPr>
          <p:cNvPr id="10" name="Picture 9">
            <a:extLst>
              <a:ext uri="{FF2B5EF4-FFF2-40B4-BE49-F238E27FC236}">
                <a16:creationId xmlns:a16="http://schemas.microsoft.com/office/drawing/2014/main" id="{B5B20869-B55F-A849-D394-BEB6AD9A1F53}"/>
              </a:ext>
            </a:extLst>
          </p:cNvPr>
          <p:cNvPicPr>
            <a:picLocks noChangeAspect="1"/>
          </p:cNvPicPr>
          <p:nvPr/>
        </p:nvPicPr>
        <p:blipFill>
          <a:blip r:embed="rId3"/>
          <a:stretch>
            <a:fillRect/>
          </a:stretch>
        </p:blipFill>
        <p:spPr>
          <a:xfrm>
            <a:off x="1109519" y="1445856"/>
            <a:ext cx="5239485" cy="4167544"/>
          </a:xfrm>
          <a:prstGeom prst="rect">
            <a:avLst/>
          </a:prstGeom>
        </p:spPr>
      </p:pic>
    </p:spTree>
    <p:extLst>
      <p:ext uri="{BB962C8B-B14F-4D97-AF65-F5344CB8AC3E}">
        <p14:creationId xmlns:p14="http://schemas.microsoft.com/office/powerpoint/2010/main" val="26846772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vert="horz" lIns="91440" tIns="45720" rIns="91440" bIns="45720" rtlCol="0" anchor="t">
            <a:normAutofit/>
          </a:bodyPr>
          <a:lstStyle/>
          <a:p>
            <a:pPr marL="0" indent="0">
              <a:buNone/>
            </a:pPr>
            <a:r>
              <a:rPr lang="en-US" sz="3200" b="1"/>
              <a:t>Définition du cas du suspect</a:t>
            </a:r>
          </a:p>
          <a:p>
            <a:r>
              <a:rPr lang="en-US" sz="2000">
                <a:ea typeface="+mn-lt"/>
                <a:cs typeface="+mn-lt"/>
              </a:rPr>
              <a:t>Cas suspect : Un cas d'âge &gt; 5 ans, avec déshydratation sévère ou décès par </a:t>
            </a:r>
            <a:r>
              <a:rPr lang="en-US" sz="2000" err="1">
                <a:ea typeface="+mn-lt"/>
                <a:cs typeface="+mn-lt"/>
              </a:rPr>
              <a:t>diarrhée </a:t>
            </a:r>
            <a:r>
              <a:rPr lang="en-US" sz="2000">
                <a:ea typeface="+mn-lt"/>
                <a:cs typeface="+mn-lt"/>
              </a:rPr>
              <a:t>aqueuse aiguë.</a:t>
            </a:r>
            <a:endParaRPr lang="en-US">
              <a:ea typeface="+mn-lt"/>
              <a:cs typeface="+mn-lt"/>
            </a:endParaRPr>
          </a:p>
          <a:p>
            <a:pPr marL="0" indent="0">
              <a:buNone/>
            </a:pPr>
            <a:endParaRPr lang="en-US" sz="2000">
              <a:cs typeface="Segoe UI Light"/>
            </a:endParaRPr>
          </a:p>
          <a:p>
            <a:pPr marL="0" indent="0">
              <a:buNone/>
            </a:pPr>
            <a:r>
              <a:rPr lang="en-US" sz="3600" b="1"/>
              <a:t>Définition de l'épidémie</a:t>
            </a:r>
            <a:endParaRPr lang="en-US" sz="3600" b="1">
              <a:cs typeface="Segoe UI Light"/>
            </a:endParaRPr>
          </a:p>
          <a:p>
            <a:pPr marL="0" indent="0">
              <a:buNone/>
            </a:pPr>
            <a:r>
              <a:rPr lang="en-US" sz="2000"/>
              <a:t>- Au moins un cas de choléra confirmé en laboratoire</a:t>
            </a:r>
            <a:endParaRPr lang="en-US" sz="2000">
              <a:cs typeface="Segoe UI Light"/>
            </a:endParaRPr>
          </a:p>
          <a:p>
            <a:pPr marL="0" indent="0">
              <a:buNone/>
            </a:pPr>
            <a:endParaRPr lang="en-US" sz="2000">
              <a:cs typeface="Segoe UI Light"/>
            </a:endParaRPr>
          </a:p>
          <a:p>
            <a:pPr marL="0" indent="0">
              <a:buNone/>
            </a:pPr>
            <a:r>
              <a:rPr lang="en-US" sz="3600" b="1">
                <a:ea typeface="+mn-lt"/>
                <a:cs typeface="+mn-lt"/>
              </a:rPr>
              <a:t>Définition de l'étude</a:t>
            </a:r>
            <a:endParaRPr lang="en-US" sz="3600"/>
          </a:p>
          <a:p>
            <a:pPr marL="0" indent="0">
              <a:buNone/>
            </a:pPr>
            <a:r>
              <a:rPr lang="en-US" sz="2000">
                <a:ea typeface="+mn-lt"/>
                <a:cs typeface="+mn-lt"/>
              </a:rPr>
              <a:t>- Un cas rapporté &gt;= 12 ans, avec déshydratation sévère (ou </a:t>
            </a:r>
            <a:r>
              <a:rPr lang="en-US" sz="2000" err="1">
                <a:ea typeface="+mn-lt"/>
                <a:cs typeface="+mn-lt"/>
              </a:rPr>
              <a:t>diarrhée) </a:t>
            </a:r>
            <a:r>
              <a:rPr lang="en-US" sz="2000">
                <a:ea typeface="+mn-lt"/>
                <a:cs typeface="+mn-lt"/>
              </a:rPr>
              <a:t>ou décès par </a:t>
            </a:r>
            <a:r>
              <a:rPr lang="en-US" sz="2000" err="1">
                <a:ea typeface="+mn-lt"/>
                <a:cs typeface="+mn-lt"/>
              </a:rPr>
              <a:t>diarrhée </a:t>
            </a:r>
            <a:r>
              <a:rPr lang="en-US" sz="2000">
                <a:ea typeface="+mn-lt"/>
                <a:cs typeface="+mn-lt"/>
              </a:rPr>
              <a:t>aqueuse aiguë. </a:t>
            </a:r>
          </a:p>
          <a:p>
            <a:pPr marL="0" indent="0">
              <a:buNone/>
            </a:pPr>
            <a:endParaRPr lang="en-US" sz="2000">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098772" cy="615675"/>
          </a:xfrm>
        </p:spPr>
        <p:txBody>
          <a:bodyPr/>
          <a:lstStyle/>
          <a:p>
            <a:r>
              <a:rPr lang="en-US"/>
              <a:t>Définitions des cas de choléra</a:t>
            </a:r>
          </a:p>
        </p:txBody>
      </p:sp>
    </p:spTree>
    <p:extLst>
      <p:ext uri="{BB962C8B-B14F-4D97-AF65-F5344CB8AC3E}">
        <p14:creationId xmlns:p14="http://schemas.microsoft.com/office/powerpoint/2010/main" val="1568525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56B0569B-B349-F3AC-B196-064088BE4944}"/>
              </a:ext>
            </a:extLst>
          </p:cNvPr>
          <p:cNvSpPr>
            <a:spLocks noGrp="1"/>
          </p:cNvSpPr>
          <p:nvPr>
            <p:ph sz="quarter" idx="10"/>
          </p:nvPr>
        </p:nvSpPr>
        <p:spPr>
          <a:xfrm>
            <a:off x="4827639" y="530941"/>
            <a:ext cx="7086769" cy="5968181"/>
          </a:xfrm>
        </p:spPr>
        <p:txBody>
          <a:bodyPr vert="horz" lIns="91440" tIns="45720" rIns="91440" bIns="45720" rtlCol="0" anchor="t">
            <a:normAutofit/>
          </a:bodyPr>
          <a:lstStyle/>
          <a:p>
            <a:r>
              <a:rPr lang="en-US" sz="3200">
                <a:ea typeface="+mn-lt"/>
                <a:cs typeface="+mn-lt"/>
              </a:rPr>
              <a:t>Cependant, les enquêtes sont souvent coûteuses et/ou difficiles à mettre en œuvre dans des contextes de difficultés opérationnelles ou d'insécurité. </a:t>
            </a:r>
          </a:p>
          <a:p>
            <a:endParaRPr lang="en-US" sz="3200">
              <a:ea typeface="+mn-lt"/>
              <a:cs typeface="+mn-lt"/>
            </a:endParaRPr>
          </a:p>
          <a:p>
            <a:r>
              <a:rPr lang="en-US" sz="3200">
                <a:ea typeface="+mn-lt"/>
                <a:cs typeface="+mn-lt"/>
              </a:rPr>
              <a:t>L'objectif global de notre étude est d'évaluer la faisabilité de nouvelles méthodes d'estimation de la mortalité qui pourraient être appliquées lorsque les enquêtes auprès des ménages ne sont pas possibles. </a:t>
            </a:r>
            <a:endParaRPr lang="en-US" sz="3200">
              <a:cs typeface="Segoe UI Light"/>
            </a:endParaRPr>
          </a:p>
          <a:p>
            <a:endParaRPr lang="en-US" sz="3200">
              <a:cs typeface="Segoe UI Light"/>
            </a:endParaRPr>
          </a:p>
          <a:p>
            <a:endParaRPr lang="en-US" sz="3200">
              <a:cs typeface="Segoe UI Light"/>
            </a:endParaRPr>
          </a:p>
          <a:p>
            <a:endParaRPr lang="en-US" sz="3200">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530943" y="2332605"/>
            <a:ext cx="3667877" cy="2192791"/>
          </a:xfrm>
        </p:spPr>
        <p:txBody>
          <a:bodyPr anchor="ctr">
            <a:normAutofit/>
          </a:bodyPr>
          <a:lstStyle/>
          <a:p>
            <a:r>
              <a:rPr lang="en-US"/>
              <a:t>Historique et contexte (2)</a:t>
            </a:r>
          </a:p>
        </p:txBody>
      </p:sp>
    </p:spTree>
    <p:extLst>
      <p:ext uri="{BB962C8B-B14F-4D97-AF65-F5344CB8AC3E}">
        <p14:creationId xmlns:p14="http://schemas.microsoft.com/office/powerpoint/2010/main" val="883749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a:xfrm>
            <a:off x="471948" y="1310488"/>
            <a:ext cx="7325851" cy="4893045"/>
          </a:xfrm>
        </p:spPr>
        <p:txBody>
          <a:bodyPr>
            <a:normAutofit fontScale="55000" lnSpcReduction="20000"/>
          </a:bodyPr>
          <a:lstStyle/>
          <a:p>
            <a:pPr marL="0" indent="0">
              <a:lnSpc>
                <a:spcPct val="120000"/>
              </a:lnSpc>
              <a:spcBef>
                <a:spcPts val="600"/>
              </a:spcBef>
              <a:buNone/>
            </a:pPr>
            <a:r>
              <a:rPr lang="en-US" sz="3600" b="1" err="1"/>
              <a:t>Signes</a:t>
            </a:r>
            <a:r>
              <a:rPr lang="en-US" sz="3600" b="1"/>
              <a:t> et </a:t>
            </a:r>
            <a:r>
              <a:rPr lang="en-US" sz="3600" b="1" err="1"/>
              <a:t>symptômes</a:t>
            </a:r>
            <a:endParaRPr lang="en-US" sz="3600" b="1"/>
          </a:p>
          <a:p>
            <a:pPr>
              <a:lnSpc>
                <a:spcPct val="120000"/>
              </a:lnSpc>
              <a:spcBef>
                <a:spcPts val="600"/>
              </a:spcBef>
            </a:pPr>
            <a:r>
              <a:rPr lang="en-US" sz="2000" err="1"/>
              <a:t>Généralement</a:t>
            </a:r>
            <a:r>
              <a:rPr lang="en-US" sz="2000"/>
              <a:t> </a:t>
            </a:r>
            <a:r>
              <a:rPr lang="en-US" sz="2000" err="1"/>
              <a:t>une</a:t>
            </a:r>
            <a:r>
              <a:rPr lang="en-US" sz="2000"/>
              <a:t> </a:t>
            </a:r>
            <a:r>
              <a:rPr lang="en-US" sz="2000" b="1"/>
              <a:t>forte </a:t>
            </a:r>
            <a:r>
              <a:rPr lang="en-US" sz="2000" b="1" err="1"/>
              <a:t>fièvre</a:t>
            </a:r>
            <a:r>
              <a:rPr lang="en-US" sz="2000"/>
              <a:t>, qui commence environ 10 à 12 </a:t>
            </a:r>
            <a:r>
              <a:rPr lang="en-US" sz="2000" err="1"/>
              <a:t>jours</a:t>
            </a:r>
            <a:r>
              <a:rPr lang="en-US" sz="2000"/>
              <a:t> après </a:t>
            </a:r>
            <a:r>
              <a:rPr lang="en-US" sz="2000" err="1"/>
              <a:t>l'exposition</a:t>
            </a:r>
            <a:r>
              <a:rPr lang="en-US" sz="2000"/>
              <a:t> et dure 4 à 7 </a:t>
            </a:r>
            <a:r>
              <a:rPr lang="en-US" sz="2000" err="1"/>
              <a:t>jours</a:t>
            </a:r>
            <a:r>
              <a:rPr lang="en-US" sz="2000"/>
              <a:t>. </a:t>
            </a:r>
          </a:p>
          <a:p>
            <a:pPr>
              <a:lnSpc>
                <a:spcPct val="120000"/>
              </a:lnSpc>
              <a:spcBef>
                <a:spcPts val="600"/>
              </a:spcBef>
            </a:pPr>
            <a:r>
              <a:rPr lang="en-US" sz="2000"/>
              <a:t>Un </a:t>
            </a:r>
            <a:r>
              <a:rPr lang="en-US" sz="2000" b="1" err="1"/>
              <a:t>nez</a:t>
            </a:r>
            <a:r>
              <a:rPr lang="en-US" sz="2000" b="1"/>
              <a:t> qui </a:t>
            </a:r>
            <a:r>
              <a:rPr lang="en-US" sz="2000" b="1" err="1"/>
              <a:t>coule</a:t>
            </a:r>
            <a:r>
              <a:rPr lang="en-US" sz="2000"/>
              <a:t>, </a:t>
            </a:r>
            <a:r>
              <a:rPr lang="en-US" sz="2000" err="1"/>
              <a:t>une</a:t>
            </a:r>
            <a:r>
              <a:rPr lang="en-US" sz="2000"/>
              <a:t> </a:t>
            </a:r>
            <a:r>
              <a:rPr lang="en-US" sz="2000" b="1" err="1"/>
              <a:t>toux</a:t>
            </a:r>
            <a:r>
              <a:rPr lang="en-US" sz="2000"/>
              <a:t>, des </a:t>
            </a:r>
            <a:r>
              <a:rPr lang="en-US" sz="2000" b="1" err="1"/>
              <a:t>yeux</a:t>
            </a:r>
            <a:r>
              <a:rPr lang="en-US" sz="2000" b="1"/>
              <a:t> rouges et </a:t>
            </a:r>
            <a:r>
              <a:rPr lang="en-US" sz="2000" b="1" err="1"/>
              <a:t>larmoyants</a:t>
            </a:r>
            <a:r>
              <a:rPr lang="en-US" sz="2000" b="1"/>
              <a:t> </a:t>
            </a:r>
            <a:r>
              <a:rPr lang="en-US" sz="2000"/>
              <a:t>et de </a:t>
            </a:r>
            <a:r>
              <a:rPr lang="en-US" sz="2000" b="1"/>
              <a:t>petites taches blanches à </a:t>
            </a:r>
            <a:r>
              <a:rPr lang="en-US" sz="2000" b="1" err="1"/>
              <a:t>l'intérieur</a:t>
            </a:r>
            <a:r>
              <a:rPr lang="en-US" sz="2000" b="1"/>
              <a:t> des </a:t>
            </a:r>
            <a:r>
              <a:rPr lang="en-US" sz="2000" b="1" err="1"/>
              <a:t>joues</a:t>
            </a:r>
            <a:r>
              <a:rPr lang="en-US" sz="2000" b="1"/>
              <a:t> </a:t>
            </a:r>
            <a:r>
              <a:rPr lang="en-US" sz="2000" err="1"/>
              <a:t>peuvent</a:t>
            </a:r>
            <a:r>
              <a:rPr lang="en-US" sz="2000"/>
              <a:t> </a:t>
            </a:r>
            <a:r>
              <a:rPr lang="en-US" sz="2000" err="1"/>
              <a:t>apparaître</a:t>
            </a:r>
            <a:r>
              <a:rPr lang="en-US" sz="2000"/>
              <a:t> au </a:t>
            </a:r>
            <a:r>
              <a:rPr lang="en-US" sz="2000" err="1"/>
              <a:t>stade</a:t>
            </a:r>
            <a:r>
              <a:rPr lang="en-US" sz="2000"/>
              <a:t> initial. </a:t>
            </a:r>
          </a:p>
          <a:p>
            <a:pPr>
              <a:lnSpc>
                <a:spcPct val="120000"/>
              </a:lnSpc>
              <a:spcBef>
                <a:spcPts val="600"/>
              </a:spcBef>
            </a:pPr>
            <a:r>
              <a:rPr lang="en-US" sz="2000"/>
              <a:t>Après </a:t>
            </a:r>
            <a:r>
              <a:rPr lang="en-US" sz="2000" err="1"/>
              <a:t>plusieurs</a:t>
            </a:r>
            <a:r>
              <a:rPr lang="en-US" sz="2000"/>
              <a:t> </a:t>
            </a:r>
            <a:r>
              <a:rPr lang="en-US" sz="2000" err="1"/>
              <a:t>jours</a:t>
            </a:r>
            <a:r>
              <a:rPr lang="en-US" sz="2000"/>
              <a:t>, </a:t>
            </a:r>
            <a:r>
              <a:rPr lang="en-US" sz="2000" err="1"/>
              <a:t>une</a:t>
            </a:r>
            <a:r>
              <a:rPr lang="en-US" sz="2000"/>
              <a:t> </a:t>
            </a:r>
            <a:r>
              <a:rPr lang="en-US" sz="2000" b="1" err="1"/>
              <a:t>éruption</a:t>
            </a:r>
            <a:r>
              <a:rPr lang="en-US" sz="2000" b="1"/>
              <a:t> </a:t>
            </a:r>
            <a:r>
              <a:rPr lang="en-US" sz="2000" b="1" err="1"/>
              <a:t>cutanée</a:t>
            </a:r>
            <a:r>
              <a:rPr lang="en-US" sz="2000" b="1"/>
              <a:t> </a:t>
            </a:r>
            <a:r>
              <a:rPr lang="en-US" sz="2000" err="1"/>
              <a:t>apparaît</a:t>
            </a:r>
            <a:r>
              <a:rPr lang="en-US" sz="2000"/>
              <a:t>, </a:t>
            </a:r>
            <a:r>
              <a:rPr lang="en-US" sz="2000" err="1"/>
              <a:t>généralement</a:t>
            </a:r>
            <a:r>
              <a:rPr lang="en-US" sz="2000"/>
              <a:t> sur le visage et le haut du </a:t>
            </a:r>
            <a:r>
              <a:rPr lang="en-US" sz="2000" err="1"/>
              <a:t>cou</a:t>
            </a:r>
            <a:r>
              <a:rPr lang="en-US" sz="2000"/>
              <a:t>. </a:t>
            </a:r>
            <a:r>
              <a:rPr lang="en-US" sz="2000" err="1"/>
              <a:t>En</a:t>
            </a:r>
            <a:r>
              <a:rPr lang="en-US" sz="2000"/>
              <a:t> 3 </a:t>
            </a:r>
            <a:r>
              <a:rPr lang="en-US" sz="2000" err="1"/>
              <a:t>jours</a:t>
            </a:r>
            <a:r>
              <a:rPr lang="en-US" sz="2000"/>
              <a:t> environ, </a:t>
            </a:r>
            <a:r>
              <a:rPr lang="en-US" sz="2000" err="1"/>
              <a:t>l'éruption</a:t>
            </a:r>
            <a:r>
              <a:rPr lang="en-US" sz="2000"/>
              <a:t> </a:t>
            </a:r>
            <a:r>
              <a:rPr lang="en-US" sz="2000" err="1"/>
              <a:t>s'étend</a:t>
            </a:r>
            <a:r>
              <a:rPr lang="en-US" sz="2000"/>
              <a:t> et </a:t>
            </a:r>
            <a:r>
              <a:rPr lang="en-US" sz="2000" err="1"/>
              <a:t>finit</a:t>
            </a:r>
            <a:r>
              <a:rPr lang="en-US" sz="2000"/>
              <a:t> par </a:t>
            </a:r>
            <a:r>
              <a:rPr lang="en-US" sz="2000" err="1"/>
              <a:t>atteindre</a:t>
            </a:r>
            <a:r>
              <a:rPr lang="en-US" sz="2000"/>
              <a:t> les mains et les </a:t>
            </a:r>
            <a:r>
              <a:rPr lang="en-US" sz="2000" err="1"/>
              <a:t>pieds</a:t>
            </a:r>
            <a:r>
              <a:rPr lang="en-US" sz="2000"/>
              <a:t>. </a:t>
            </a:r>
            <a:r>
              <a:rPr lang="en-US" sz="2000" err="1"/>
              <a:t>L'éruption</a:t>
            </a:r>
            <a:r>
              <a:rPr lang="en-US" sz="2000"/>
              <a:t> dure 5 à 6 </a:t>
            </a:r>
            <a:r>
              <a:rPr lang="en-US" sz="2000" err="1"/>
              <a:t>jours</a:t>
            </a:r>
            <a:r>
              <a:rPr lang="en-US" sz="2000"/>
              <a:t>, </a:t>
            </a:r>
            <a:r>
              <a:rPr lang="en-US" sz="2000" err="1"/>
              <a:t>puis</a:t>
            </a:r>
            <a:r>
              <a:rPr lang="en-US" sz="2000"/>
              <a:t> </a:t>
            </a:r>
            <a:r>
              <a:rPr lang="en-US" sz="2000" err="1"/>
              <a:t>s'estompe</a:t>
            </a:r>
            <a:r>
              <a:rPr lang="en-US" sz="2000"/>
              <a:t>. </a:t>
            </a:r>
            <a:r>
              <a:rPr lang="en-US" sz="2000" err="1"/>
              <a:t>En</a:t>
            </a:r>
            <a:r>
              <a:rPr lang="en-US" sz="2000"/>
              <a:t> </a:t>
            </a:r>
            <a:r>
              <a:rPr lang="en-US" sz="2000" err="1"/>
              <a:t>moyenne</a:t>
            </a:r>
            <a:r>
              <a:rPr lang="en-US" sz="2000"/>
              <a:t>, </a:t>
            </a:r>
            <a:r>
              <a:rPr lang="en-US" sz="2000" err="1"/>
              <a:t>l'éruption</a:t>
            </a:r>
            <a:r>
              <a:rPr lang="en-US" sz="2000"/>
              <a:t> </a:t>
            </a:r>
            <a:r>
              <a:rPr lang="en-US" sz="2000" err="1"/>
              <a:t>survient</a:t>
            </a:r>
            <a:r>
              <a:rPr lang="en-US" sz="2000"/>
              <a:t> 14 </a:t>
            </a:r>
            <a:r>
              <a:rPr lang="en-US" sz="2000" err="1"/>
              <a:t>jours</a:t>
            </a:r>
            <a:r>
              <a:rPr lang="en-US" sz="2000"/>
              <a:t> après </a:t>
            </a:r>
            <a:r>
              <a:rPr lang="en-US" sz="2000" err="1"/>
              <a:t>l'exposition</a:t>
            </a:r>
            <a:r>
              <a:rPr lang="en-US" sz="2000"/>
              <a:t> au virus (dans </a:t>
            </a:r>
            <a:r>
              <a:rPr lang="en-US" sz="2000" err="1"/>
              <a:t>une</a:t>
            </a:r>
            <a:r>
              <a:rPr lang="en-US" sz="2000"/>
              <a:t> fourchette de 7 à 18 </a:t>
            </a:r>
            <a:r>
              <a:rPr lang="en-US" sz="2000" err="1"/>
              <a:t>jours</a:t>
            </a:r>
            <a:r>
              <a:rPr lang="en-US" sz="2000"/>
              <a:t>).</a:t>
            </a:r>
          </a:p>
          <a:p>
            <a:pPr marL="0" indent="0">
              <a:lnSpc>
                <a:spcPct val="120000"/>
              </a:lnSpc>
              <a:spcBef>
                <a:spcPts val="600"/>
              </a:spcBef>
              <a:buNone/>
            </a:pPr>
            <a:endParaRPr lang="en-US" sz="3600" b="1"/>
          </a:p>
          <a:p>
            <a:pPr marL="0" indent="0">
              <a:lnSpc>
                <a:spcPct val="120000"/>
              </a:lnSpc>
              <a:spcBef>
                <a:spcPts val="600"/>
              </a:spcBef>
              <a:buNone/>
            </a:pPr>
            <a:r>
              <a:rPr lang="en-US" sz="3600" b="1"/>
              <a:t>Transmission</a:t>
            </a:r>
          </a:p>
          <a:p>
            <a:pPr algn="l">
              <a:lnSpc>
                <a:spcPct val="120000"/>
              </a:lnSpc>
              <a:spcBef>
                <a:spcPts val="600"/>
              </a:spcBef>
            </a:pPr>
            <a:r>
              <a:rPr lang="en-US" sz="2100"/>
              <a:t>Elle se </a:t>
            </a:r>
            <a:r>
              <a:rPr lang="en-US" sz="2100" err="1"/>
              <a:t>transmet</a:t>
            </a:r>
            <a:r>
              <a:rPr lang="en-US" sz="2100"/>
              <a:t> par la </a:t>
            </a:r>
            <a:r>
              <a:rPr lang="en-US" sz="2100" b="1" err="1"/>
              <a:t>toux</a:t>
            </a:r>
            <a:r>
              <a:rPr lang="en-US" sz="2100" b="1"/>
              <a:t> et les </a:t>
            </a:r>
            <a:r>
              <a:rPr lang="en-US" sz="2100" b="1" err="1"/>
              <a:t>éternuements</a:t>
            </a:r>
            <a:r>
              <a:rPr lang="en-US" sz="2100"/>
              <a:t>, les contacts personnels </a:t>
            </a:r>
            <a:r>
              <a:rPr lang="en-US" sz="2100" err="1"/>
              <a:t>étroits</a:t>
            </a:r>
            <a:r>
              <a:rPr lang="en-US" sz="2100"/>
              <a:t> </a:t>
            </a:r>
            <a:r>
              <a:rPr lang="en-US" sz="2100" err="1"/>
              <a:t>ou</a:t>
            </a:r>
            <a:r>
              <a:rPr lang="en-US" sz="2100"/>
              <a:t> le contact direct avec des </a:t>
            </a:r>
            <a:r>
              <a:rPr lang="en-US" sz="2100" err="1"/>
              <a:t>sécrétions</a:t>
            </a:r>
            <a:r>
              <a:rPr lang="en-US" sz="2100"/>
              <a:t> nasales </a:t>
            </a:r>
            <a:r>
              <a:rPr lang="en-US" sz="2100" err="1"/>
              <a:t>ou</a:t>
            </a:r>
            <a:r>
              <a:rPr lang="en-US" sz="2100"/>
              <a:t> de la gorge </a:t>
            </a:r>
            <a:r>
              <a:rPr lang="en-US" sz="2100" err="1"/>
              <a:t>infectées</a:t>
            </a:r>
            <a:r>
              <a:rPr lang="en-US" sz="2100"/>
              <a:t>.</a:t>
            </a:r>
          </a:p>
          <a:p>
            <a:pPr marL="0" indent="0" algn="l">
              <a:lnSpc>
                <a:spcPct val="120000"/>
              </a:lnSpc>
              <a:spcBef>
                <a:spcPts val="600"/>
              </a:spcBef>
              <a:buNone/>
            </a:pPr>
            <a:endParaRPr lang="en-US" sz="2100"/>
          </a:p>
          <a:p>
            <a:pPr marL="0" indent="0">
              <a:lnSpc>
                <a:spcPct val="120000"/>
              </a:lnSpc>
              <a:spcBef>
                <a:spcPts val="600"/>
              </a:spcBef>
              <a:buNone/>
            </a:pPr>
            <a:r>
              <a:rPr lang="en-US" sz="3200" b="1"/>
              <a:t>At-Risk</a:t>
            </a:r>
          </a:p>
          <a:p>
            <a:pPr>
              <a:lnSpc>
                <a:spcPct val="120000"/>
              </a:lnSpc>
              <a:spcBef>
                <a:spcPts val="600"/>
              </a:spcBef>
            </a:pPr>
            <a:r>
              <a:rPr lang="en-US" sz="2100"/>
              <a:t>Les </a:t>
            </a:r>
            <a:r>
              <a:rPr lang="en-US" sz="2100" b="1" err="1"/>
              <a:t>jeunes</a:t>
            </a:r>
            <a:r>
              <a:rPr lang="en-US" sz="2100" b="1"/>
              <a:t> enfants non </a:t>
            </a:r>
            <a:r>
              <a:rPr lang="en-US" sz="2100" b="1" err="1"/>
              <a:t>vaccinés</a:t>
            </a:r>
            <a:r>
              <a:rPr lang="en-US" sz="2100" b="1"/>
              <a:t> </a:t>
            </a:r>
            <a:r>
              <a:rPr lang="en-US" sz="2100" err="1"/>
              <a:t>sont</a:t>
            </a:r>
            <a:r>
              <a:rPr lang="en-US" sz="2100"/>
              <a:t> les plus exposés à la </a:t>
            </a:r>
            <a:r>
              <a:rPr lang="en-US" sz="2100" err="1"/>
              <a:t>rougeole</a:t>
            </a:r>
            <a:r>
              <a:rPr lang="en-US" sz="2100"/>
              <a:t> et à </a:t>
            </a:r>
            <a:r>
              <a:rPr lang="en-US" sz="2100" err="1"/>
              <a:t>ses</a:t>
            </a:r>
            <a:r>
              <a:rPr lang="en-US" sz="2100"/>
              <a:t> complications, y </a:t>
            </a:r>
            <a:r>
              <a:rPr lang="en-US" sz="2100" err="1"/>
              <a:t>compris</a:t>
            </a:r>
            <a:r>
              <a:rPr lang="en-US" sz="2100"/>
              <a:t> le </a:t>
            </a:r>
            <a:r>
              <a:rPr lang="en-US" sz="2100" err="1"/>
              <a:t>décès</a:t>
            </a:r>
            <a:r>
              <a:rPr lang="en-US" sz="2100"/>
              <a:t>. Les </a:t>
            </a:r>
            <a:r>
              <a:rPr lang="en-US" sz="2100" b="1"/>
              <a:t>femmes enceintes non </a:t>
            </a:r>
            <a:r>
              <a:rPr lang="en-US" sz="2100" b="1" err="1"/>
              <a:t>vaccinées</a:t>
            </a:r>
            <a:r>
              <a:rPr lang="en-US" sz="2100" b="1"/>
              <a:t> </a:t>
            </a:r>
            <a:r>
              <a:rPr lang="en-US" sz="2100" err="1"/>
              <a:t>sont</a:t>
            </a:r>
            <a:r>
              <a:rPr lang="en-US" sz="2100"/>
              <a:t> </a:t>
            </a:r>
            <a:r>
              <a:rPr lang="en-US" sz="2100" err="1"/>
              <a:t>également</a:t>
            </a:r>
            <a:r>
              <a:rPr lang="en-US" sz="2100"/>
              <a:t> à </a:t>
            </a:r>
            <a:r>
              <a:rPr lang="en-US" sz="2100" err="1"/>
              <a:t>risque</a:t>
            </a:r>
            <a:r>
              <a:rPr lang="en-US" sz="2100"/>
              <a:t>. </a:t>
            </a:r>
            <a:r>
              <a:rPr lang="en-US" sz="2100" b="1" err="1"/>
              <a:t>Toute</a:t>
            </a:r>
            <a:r>
              <a:rPr lang="en-US" sz="2100" b="1"/>
              <a:t> </a:t>
            </a:r>
            <a:r>
              <a:rPr lang="en-US" sz="2100" b="1" err="1"/>
              <a:t>personne</a:t>
            </a:r>
            <a:r>
              <a:rPr lang="en-US" sz="2100" b="1"/>
              <a:t> non </a:t>
            </a:r>
            <a:r>
              <a:rPr lang="en-US" sz="2100" b="1" err="1"/>
              <a:t>immunisée</a:t>
            </a:r>
            <a:r>
              <a:rPr lang="en-US" sz="2100" b="1"/>
              <a:t> </a:t>
            </a:r>
            <a:r>
              <a:rPr lang="en-US" sz="2100"/>
              <a:t>(qui </a:t>
            </a:r>
            <a:r>
              <a:rPr lang="en-US" sz="2100" err="1"/>
              <a:t>n'a</a:t>
            </a:r>
            <a:r>
              <a:rPr lang="en-US" sz="2100"/>
              <a:t> pas </a:t>
            </a:r>
            <a:r>
              <a:rPr lang="en-US" sz="2100" err="1"/>
              <a:t>été</a:t>
            </a:r>
            <a:r>
              <a:rPr lang="en-US" sz="2100"/>
              <a:t> </a:t>
            </a:r>
            <a:r>
              <a:rPr lang="en-US" sz="2100" err="1"/>
              <a:t>vaccinée</a:t>
            </a:r>
            <a:r>
              <a:rPr lang="en-US" sz="2100"/>
              <a:t> </a:t>
            </a:r>
            <a:r>
              <a:rPr lang="en-US" sz="2100" err="1"/>
              <a:t>ou</a:t>
            </a:r>
            <a:r>
              <a:rPr lang="en-US" sz="2100"/>
              <a:t> qui a </a:t>
            </a:r>
            <a:r>
              <a:rPr lang="en-US" sz="2100" err="1"/>
              <a:t>été</a:t>
            </a:r>
            <a:r>
              <a:rPr lang="en-US" sz="2100"/>
              <a:t> </a:t>
            </a:r>
            <a:r>
              <a:rPr lang="en-US" sz="2100" err="1"/>
              <a:t>vaccinée</a:t>
            </a:r>
            <a:r>
              <a:rPr lang="en-US" sz="2100"/>
              <a:t> </a:t>
            </a:r>
            <a:r>
              <a:rPr lang="en-US" sz="2100" err="1"/>
              <a:t>mais</a:t>
            </a:r>
            <a:r>
              <a:rPr lang="en-US" sz="2100"/>
              <a:t> </a:t>
            </a:r>
            <a:r>
              <a:rPr lang="en-US" sz="2100" err="1"/>
              <a:t>n'a</a:t>
            </a:r>
            <a:r>
              <a:rPr lang="en-US" sz="2100"/>
              <a:t> pas </a:t>
            </a:r>
            <a:r>
              <a:rPr lang="en-US" sz="2100" err="1"/>
              <a:t>développé</a:t>
            </a:r>
            <a:r>
              <a:rPr lang="en-US" sz="2100"/>
              <a:t> </a:t>
            </a:r>
            <a:r>
              <a:rPr lang="en-US" sz="2100" err="1"/>
              <a:t>d'immunité</a:t>
            </a:r>
            <a:r>
              <a:rPr lang="en-US" sz="2100"/>
              <a:t>) </a:t>
            </a:r>
            <a:r>
              <a:rPr lang="en-US" sz="2100" err="1"/>
              <a:t>peut</a:t>
            </a:r>
            <a:r>
              <a:rPr lang="en-US" sz="2100"/>
              <a:t> </a:t>
            </a:r>
            <a:r>
              <a:rPr lang="en-US" sz="2100" err="1"/>
              <a:t>être</a:t>
            </a:r>
            <a:r>
              <a:rPr lang="en-US" sz="2100"/>
              <a:t> </a:t>
            </a:r>
            <a:r>
              <a:rPr lang="en-US" sz="2100" err="1"/>
              <a:t>infectée</a:t>
            </a:r>
            <a:r>
              <a:rPr lang="en-US" sz="2100"/>
              <a:t>.</a:t>
            </a: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098772" cy="615675"/>
          </a:xfrm>
        </p:spPr>
        <p:txBody>
          <a:bodyPr/>
          <a:lstStyle/>
          <a:p>
            <a:r>
              <a:rPr lang="en-US"/>
              <a:t>Qu'est-ce que la rougeole ?</a:t>
            </a:r>
          </a:p>
        </p:txBody>
      </p:sp>
      <p:sp>
        <p:nvSpPr>
          <p:cNvPr id="6" name="TextBox 5">
            <a:extLst>
              <a:ext uri="{FF2B5EF4-FFF2-40B4-BE49-F238E27FC236}">
                <a16:creationId xmlns:a16="http://schemas.microsoft.com/office/drawing/2014/main" id="{3F50D337-8A39-A0D3-8C48-59DF0244DCB3}"/>
              </a:ext>
            </a:extLst>
          </p:cNvPr>
          <p:cNvSpPr txBox="1"/>
          <p:nvPr/>
        </p:nvSpPr>
        <p:spPr>
          <a:xfrm>
            <a:off x="107014" y="6408821"/>
            <a:ext cx="6096000" cy="369332"/>
          </a:xfrm>
          <a:prstGeom prst="rect">
            <a:avLst/>
          </a:prstGeom>
          <a:noFill/>
        </p:spPr>
        <p:txBody>
          <a:bodyPr wrap="square">
            <a:spAutoFit/>
          </a:bodyPr>
          <a:lstStyle/>
          <a:p>
            <a:r>
              <a:rPr lang="en-US">
                <a:hlinkClick r:id="rId2"/>
              </a:rPr>
              <a:t>Rougeole (who.int)</a:t>
            </a:r>
            <a:endParaRPr lang="en-US"/>
          </a:p>
        </p:txBody>
      </p:sp>
      <p:pic>
        <p:nvPicPr>
          <p:cNvPr id="7" name="Picture 6" descr="A picture containing person&#10;&#10;Description automatically generated">
            <a:extLst>
              <a:ext uri="{FF2B5EF4-FFF2-40B4-BE49-F238E27FC236}">
                <a16:creationId xmlns:a16="http://schemas.microsoft.com/office/drawing/2014/main" id="{C495E36E-1CF6-9A3E-97A5-5DBA187E2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629" y="489525"/>
            <a:ext cx="3023703" cy="3663000"/>
          </a:xfrm>
          <a:prstGeom prst="rect">
            <a:avLst/>
          </a:prstGeom>
        </p:spPr>
      </p:pic>
      <p:pic>
        <p:nvPicPr>
          <p:cNvPr id="8" name="Picture 7" descr="A picture containing indoor">
            <a:extLst>
              <a:ext uri="{FF2B5EF4-FFF2-40B4-BE49-F238E27FC236}">
                <a16:creationId xmlns:a16="http://schemas.microsoft.com/office/drawing/2014/main" id="{807CB4C4-289B-9F6D-590C-637DC66511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2735" y="4290546"/>
            <a:ext cx="3553490" cy="2354187"/>
          </a:xfrm>
          <a:prstGeom prst="rect">
            <a:avLst/>
          </a:prstGeom>
        </p:spPr>
      </p:pic>
    </p:spTree>
    <p:extLst>
      <p:ext uri="{BB962C8B-B14F-4D97-AF65-F5344CB8AC3E}">
        <p14:creationId xmlns:p14="http://schemas.microsoft.com/office/powerpoint/2010/main" val="12016683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a:xfrm>
            <a:off x="7115175" y="1382356"/>
            <a:ext cx="4505325" cy="4893045"/>
          </a:xfrm>
        </p:spPr>
        <p:txBody>
          <a:bodyPr>
            <a:normAutofit/>
          </a:bodyPr>
          <a:lstStyle/>
          <a:p>
            <a:pPr marL="0" indent="0">
              <a:buNone/>
            </a:pPr>
            <a:r>
              <a:rPr lang="en-US" sz="2400" b="1"/>
              <a:t>Dans tout le pays</a:t>
            </a:r>
          </a:p>
          <a:p>
            <a:r>
              <a:rPr lang="en-US" sz="2000"/>
              <a:t>146 359 cas de rougeole ont été signalés en RDC en 2022.</a:t>
            </a:r>
          </a:p>
          <a:p>
            <a:r>
              <a:rPr lang="en-US" sz="2000"/>
              <a:t>1 846 décès dus à la rougeole ont été signalés.</a:t>
            </a:r>
          </a:p>
          <a:p>
            <a:pPr marL="0" indent="0">
              <a:buNone/>
            </a:pPr>
            <a:endParaRPr lang="en-US" sz="2000"/>
          </a:p>
          <a:p>
            <a:pPr marL="0" indent="0">
              <a:buNone/>
            </a:pPr>
            <a:r>
              <a:rPr lang="en-US" sz="2000" b="1"/>
              <a:t>Dans la province du Tanganyika</a:t>
            </a:r>
          </a:p>
          <a:p>
            <a:r>
              <a:rPr lang="en-US" sz="2000"/>
              <a:t>100% des districts de la province du Tanganyika ont signalé des foyers de rougeole en 2022</a:t>
            </a:r>
          </a:p>
          <a:p>
            <a:r>
              <a:rPr lang="en-US" sz="2000"/>
              <a:t>14 834 cas signalés et 213 décès dus à la rougeole. </a:t>
            </a: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098772" cy="615675"/>
          </a:xfrm>
        </p:spPr>
        <p:txBody>
          <a:bodyPr/>
          <a:lstStyle/>
          <a:p>
            <a:r>
              <a:rPr lang="en-US"/>
              <a:t>La rougeole en République démocratique du Congo</a:t>
            </a:r>
          </a:p>
        </p:txBody>
      </p:sp>
      <p:sp>
        <p:nvSpPr>
          <p:cNvPr id="6" name="TextBox 5">
            <a:extLst>
              <a:ext uri="{FF2B5EF4-FFF2-40B4-BE49-F238E27FC236}">
                <a16:creationId xmlns:a16="http://schemas.microsoft.com/office/drawing/2014/main" id="{3F50D337-8A39-A0D3-8C48-59DF0244DCB3}"/>
              </a:ext>
            </a:extLst>
          </p:cNvPr>
          <p:cNvSpPr txBox="1"/>
          <p:nvPr/>
        </p:nvSpPr>
        <p:spPr>
          <a:xfrm>
            <a:off x="103187" y="6275401"/>
            <a:ext cx="11698287" cy="523220"/>
          </a:xfrm>
          <a:prstGeom prst="rect">
            <a:avLst/>
          </a:prstGeom>
          <a:noFill/>
        </p:spPr>
        <p:txBody>
          <a:bodyPr wrap="square">
            <a:spAutoFit/>
          </a:bodyPr>
          <a:lstStyle/>
          <a:p>
            <a:r>
              <a:rPr lang="en-US" sz="1400">
                <a:hlinkClick r:id="rId2"/>
              </a:rPr>
              <a:t>https://reliefweb.int/report/democratic-republic-congo/situation-de-la-rougeole-en-rdc-s52-2022-reunion-de-coordination-de-lutte-contre-les-epidemies-de-rougeole-en-rdc-jeudi-12-janvier-2023-meeting-minutes </a:t>
            </a:r>
          </a:p>
        </p:txBody>
      </p:sp>
      <p:pic>
        <p:nvPicPr>
          <p:cNvPr id="8" name="Picture 7">
            <a:extLst>
              <a:ext uri="{FF2B5EF4-FFF2-40B4-BE49-F238E27FC236}">
                <a16:creationId xmlns:a16="http://schemas.microsoft.com/office/drawing/2014/main" id="{BFEE8DEF-DF04-E3A2-76CE-562FB4B3B09E}"/>
              </a:ext>
            </a:extLst>
          </p:cNvPr>
          <p:cNvPicPr>
            <a:picLocks noChangeAspect="1"/>
          </p:cNvPicPr>
          <p:nvPr/>
        </p:nvPicPr>
        <p:blipFill>
          <a:blip r:embed="rId3"/>
          <a:stretch>
            <a:fillRect/>
          </a:stretch>
        </p:blipFill>
        <p:spPr>
          <a:xfrm>
            <a:off x="471948" y="1241469"/>
            <a:ext cx="5607702" cy="4897662"/>
          </a:xfrm>
          <a:prstGeom prst="rect">
            <a:avLst/>
          </a:prstGeom>
        </p:spPr>
      </p:pic>
    </p:spTree>
    <p:extLst>
      <p:ext uri="{BB962C8B-B14F-4D97-AF65-F5344CB8AC3E}">
        <p14:creationId xmlns:p14="http://schemas.microsoft.com/office/powerpoint/2010/main" val="14222196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a:xfrm>
            <a:off x="471949" y="1511300"/>
            <a:ext cx="7503651" cy="4893045"/>
          </a:xfrm>
        </p:spPr>
        <p:txBody>
          <a:bodyPr vert="horz" lIns="91440" tIns="45720" rIns="91440" bIns="45720" rtlCol="0" anchor="t">
            <a:normAutofit/>
          </a:bodyPr>
          <a:lstStyle/>
          <a:p>
            <a:pPr marL="0" indent="0">
              <a:buNone/>
            </a:pPr>
            <a:endParaRPr lang="en-US" sz="2000"/>
          </a:p>
          <a:p>
            <a:pPr marL="0" indent="0">
              <a:buNone/>
            </a:pPr>
            <a:r>
              <a:rPr lang="en-US" sz="3600" b="1"/>
              <a:t>Définition du cas communautaire</a:t>
            </a:r>
            <a:endParaRPr lang="en-US" sz="3600" b="1">
              <a:cs typeface="Segoe UI Light"/>
            </a:endParaRPr>
          </a:p>
          <a:p>
            <a:pPr marL="0" indent="0">
              <a:buNone/>
            </a:pPr>
            <a:r>
              <a:rPr lang="en-US" sz="2000"/>
              <a:t>- Fièvre et éruption cutanée. Souvent accompagnée ou débutant par un écoulement nasal, de la fatigue, des maux de tête, une sensation de malaise.</a:t>
            </a:r>
            <a:endParaRPr lang="en-US" sz="2000">
              <a:cs typeface="Segoe UI Light"/>
            </a:endParaRPr>
          </a:p>
          <a:p>
            <a:pPr marL="0" indent="0">
              <a:buNone/>
            </a:pPr>
            <a:endParaRPr lang="en-US" sz="2000"/>
          </a:p>
          <a:p>
            <a:pPr marL="0" indent="0">
              <a:buNone/>
            </a:pPr>
            <a:r>
              <a:rPr lang="en-US" sz="3200" b="1"/>
              <a:t>Définition de l'épidémie</a:t>
            </a:r>
            <a:endParaRPr lang="en-US" sz="3200" b="1">
              <a:cs typeface="Segoe UI Light"/>
            </a:endParaRPr>
          </a:p>
          <a:p>
            <a:r>
              <a:rPr lang="en-US" sz="2000"/>
              <a:t>Au moins un cas confirmé de rougeole</a:t>
            </a:r>
            <a:endParaRPr lang="en-US" sz="2000">
              <a:cs typeface="Segoe UI Light"/>
            </a:endParaRPr>
          </a:p>
          <a:p>
            <a:endParaRPr lang="en-US" sz="2000">
              <a:cs typeface="Segoe UI Light"/>
            </a:endParaRPr>
          </a:p>
          <a:p>
            <a:pPr marL="0" indent="0">
              <a:buNone/>
            </a:pPr>
            <a:r>
              <a:rPr lang="en-US" sz="3200" b="1">
                <a:cs typeface="Segoe UI Light"/>
              </a:rPr>
              <a:t>Définition de l'étude</a:t>
            </a:r>
            <a:endParaRPr lang="en-US" sz="3200">
              <a:ea typeface="+mn-lt"/>
              <a:cs typeface="+mn-lt"/>
            </a:endParaRPr>
          </a:p>
          <a:p>
            <a:pPr marL="0" indent="0">
              <a:buNone/>
            </a:pPr>
            <a:r>
              <a:rPr lang="en-US" sz="2000">
                <a:cs typeface="Segoe UI Light"/>
              </a:rPr>
              <a:t>- Un cas rapporté &lt; 5 ans, avec fièvre et rash.</a:t>
            </a:r>
            <a:endParaRPr lang="en-US"/>
          </a:p>
          <a:p>
            <a:pPr marL="0" indent="0">
              <a:buNone/>
            </a:pPr>
            <a:endParaRPr lang="en-US" sz="2000">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098772" cy="615675"/>
          </a:xfrm>
        </p:spPr>
        <p:txBody>
          <a:bodyPr/>
          <a:lstStyle/>
          <a:p>
            <a:r>
              <a:rPr lang="en-US"/>
              <a:t>Définitions des cas de rougeole</a:t>
            </a:r>
          </a:p>
        </p:txBody>
      </p:sp>
      <p:pic>
        <p:nvPicPr>
          <p:cNvPr id="5" name="Picture 4">
            <a:extLst>
              <a:ext uri="{FF2B5EF4-FFF2-40B4-BE49-F238E27FC236}">
                <a16:creationId xmlns:a16="http://schemas.microsoft.com/office/drawing/2014/main" id="{5BDBC835-459D-6ED3-1A16-89E55FBE6F2C}"/>
              </a:ext>
            </a:extLst>
          </p:cNvPr>
          <p:cNvPicPr>
            <a:picLocks noChangeAspect="1"/>
          </p:cNvPicPr>
          <p:nvPr/>
        </p:nvPicPr>
        <p:blipFill>
          <a:blip r:embed="rId2"/>
          <a:stretch>
            <a:fillRect/>
          </a:stretch>
        </p:blipFill>
        <p:spPr>
          <a:xfrm>
            <a:off x="7691913" y="774006"/>
            <a:ext cx="3757613" cy="5630339"/>
          </a:xfrm>
          <a:prstGeom prst="rect">
            <a:avLst/>
          </a:prstGeom>
        </p:spPr>
      </p:pic>
      <p:sp>
        <p:nvSpPr>
          <p:cNvPr id="6" name="TextBox 5">
            <a:extLst>
              <a:ext uri="{FF2B5EF4-FFF2-40B4-BE49-F238E27FC236}">
                <a16:creationId xmlns:a16="http://schemas.microsoft.com/office/drawing/2014/main" id="{3F50D337-8A39-A0D3-8C48-59DF0244DCB3}"/>
              </a:ext>
            </a:extLst>
          </p:cNvPr>
          <p:cNvSpPr txBox="1"/>
          <p:nvPr/>
        </p:nvSpPr>
        <p:spPr>
          <a:xfrm>
            <a:off x="103188" y="6275401"/>
            <a:ext cx="6096000" cy="369332"/>
          </a:xfrm>
          <a:prstGeom prst="rect">
            <a:avLst/>
          </a:prstGeom>
          <a:noFill/>
        </p:spPr>
        <p:txBody>
          <a:bodyPr wrap="square">
            <a:spAutoFit/>
          </a:bodyPr>
          <a:lstStyle/>
          <a:p>
            <a:r>
              <a:rPr lang="en-US">
                <a:hlinkClick r:id="rId3"/>
              </a:rPr>
              <a:t>2 Ressources (cbsrc.org)</a:t>
            </a:r>
            <a:endParaRPr lang="en-US"/>
          </a:p>
        </p:txBody>
      </p:sp>
    </p:spTree>
    <p:extLst>
      <p:ext uri="{BB962C8B-B14F-4D97-AF65-F5344CB8AC3E}">
        <p14:creationId xmlns:p14="http://schemas.microsoft.com/office/powerpoint/2010/main" val="6507716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C73E-7A48-B7C6-2C83-78CF1CBC32C9}"/>
              </a:ext>
            </a:extLst>
          </p:cNvPr>
          <p:cNvSpPr>
            <a:spLocks noGrp="1"/>
          </p:cNvSpPr>
          <p:nvPr>
            <p:ph type="title"/>
          </p:nvPr>
        </p:nvSpPr>
        <p:spPr/>
        <p:txBody>
          <a:bodyPr>
            <a:normAutofit fontScale="90000"/>
          </a:bodyPr>
          <a:lstStyle/>
          <a:p>
            <a:r>
              <a:rPr lang="en-US"/>
              <a:t>Session 4 : Méthode à distance n°1 - La méthode de survie en réseau</a:t>
            </a:r>
          </a:p>
        </p:txBody>
      </p:sp>
      <p:sp>
        <p:nvSpPr>
          <p:cNvPr id="3" name="Text Placeholder 2">
            <a:extLst>
              <a:ext uri="{FF2B5EF4-FFF2-40B4-BE49-F238E27FC236}">
                <a16:creationId xmlns:a16="http://schemas.microsoft.com/office/drawing/2014/main" id="{81257591-EC8B-A379-B8B1-AFDB231C59CD}"/>
              </a:ext>
            </a:extLst>
          </p:cNvPr>
          <p:cNvSpPr>
            <a:spLocks noGrp="1"/>
          </p:cNvSpPr>
          <p:nvPr>
            <p:ph type="body" sz="quarter" idx="11"/>
          </p:nvPr>
        </p:nvSpPr>
        <p:spPr/>
        <p:txBody>
          <a:bodyPr/>
          <a:lstStyle/>
          <a:p>
            <a:r>
              <a:rPr lang="en-US"/>
              <a:t>04</a:t>
            </a:r>
          </a:p>
        </p:txBody>
      </p:sp>
    </p:spTree>
    <p:extLst>
      <p:ext uri="{BB962C8B-B14F-4D97-AF65-F5344CB8AC3E}">
        <p14:creationId xmlns:p14="http://schemas.microsoft.com/office/powerpoint/2010/main" val="38558395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4C3624A-0BB5-8053-3D56-094A3379C464}"/>
              </a:ext>
            </a:extLst>
          </p:cNvPr>
          <p:cNvSpPr>
            <a:spLocks noGrp="1"/>
          </p:cNvSpPr>
          <p:nvPr>
            <p:ph type="title"/>
          </p:nvPr>
        </p:nvSpPr>
        <p:spPr/>
        <p:txBody>
          <a:bodyPr>
            <a:normAutofit fontScale="90000"/>
          </a:bodyPr>
          <a:lstStyle/>
          <a:p>
            <a:r>
              <a:rPr lang="en-US"/>
              <a:t>Objectifs de la session</a:t>
            </a:r>
          </a:p>
        </p:txBody>
      </p:sp>
      <p:sp>
        <p:nvSpPr>
          <p:cNvPr id="21" name="Text Placeholder 20">
            <a:extLst>
              <a:ext uri="{FF2B5EF4-FFF2-40B4-BE49-F238E27FC236}">
                <a16:creationId xmlns:a16="http://schemas.microsoft.com/office/drawing/2014/main" id="{EB26A3A7-75A0-E8E2-5571-C32F3AC5F981}"/>
              </a:ext>
            </a:extLst>
          </p:cNvPr>
          <p:cNvSpPr>
            <a:spLocks noGrp="1"/>
          </p:cNvSpPr>
          <p:nvPr>
            <p:ph type="body" sz="quarter" idx="10"/>
          </p:nvPr>
        </p:nvSpPr>
        <p:spPr/>
        <p:txBody>
          <a:bodyPr>
            <a:normAutofit fontScale="77500" lnSpcReduction="20000"/>
          </a:bodyPr>
          <a:lstStyle/>
          <a:p>
            <a:r>
              <a:rPr lang="en-US">
                <a:latin typeface="Segoe UI Light"/>
                <a:cs typeface="Segoe UI Light"/>
              </a:rPr>
              <a:t>Acquérir une compréhension de haut niveau de la méthode de survie des réseaux</a:t>
            </a:r>
            <a:endParaRPr lang="en-US"/>
          </a:p>
        </p:txBody>
      </p:sp>
      <p:sp>
        <p:nvSpPr>
          <p:cNvPr id="22" name="Text Placeholder 21">
            <a:extLst>
              <a:ext uri="{FF2B5EF4-FFF2-40B4-BE49-F238E27FC236}">
                <a16:creationId xmlns:a16="http://schemas.microsoft.com/office/drawing/2014/main" id="{D39E6ACB-A98C-C441-7992-86945CEE21B7}"/>
              </a:ext>
            </a:extLst>
          </p:cNvPr>
          <p:cNvSpPr>
            <a:spLocks noGrp="1"/>
          </p:cNvSpPr>
          <p:nvPr>
            <p:ph type="body" sz="quarter" idx="11"/>
          </p:nvPr>
        </p:nvSpPr>
        <p:spPr/>
        <p:txBody>
          <a:bodyPr>
            <a:normAutofit fontScale="92500" lnSpcReduction="10000"/>
          </a:bodyPr>
          <a:lstStyle/>
          <a:p>
            <a:endParaRPr lang="en-US"/>
          </a:p>
        </p:txBody>
      </p:sp>
      <p:sp>
        <p:nvSpPr>
          <p:cNvPr id="23" name="Text Placeholder 22">
            <a:extLst>
              <a:ext uri="{FF2B5EF4-FFF2-40B4-BE49-F238E27FC236}">
                <a16:creationId xmlns:a16="http://schemas.microsoft.com/office/drawing/2014/main" id="{1D4BB9DD-B066-09BD-C8DE-E1988D388AEA}"/>
              </a:ext>
            </a:extLst>
          </p:cNvPr>
          <p:cNvSpPr>
            <a:spLocks noGrp="1"/>
          </p:cNvSpPr>
          <p:nvPr>
            <p:ph type="body" sz="quarter" idx="12"/>
          </p:nvPr>
        </p:nvSpPr>
        <p:spPr/>
        <p:txBody>
          <a:bodyPr>
            <a:normAutofit fontScale="92500" lnSpcReduction="10000"/>
          </a:bodyPr>
          <a:lstStyle/>
          <a:p>
            <a:endParaRPr lang="en-US"/>
          </a:p>
        </p:txBody>
      </p:sp>
      <p:sp>
        <p:nvSpPr>
          <p:cNvPr id="24" name="Text Placeholder 23">
            <a:extLst>
              <a:ext uri="{FF2B5EF4-FFF2-40B4-BE49-F238E27FC236}">
                <a16:creationId xmlns:a16="http://schemas.microsoft.com/office/drawing/2014/main" id="{E8AA78B7-BB02-B81C-F8AC-47C7260BD640}"/>
              </a:ext>
            </a:extLst>
          </p:cNvPr>
          <p:cNvSpPr>
            <a:spLocks noGrp="1"/>
          </p:cNvSpPr>
          <p:nvPr>
            <p:ph type="body" sz="quarter" idx="13"/>
          </p:nvPr>
        </p:nvSpPr>
        <p:spPr/>
        <p:txBody>
          <a:bodyPr>
            <a:normAutofit fontScale="92500" lnSpcReduction="10000"/>
          </a:bodyPr>
          <a:lstStyle/>
          <a:p>
            <a:endParaRPr lang="en-US"/>
          </a:p>
        </p:txBody>
      </p:sp>
      <p:sp>
        <p:nvSpPr>
          <p:cNvPr id="26" name="Text Placeholder 25">
            <a:extLst>
              <a:ext uri="{FF2B5EF4-FFF2-40B4-BE49-F238E27FC236}">
                <a16:creationId xmlns:a16="http://schemas.microsoft.com/office/drawing/2014/main" id="{13D66E33-59C0-9A38-C102-AE510F7F0B5E}"/>
              </a:ext>
            </a:extLst>
          </p:cNvPr>
          <p:cNvSpPr>
            <a:spLocks noGrp="1"/>
          </p:cNvSpPr>
          <p:nvPr>
            <p:ph type="body" sz="quarter" idx="15"/>
          </p:nvPr>
        </p:nvSpPr>
        <p:spPr/>
        <p:txBody>
          <a:bodyPr>
            <a:normAutofit fontScale="92500" lnSpcReduction="10000"/>
          </a:bodyPr>
          <a:lstStyle/>
          <a:p>
            <a:r>
              <a:rPr lang="en-US">
                <a:latin typeface="Segoe UI Light"/>
                <a:cs typeface="Segoe UI Light"/>
              </a:rPr>
              <a:t>Comprendre la motivation de la méthode de survie du réseau </a:t>
            </a:r>
            <a:endParaRPr lang="en-US"/>
          </a:p>
        </p:txBody>
      </p:sp>
      <p:sp>
        <p:nvSpPr>
          <p:cNvPr id="27" name="Text Placeholder 26">
            <a:extLst>
              <a:ext uri="{FF2B5EF4-FFF2-40B4-BE49-F238E27FC236}">
                <a16:creationId xmlns:a16="http://schemas.microsoft.com/office/drawing/2014/main" id="{5A1DE525-6B04-83D6-D277-78E9FA28728D}"/>
              </a:ext>
            </a:extLst>
          </p:cNvPr>
          <p:cNvSpPr>
            <a:spLocks noGrp="1"/>
          </p:cNvSpPr>
          <p:nvPr>
            <p:ph type="body" sz="quarter" idx="16"/>
          </p:nvPr>
        </p:nvSpPr>
        <p:spPr/>
        <p:txBody>
          <a:bodyPr>
            <a:normAutofit fontScale="92500" lnSpcReduction="10000"/>
          </a:bodyPr>
          <a:lstStyle/>
          <a:p>
            <a:r>
              <a:rPr lang="en-US">
                <a:latin typeface="Segoe UI Light"/>
                <a:cs typeface="Segoe UI Light"/>
              </a:rPr>
              <a:t>Discutez des considérations clés pour la méthode de survie du réseau </a:t>
            </a:r>
            <a:endParaRPr lang="en-US"/>
          </a:p>
        </p:txBody>
      </p:sp>
    </p:spTree>
    <p:extLst>
      <p:ext uri="{BB962C8B-B14F-4D97-AF65-F5344CB8AC3E}">
        <p14:creationId xmlns:p14="http://schemas.microsoft.com/office/powerpoint/2010/main" val="26899003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vert="horz" lIns="91440" tIns="45720" rIns="91440" bIns="45720" rtlCol="0" anchor="t">
            <a:normAutofit/>
          </a:bodyPr>
          <a:lstStyle/>
          <a:p>
            <a:r>
              <a:rPr lang="en-US" sz="2400"/>
              <a:t>La </a:t>
            </a:r>
            <a:r>
              <a:rPr lang="en-US" sz="2400" b="1"/>
              <a:t>méthode de survie en réseau </a:t>
            </a:r>
            <a:r>
              <a:rPr lang="en-US" sz="2400"/>
              <a:t>est une méthode d'enquête permettant d'estimer les taux de mortalité.  </a:t>
            </a:r>
            <a:endParaRPr lang="en-US"/>
          </a:p>
          <a:p>
            <a:pPr lvl="1"/>
            <a:r>
              <a:rPr lang="en-US" sz="2200" b="1">
                <a:cs typeface="Segoe UI Light"/>
              </a:rPr>
              <a:t>Réseau social </a:t>
            </a:r>
            <a:r>
              <a:rPr lang="en-US" sz="2200">
                <a:cs typeface="Segoe UI Light"/>
              </a:rPr>
              <a:t>: ensemble de toutes les personnes avec lesquelles vous avez un certain type de lien. </a:t>
            </a:r>
          </a:p>
          <a:p>
            <a:pPr marL="0" indent="0">
              <a:buNone/>
            </a:pPr>
            <a:endParaRPr lang="en-US" sz="2400"/>
          </a:p>
          <a:p>
            <a:r>
              <a:rPr lang="en-US" sz="2400"/>
              <a:t>La </a:t>
            </a:r>
            <a:r>
              <a:rPr lang="en-US" sz="2400" b="1">
                <a:ea typeface="+mn-lt"/>
                <a:cs typeface="+mn-lt"/>
              </a:rPr>
              <a:t>méthode de survie </a:t>
            </a:r>
            <a:r>
              <a:rPr lang="en-US" sz="2400" b="1"/>
              <a:t>en réseau </a:t>
            </a:r>
            <a:r>
              <a:rPr lang="en-US" sz="2400"/>
              <a:t>recueille deux types de données auprès des personnes interrogées afin d'estimer un taux de mortalité : </a:t>
            </a:r>
            <a:endParaRPr lang="en-US" sz="2400">
              <a:cs typeface="Segoe UI Light"/>
            </a:endParaRPr>
          </a:p>
          <a:p>
            <a:pPr lvl="1"/>
            <a:r>
              <a:rPr lang="en-US" sz="2200">
                <a:cs typeface="Segoe UI Light"/>
              </a:rPr>
              <a:t>Le nombre de personnes décédées dans le réseau social d'une personne.</a:t>
            </a:r>
          </a:p>
          <a:p>
            <a:pPr lvl="1"/>
            <a:r>
              <a:rPr lang="en-US" sz="2200">
                <a:cs typeface="Segoe UI Light"/>
              </a:rPr>
              <a:t>Le </a:t>
            </a:r>
            <a:r>
              <a:rPr lang="en-US" sz="2200">
                <a:ea typeface="+mn-lt"/>
                <a:cs typeface="+mn-lt"/>
              </a:rPr>
              <a:t>nombre de personnes dans le réseau social d'une personne. </a:t>
            </a:r>
            <a:endParaRPr lang="en-US"/>
          </a:p>
          <a:p>
            <a:pPr lvl="1"/>
            <a:endParaRPr lang="en-US" sz="2200">
              <a:ea typeface="+mn-lt"/>
              <a:cs typeface="+mn-lt"/>
            </a:endParaRPr>
          </a:p>
          <a:p>
            <a:r>
              <a:rPr lang="en-US" sz="2400">
                <a:ea typeface="+mn-lt"/>
                <a:cs typeface="+mn-lt"/>
              </a:rPr>
              <a:t>Dans </a:t>
            </a:r>
            <a:r>
              <a:rPr lang="en-US" sz="2400"/>
              <a:t>cette étude, nous testons les performances de la méthode de survie en réseau par rapport à une enquête auprès des ménages.</a:t>
            </a:r>
            <a:endParaRPr lang="en-US" sz="2400">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098772" cy="615675"/>
          </a:xfrm>
        </p:spPr>
        <p:txBody>
          <a:bodyPr/>
          <a:lstStyle/>
          <a:p>
            <a:r>
              <a:rPr lang="en-US"/>
              <a:t>Qu'est-ce que la méthode de survie du réseau ?</a:t>
            </a:r>
          </a:p>
        </p:txBody>
      </p:sp>
    </p:spTree>
    <p:extLst>
      <p:ext uri="{BB962C8B-B14F-4D97-AF65-F5344CB8AC3E}">
        <p14:creationId xmlns:p14="http://schemas.microsoft.com/office/powerpoint/2010/main" val="20530204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8FAB3C-799F-01E6-5CC0-FEE1B6B142E0}"/>
              </a:ext>
            </a:extLst>
          </p:cNvPr>
          <p:cNvSpPr>
            <a:spLocks noGrp="1"/>
          </p:cNvSpPr>
          <p:nvPr>
            <p:ph sz="quarter" idx="10"/>
          </p:nvPr>
        </p:nvSpPr>
        <p:spPr/>
        <p:txBody>
          <a:bodyPr vert="horz" lIns="91440" tIns="45720" rIns="91440" bIns="45720" rtlCol="0" anchor="t">
            <a:normAutofit/>
          </a:bodyPr>
          <a:lstStyle/>
          <a:p>
            <a:pPr marL="0" indent="0">
              <a:buNone/>
            </a:pPr>
            <a:endParaRPr lang="en-US" sz="2400">
              <a:ea typeface="+mn-lt"/>
              <a:cs typeface="+mn-lt"/>
            </a:endParaRPr>
          </a:p>
          <a:p>
            <a:pPr marL="457200" indent="-457200">
              <a:buAutoNum type="arabicPeriod"/>
            </a:pPr>
            <a:r>
              <a:rPr lang="en-US" sz="2400">
                <a:ea typeface="+mn-lt"/>
                <a:cs typeface="+mn-lt"/>
              </a:rPr>
              <a:t>Les </a:t>
            </a:r>
            <a:r>
              <a:rPr lang="en-US" sz="2400" err="1">
                <a:ea typeface="+mn-lt"/>
                <a:cs typeface="+mn-lt"/>
              </a:rPr>
              <a:t>répondants</a:t>
            </a:r>
            <a:r>
              <a:rPr lang="en-US" sz="2400">
                <a:ea typeface="+mn-lt"/>
                <a:cs typeface="+mn-lt"/>
              </a:rPr>
              <a:t> </a:t>
            </a:r>
            <a:r>
              <a:rPr lang="en-US" sz="2400" err="1">
                <a:ea typeface="+mn-lt"/>
                <a:cs typeface="+mn-lt"/>
              </a:rPr>
              <a:t>sont</a:t>
            </a:r>
            <a:r>
              <a:rPr lang="en-US" sz="2400">
                <a:ea typeface="+mn-lt"/>
                <a:cs typeface="+mn-lt"/>
              </a:rPr>
              <a:t> </a:t>
            </a:r>
            <a:r>
              <a:rPr lang="en-US" sz="2400" err="1">
                <a:ea typeface="+mn-lt"/>
                <a:cs typeface="+mn-lt"/>
              </a:rPr>
              <a:t>invités</a:t>
            </a:r>
            <a:r>
              <a:rPr lang="en-US" sz="2400">
                <a:ea typeface="+mn-lt"/>
                <a:cs typeface="+mn-lt"/>
              </a:rPr>
              <a:t> à </a:t>
            </a:r>
            <a:r>
              <a:rPr lang="en-US" sz="2400" err="1">
                <a:ea typeface="+mn-lt"/>
                <a:cs typeface="+mn-lt"/>
              </a:rPr>
              <a:t>parler</a:t>
            </a:r>
            <a:r>
              <a:rPr lang="en-US" sz="2400">
                <a:ea typeface="+mn-lt"/>
                <a:cs typeface="+mn-lt"/>
              </a:rPr>
              <a:t> de </a:t>
            </a:r>
            <a:r>
              <a:rPr lang="en-US" sz="2400" err="1">
                <a:ea typeface="+mn-lt"/>
                <a:cs typeface="+mn-lt"/>
              </a:rPr>
              <a:t>toutes</a:t>
            </a:r>
            <a:r>
              <a:rPr lang="en-US" sz="2400">
                <a:ea typeface="+mn-lt"/>
                <a:cs typeface="+mn-lt"/>
              </a:rPr>
              <a:t> les </a:t>
            </a:r>
            <a:r>
              <a:rPr lang="en-US" sz="2400" err="1">
                <a:ea typeface="+mn-lt"/>
                <a:cs typeface="+mn-lt"/>
              </a:rPr>
              <a:t>personnes</a:t>
            </a:r>
            <a:r>
              <a:rPr lang="en-US" sz="2400">
                <a:ea typeface="+mn-lt"/>
                <a:cs typeface="+mn-lt"/>
              </a:rPr>
              <a:t> de </a:t>
            </a:r>
            <a:r>
              <a:rPr lang="en-US" sz="2400" err="1">
                <a:ea typeface="+mn-lt"/>
                <a:cs typeface="+mn-lt"/>
              </a:rPr>
              <a:t>leur</a:t>
            </a:r>
            <a:r>
              <a:rPr lang="en-US" sz="2400">
                <a:ea typeface="+mn-lt"/>
                <a:cs typeface="+mn-lt"/>
              </a:rPr>
              <a:t> </a:t>
            </a:r>
            <a:r>
              <a:rPr lang="en-US" sz="2400" err="1">
                <a:ea typeface="+mn-lt"/>
                <a:cs typeface="+mn-lt"/>
              </a:rPr>
              <a:t>réseau</a:t>
            </a:r>
            <a:r>
              <a:rPr lang="en-US" sz="2400">
                <a:ea typeface="+mn-lt"/>
                <a:cs typeface="+mn-lt"/>
              </a:rPr>
              <a:t> personnel, de </a:t>
            </a:r>
            <a:r>
              <a:rPr lang="en-US" sz="2400" err="1">
                <a:ea typeface="+mn-lt"/>
                <a:cs typeface="+mn-lt"/>
              </a:rPr>
              <a:t>sorte</a:t>
            </a:r>
            <a:r>
              <a:rPr lang="en-US" sz="2400">
                <a:ea typeface="+mn-lt"/>
                <a:cs typeface="+mn-lt"/>
              </a:rPr>
              <a:t> que </a:t>
            </a:r>
            <a:r>
              <a:rPr lang="en-US" sz="2400" err="1">
                <a:ea typeface="+mn-lt"/>
                <a:cs typeface="+mn-lt"/>
              </a:rPr>
              <a:t>chaque</a:t>
            </a:r>
            <a:r>
              <a:rPr lang="en-US" sz="2400">
                <a:ea typeface="+mn-lt"/>
                <a:cs typeface="+mn-lt"/>
              </a:rPr>
              <a:t> </a:t>
            </a:r>
            <a:r>
              <a:rPr lang="en-US" sz="2400" err="1">
                <a:ea typeface="+mn-lt"/>
                <a:cs typeface="+mn-lt"/>
              </a:rPr>
              <a:t>entretien</a:t>
            </a:r>
            <a:r>
              <a:rPr lang="en-US" sz="2400">
                <a:ea typeface="+mn-lt"/>
                <a:cs typeface="+mn-lt"/>
              </a:rPr>
              <a:t> </a:t>
            </a:r>
            <a:r>
              <a:rPr lang="en-US" sz="2400" err="1">
                <a:ea typeface="+mn-lt"/>
                <a:cs typeface="+mn-lt"/>
              </a:rPr>
              <a:t>permet</a:t>
            </a:r>
            <a:r>
              <a:rPr lang="en-US" sz="2400">
                <a:ea typeface="+mn-lt"/>
                <a:cs typeface="+mn-lt"/>
              </a:rPr>
              <a:t> de </a:t>
            </a:r>
            <a:r>
              <a:rPr lang="en-US" sz="2400" err="1">
                <a:ea typeface="+mn-lt"/>
                <a:cs typeface="+mn-lt"/>
              </a:rPr>
              <a:t>recueillir</a:t>
            </a:r>
            <a:r>
              <a:rPr lang="en-US" sz="2400">
                <a:ea typeface="+mn-lt"/>
                <a:cs typeface="+mn-lt"/>
              </a:rPr>
              <a:t> des </a:t>
            </a:r>
            <a:r>
              <a:rPr lang="en-US" sz="2400" err="1">
                <a:ea typeface="+mn-lt"/>
                <a:cs typeface="+mn-lt"/>
              </a:rPr>
              <a:t>informations</a:t>
            </a:r>
            <a:r>
              <a:rPr lang="en-US" sz="2400">
                <a:ea typeface="+mn-lt"/>
                <a:cs typeface="+mn-lt"/>
              </a:rPr>
              <a:t> sur un grand </a:t>
            </a:r>
            <a:r>
              <a:rPr lang="en-US" sz="2400" err="1">
                <a:ea typeface="+mn-lt"/>
                <a:cs typeface="+mn-lt"/>
              </a:rPr>
              <a:t>nombre</a:t>
            </a:r>
            <a:r>
              <a:rPr lang="en-US" sz="2400">
                <a:ea typeface="+mn-lt"/>
                <a:cs typeface="+mn-lt"/>
              </a:rPr>
              <a:t> de </a:t>
            </a:r>
            <a:r>
              <a:rPr lang="en-US" sz="2400" err="1">
                <a:ea typeface="+mn-lt"/>
                <a:cs typeface="+mn-lt"/>
              </a:rPr>
              <a:t>personnes</a:t>
            </a:r>
            <a:r>
              <a:rPr lang="en-US" sz="2400">
                <a:ea typeface="+mn-lt"/>
                <a:cs typeface="+mn-lt"/>
              </a:rPr>
              <a:t> </a:t>
            </a:r>
            <a:r>
              <a:rPr lang="en-US" sz="2400" err="1">
                <a:ea typeface="+mn-lt"/>
                <a:cs typeface="+mn-lt"/>
              </a:rPr>
              <a:t>différentes</a:t>
            </a:r>
            <a:r>
              <a:rPr lang="en-US" sz="2400">
                <a:ea typeface="+mn-lt"/>
                <a:cs typeface="+mn-lt"/>
              </a:rPr>
              <a:t>, </a:t>
            </a:r>
            <a:r>
              <a:rPr lang="en-US" sz="2400" err="1">
                <a:ea typeface="+mn-lt"/>
                <a:cs typeface="+mn-lt"/>
              </a:rPr>
              <a:t>ce</a:t>
            </a:r>
            <a:r>
              <a:rPr lang="en-US" sz="2400">
                <a:ea typeface="+mn-lt"/>
                <a:cs typeface="+mn-lt"/>
              </a:rPr>
              <a:t> qui </a:t>
            </a:r>
            <a:r>
              <a:rPr lang="en-US" sz="2400" err="1">
                <a:ea typeface="+mn-lt"/>
                <a:cs typeface="+mn-lt"/>
              </a:rPr>
              <a:t>augmente</a:t>
            </a:r>
            <a:r>
              <a:rPr lang="en-US" sz="2400">
                <a:ea typeface="+mn-lt"/>
                <a:cs typeface="+mn-lt"/>
              </a:rPr>
              <a:t> la taille effective de </a:t>
            </a:r>
            <a:r>
              <a:rPr lang="en-US" sz="2400" err="1">
                <a:ea typeface="+mn-lt"/>
                <a:cs typeface="+mn-lt"/>
              </a:rPr>
              <a:t>l'échantillon</a:t>
            </a:r>
            <a:r>
              <a:rPr lang="en-US" sz="2400">
                <a:ea typeface="+mn-lt"/>
                <a:cs typeface="+mn-lt"/>
              </a:rPr>
              <a:t>. </a:t>
            </a:r>
            <a:endParaRPr lang="en-US" sz="2200">
              <a:ea typeface="+mn-lt"/>
              <a:cs typeface="+mn-lt"/>
            </a:endParaRPr>
          </a:p>
          <a:p>
            <a:pPr marL="457200" indent="-457200">
              <a:buAutoNum type="arabicPeriod"/>
            </a:pPr>
            <a:r>
              <a:rPr lang="en-US" sz="2400" err="1">
                <a:ea typeface="+mn-lt"/>
                <a:cs typeface="+mn-lt"/>
              </a:rPr>
              <a:t>Possibilité</a:t>
            </a:r>
            <a:r>
              <a:rPr lang="en-US" sz="2400">
                <a:ea typeface="+mn-lt"/>
                <a:cs typeface="+mn-lt"/>
              </a:rPr>
              <a:t> </a:t>
            </a:r>
            <a:r>
              <a:rPr lang="en-US" sz="2400" err="1">
                <a:ea typeface="+mn-lt"/>
                <a:cs typeface="+mn-lt"/>
              </a:rPr>
              <a:t>d'utiliser</a:t>
            </a:r>
            <a:r>
              <a:rPr lang="en-US" sz="2400">
                <a:ea typeface="+mn-lt"/>
                <a:cs typeface="+mn-lt"/>
              </a:rPr>
              <a:t> la </a:t>
            </a:r>
            <a:r>
              <a:rPr lang="en-US" sz="2400" err="1">
                <a:ea typeface="+mn-lt"/>
                <a:cs typeface="+mn-lt"/>
              </a:rPr>
              <a:t>méthode</a:t>
            </a:r>
            <a:r>
              <a:rPr lang="en-US" sz="2400">
                <a:ea typeface="+mn-lt"/>
                <a:cs typeface="+mn-lt"/>
              </a:rPr>
              <a:t> de </a:t>
            </a:r>
            <a:r>
              <a:rPr lang="en-US" sz="2400" err="1">
                <a:ea typeface="+mn-lt"/>
                <a:cs typeface="+mn-lt"/>
              </a:rPr>
              <a:t>survie</a:t>
            </a:r>
            <a:r>
              <a:rPr lang="en-US" sz="2400">
                <a:ea typeface="+mn-lt"/>
                <a:cs typeface="+mn-lt"/>
              </a:rPr>
              <a:t> </a:t>
            </a:r>
            <a:r>
              <a:rPr lang="en-US" sz="2400" err="1">
                <a:ea typeface="+mn-lt"/>
                <a:cs typeface="+mn-lt"/>
              </a:rPr>
              <a:t>en</a:t>
            </a:r>
            <a:r>
              <a:rPr lang="en-US" sz="2400">
                <a:ea typeface="+mn-lt"/>
                <a:cs typeface="+mn-lt"/>
              </a:rPr>
              <a:t> </a:t>
            </a:r>
            <a:r>
              <a:rPr lang="en-US" sz="2400" err="1">
                <a:ea typeface="+mn-lt"/>
                <a:cs typeface="+mn-lt"/>
              </a:rPr>
              <a:t>réseau</a:t>
            </a:r>
            <a:r>
              <a:rPr lang="en-US" sz="2400">
                <a:ea typeface="+mn-lt"/>
                <a:cs typeface="+mn-lt"/>
              </a:rPr>
              <a:t> à distance (par </a:t>
            </a:r>
            <a:r>
              <a:rPr lang="en-US" sz="2400" err="1">
                <a:ea typeface="+mn-lt"/>
                <a:cs typeface="+mn-lt"/>
              </a:rPr>
              <a:t>exemple</a:t>
            </a:r>
            <a:r>
              <a:rPr lang="en-US" sz="2400">
                <a:ea typeface="+mn-lt"/>
                <a:cs typeface="+mn-lt"/>
              </a:rPr>
              <a:t>, </a:t>
            </a:r>
            <a:r>
              <a:rPr lang="en-US" sz="2400" err="1">
                <a:ea typeface="+mn-lt"/>
                <a:cs typeface="+mn-lt"/>
              </a:rPr>
              <a:t>en</a:t>
            </a:r>
            <a:r>
              <a:rPr lang="en-US" sz="2400">
                <a:ea typeface="+mn-lt"/>
                <a:cs typeface="+mn-lt"/>
              </a:rPr>
              <a:t> </a:t>
            </a:r>
            <a:r>
              <a:rPr lang="en-US" sz="2400" err="1">
                <a:ea typeface="+mn-lt"/>
                <a:cs typeface="+mn-lt"/>
              </a:rPr>
              <a:t>réalisant</a:t>
            </a:r>
            <a:r>
              <a:rPr lang="en-US" sz="2400">
                <a:ea typeface="+mn-lt"/>
                <a:cs typeface="+mn-lt"/>
              </a:rPr>
              <a:t> des </a:t>
            </a:r>
            <a:r>
              <a:rPr lang="en-US" sz="2400" err="1">
                <a:ea typeface="+mn-lt"/>
                <a:cs typeface="+mn-lt"/>
              </a:rPr>
              <a:t>entretiens</a:t>
            </a:r>
            <a:r>
              <a:rPr lang="en-US" sz="2400">
                <a:ea typeface="+mn-lt"/>
                <a:cs typeface="+mn-lt"/>
              </a:rPr>
              <a:t> dans les stations de transport </a:t>
            </a:r>
            <a:r>
              <a:rPr lang="en-US" sz="2400" err="1">
                <a:ea typeface="+mn-lt"/>
                <a:cs typeface="+mn-lt"/>
              </a:rPr>
              <a:t>en</a:t>
            </a:r>
            <a:r>
              <a:rPr lang="en-US" sz="2400">
                <a:ea typeface="+mn-lt"/>
                <a:cs typeface="+mn-lt"/>
              </a:rPr>
              <a:t> </a:t>
            </a:r>
            <a:r>
              <a:rPr lang="en-US" sz="2400" err="1">
                <a:ea typeface="+mn-lt"/>
                <a:cs typeface="+mn-lt"/>
              </a:rPr>
              <a:t>commun</a:t>
            </a:r>
            <a:r>
              <a:rPr lang="en-US" sz="2400">
                <a:ea typeface="+mn-lt"/>
                <a:cs typeface="+mn-lt"/>
              </a:rPr>
              <a:t> pour </a:t>
            </a:r>
            <a:r>
              <a:rPr lang="en-US" sz="2400" err="1">
                <a:ea typeface="+mn-lt"/>
                <a:cs typeface="+mn-lt"/>
              </a:rPr>
              <a:t>capter</a:t>
            </a:r>
            <a:r>
              <a:rPr lang="en-US" sz="2400">
                <a:ea typeface="+mn-lt"/>
                <a:cs typeface="+mn-lt"/>
              </a:rPr>
              <a:t> les </a:t>
            </a:r>
            <a:r>
              <a:rPr lang="en-US" sz="2400" err="1">
                <a:ea typeface="+mn-lt"/>
                <a:cs typeface="+mn-lt"/>
              </a:rPr>
              <a:t>personnes</a:t>
            </a:r>
            <a:r>
              <a:rPr lang="en-US" sz="2400">
                <a:ea typeface="+mn-lt"/>
                <a:cs typeface="+mn-lt"/>
              </a:rPr>
              <a:t> </a:t>
            </a:r>
            <a:r>
              <a:rPr lang="en-US" sz="2400" err="1">
                <a:ea typeface="+mn-lt"/>
                <a:cs typeface="+mn-lt"/>
              </a:rPr>
              <a:t>arrivant</a:t>
            </a:r>
            <a:r>
              <a:rPr lang="en-US" sz="2400">
                <a:ea typeface="+mn-lt"/>
                <a:cs typeface="+mn-lt"/>
              </a:rPr>
              <a:t> à </a:t>
            </a:r>
            <a:r>
              <a:rPr lang="en-US" sz="2400" err="1">
                <a:ea typeface="+mn-lt"/>
                <a:cs typeface="+mn-lt"/>
              </a:rPr>
              <a:t>Kalemie</a:t>
            </a:r>
            <a:r>
              <a:rPr lang="en-US" sz="2400">
                <a:ea typeface="+mn-lt"/>
                <a:cs typeface="+mn-lt"/>
              </a:rPr>
              <a:t>)   </a:t>
            </a:r>
            <a:endParaRPr lang="en-US" sz="2400">
              <a:cs typeface="Segoe UI Light"/>
            </a:endParaRPr>
          </a:p>
          <a:p>
            <a:endParaRPr lang="en-US" sz="2400">
              <a:ea typeface="+mn-lt"/>
              <a:cs typeface="+mn-lt"/>
            </a:endParaRPr>
          </a:p>
          <a:p>
            <a:r>
              <a:rPr lang="en-US" sz="2400" b="1">
                <a:ea typeface="+mn-lt"/>
                <a:cs typeface="+mn-lt"/>
              </a:rPr>
              <a:t>Exigences </a:t>
            </a:r>
            <a:r>
              <a:rPr lang="en-US" sz="2400">
                <a:ea typeface="+mn-lt"/>
                <a:cs typeface="+mn-lt"/>
              </a:rPr>
              <a:t>: Les </a:t>
            </a:r>
            <a:r>
              <a:rPr lang="en-US" sz="2400" err="1">
                <a:ea typeface="+mn-lt"/>
                <a:cs typeface="+mn-lt"/>
              </a:rPr>
              <a:t>personnes</a:t>
            </a:r>
            <a:r>
              <a:rPr lang="en-US" sz="2400">
                <a:ea typeface="+mn-lt"/>
                <a:cs typeface="+mn-lt"/>
              </a:rPr>
              <a:t> </a:t>
            </a:r>
            <a:r>
              <a:rPr lang="en-US" sz="2400" err="1">
                <a:ea typeface="+mn-lt"/>
                <a:cs typeface="+mn-lt"/>
              </a:rPr>
              <a:t>doivent</a:t>
            </a:r>
            <a:r>
              <a:rPr lang="en-US" sz="2400">
                <a:ea typeface="+mn-lt"/>
                <a:cs typeface="+mn-lt"/>
              </a:rPr>
              <a:t> </a:t>
            </a:r>
            <a:r>
              <a:rPr lang="en-US" sz="2400" err="1">
                <a:ea typeface="+mn-lt"/>
                <a:cs typeface="+mn-lt"/>
              </a:rPr>
              <a:t>être</a:t>
            </a:r>
            <a:r>
              <a:rPr lang="en-US" sz="2400">
                <a:ea typeface="+mn-lt"/>
                <a:cs typeface="+mn-lt"/>
              </a:rPr>
              <a:t> </a:t>
            </a:r>
            <a:r>
              <a:rPr lang="en-US" sz="2400" err="1">
                <a:ea typeface="+mn-lt"/>
                <a:cs typeface="+mn-lt"/>
              </a:rPr>
              <a:t>capables</a:t>
            </a:r>
            <a:r>
              <a:rPr lang="en-US" sz="2400">
                <a:ea typeface="+mn-lt"/>
                <a:cs typeface="+mn-lt"/>
              </a:rPr>
              <a:t> de signaler avec </a:t>
            </a:r>
            <a:r>
              <a:rPr lang="en-US" sz="2400" err="1">
                <a:ea typeface="+mn-lt"/>
                <a:cs typeface="+mn-lt"/>
              </a:rPr>
              <a:t>précision</a:t>
            </a:r>
            <a:r>
              <a:rPr lang="en-US" sz="2400">
                <a:ea typeface="+mn-lt"/>
                <a:cs typeface="+mn-lt"/>
              </a:rPr>
              <a:t> les </a:t>
            </a:r>
            <a:r>
              <a:rPr lang="en-US" sz="2400" err="1">
                <a:ea typeface="+mn-lt"/>
                <a:cs typeface="+mn-lt"/>
              </a:rPr>
              <a:t>décès</a:t>
            </a:r>
            <a:r>
              <a:rPr lang="en-US" sz="2400">
                <a:ea typeface="+mn-lt"/>
                <a:cs typeface="+mn-lt"/>
              </a:rPr>
              <a:t> dans </a:t>
            </a:r>
            <a:r>
              <a:rPr lang="en-US" sz="2400" err="1">
                <a:ea typeface="+mn-lt"/>
                <a:cs typeface="+mn-lt"/>
              </a:rPr>
              <a:t>leur</a:t>
            </a:r>
            <a:r>
              <a:rPr lang="en-US" sz="2400">
                <a:ea typeface="+mn-lt"/>
                <a:cs typeface="+mn-lt"/>
              </a:rPr>
              <a:t> </a:t>
            </a:r>
            <a:r>
              <a:rPr lang="en-US" sz="2400" err="1">
                <a:ea typeface="+mn-lt"/>
                <a:cs typeface="+mn-lt"/>
              </a:rPr>
              <a:t>réseau</a:t>
            </a:r>
            <a:r>
              <a:rPr lang="en-US" sz="2400">
                <a:ea typeface="+mn-lt"/>
                <a:cs typeface="+mn-lt"/>
              </a:rPr>
              <a:t> social ! </a:t>
            </a:r>
          </a:p>
          <a:p>
            <a:endParaRPr lang="en-US" sz="2400">
              <a:cs typeface="Segoe UI Light"/>
            </a:endParaRPr>
          </a:p>
          <a:p>
            <a:endParaRPr lang="en-US">
              <a:cs typeface="Segoe UI Light"/>
            </a:endParaRPr>
          </a:p>
        </p:txBody>
      </p:sp>
      <p:sp>
        <p:nvSpPr>
          <p:cNvPr id="3" name="Title 2">
            <a:extLst>
              <a:ext uri="{FF2B5EF4-FFF2-40B4-BE49-F238E27FC236}">
                <a16:creationId xmlns:a16="http://schemas.microsoft.com/office/drawing/2014/main" id="{C1A4E507-1FB4-7B03-A52A-E25CE295A342}"/>
              </a:ext>
            </a:extLst>
          </p:cNvPr>
          <p:cNvSpPr>
            <a:spLocks noGrp="1"/>
          </p:cNvSpPr>
          <p:nvPr>
            <p:ph type="title"/>
          </p:nvPr>
        </p:nvSpPr>
        <p:spPr>
          <a:xfrm>
            <a:off x="471948" y="489525"/>
            <a:ext cx="10477608" cy="615675"/>
          </a:xfrm>
        </p:spPr>
        <p:txBody>
          <a:bodyPr/>
          <a:lstStyle/>
          <a:p>
            <a:r>
              <a:rPr lang="en-US">
                <a:ea typeface="Roboto Condensed"/>
                <a:cs typeface="Roboto Condensed"/>
              </a:rPr>
              <a:t>Principaux avantages de la méthode de survie en réseau </a:t>
            </a:r>
            <a:endParaRPr lang="en-US"/>
          </a:p>
        </p:txBody>
      </p:sp>
    </p:spTree>
    <p:extLst>
      <p:ext uri="{BB962C8B-B14F-4D97-AF65-F5344CB8AC3E}">
        <p14:creationId xmlns:p14="http://schemas.microsoft.com/office/powerpoint/2010/main" val="30411605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diagram&#10;&#10;Description automatically generated">
            <a:extLst>
              <a:ext uri="{FF2B5EF4-FFF2-40B4-BE49-F238E27FC236}">
                <a16:creationId xmlns:a16="http://schemas.microsoft.com/office/drawing/2014/main" id="{031A2AA4-C61D-5C7A-2FA6-BCBA0306ED12}"/>
              </a:ext>
            </a:extLst>
          </p:cNvPr>
          <p:cNvPicPr>
            <a:picLocks noGrp="1" noChangeAspect="1"/>
          </p:cNvPicPr>
          <p:nvPr>
            <p:ph sz="quarter" idx="10"/>
          </p:nvPr>
        </p:nvPicPr>
        <p:blipFill>
          <a:blip r:embed="rId3"/>
          <a:stretch>
            <a:fillRect/>
          </a:stretch>
        </p:blipFill>
        <p:spPr>
          <a:xfrm>
            <a:off x="7016384" y="1525159"/>
            <a:ext cx="4724400" cy="4581525"/>
          </a:xfrm>
        </p:spPr>
      </p:pic>
      <p:sp>
        <p:nvSpPr>
          <p:cNvPr id="3" name="Title 2">
            <a:extLst>
              <a:ext uri="{FF2B5EF4-FFF2-40B4-BE49-F238E27FC236}">
                <a16:creationId xmlns:a16="http://schemas.microsoft.com/office/drawing/2014/main" id="{17F221CC-9EA5-42C3-0A21-E6E82F856D37}"/>
              </a:ext>
            </a:extLst>
          </p:cNvPr>
          <p:cNvSpPr>
            <a:spLocks noGrp="1"/>
          </p:cNvSpPr>
          <p:nvPr>
            <p:ph type="title"/>
          </p:nvPr>
        </p:nvSpPr>
        <p:spPr/>
        <p:txBody>
          <a:bodyPr/>
          <a:lstStyle/>
          <a:p>
            <a:br>
              <a:rPr lang="en-US"/>
            </a:br>
            <a:r>
              <a:rPr lang="en-US" err="1">
                <a:ea typeface="+mj-lt"/>
                <a:cs typeface="+mj-lt"/>
              </a:rPr>
              <a:t>Contexte</a:t>
            </a:r>
            <a:r>
              <a:rPr lang="en-US">
                <a:ea typeface="Roboto Condensed"/>
                <a:cs typeface="Roboto Condensed"/>
              </a:rPr>
              <a:t>— </a:t>
            </a:r>
            <a:r>
              <a:rPr lang="fr">
                <a:ea typeface="+mj-lt"/>
                <a:cs typeface="+mj-lt"/>
              </a:rPr>
              <a:t>réseau social</a:t>
            </a:r>
            <a:r>
              <a:rPr lang="en-US">
                <a:ea typeface="+mj-lt"/>
                <a:cs typeface="+mj-lt"/>
              </a:rPr>
              <a:t> </a:t>
            </a:r>
            <a:endParaRPr lang="en-US">
              <a:ea typeface="Roboto Condensed"/>
              <a:cs typeface="Roboto Condensed"/>
            </a:endParaRPr>
          </a:p>
        </p:txBody>
      </p:sp>
      <p:sp>
        <p:nvSpPr>
          <p:cNvPr id="5" name="TextBox 4">
            <a:extLst>
              <a:ext uri="{FF2B5EF4-FFF2-40B4-BE49-F238E27FC236}">
                <a16:creationId xmlns:a16="http://schemas.microsoft.com/office/drawing/2014/main" id="{D9A3CA02-3E7F-7EC4-83AA-4DAF7AE061DD}"/>
              </a:ext>
            </a:extLst>
          </p:cNvPr>
          <p:cNvSpPr txBox="1"/>
          <p:nvPr/>
        </p:nvSpPr>
        <p:spPr>
          <a:xfrm>
            <a:off x="581229" y="2927033"/>
            <a:ext cx="644193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fr" sz="2400" b="1">
                <a:ea typeface="+mn-lt"/>
                <a:cs typeface="+mn-lt"/>
              </a:rPr>
              <a:t>Réseau social</a:t>
            </a:r>
            <a:r>
              <a:rPr lang="en-US" sz="2400">
                <a:cs typeface="Segoe UI Light"/>
              </a:rPr>
              <a:t>: </a:t>
            </a:r>
            <a:r>
              <a:rPr lang="en-US" sz="2400">
                <a:ea typeface="+mn-lt"/>
                <a:cs typeface="+mn-lt"/>
              </a:rPr>
              <a:t>un </a:t>
            </a:r>
            <a:r>
              <a:rPr lang="en-US" sz="2400" err="1">
                <a:ea typeface="+mn-lt"/>
                <a:cs typeface="+mn-lt"/>
              </a:rPr>
              <a:t>réseau</a:t>
            </a:r>
            <a:r>
              <a:rPr lang="en-US" sz="2400">
                <a:ea typeface="+mn-lt"/>
                <a:cs typeface="+mn-lt"/>
              </a:rPr>
              <a:t> </a:t>
            </a:r>
            <a:r>
              <a:rPr lang="en-US" sz="2400" err="1">
                <a:ea typeface="+mn-lt"/>
                <a:cs typeface="+mn-lt"/>
              </a:rPr>
              <a:t>d'individus</a:t>
            </a:r>
            <a:r>
              <a:rPr lang="en-US" sz="2400">
                <a:ea typeface="+mn-lt"/>
                <a:cs typeface="+mn-lt"/>
              </a:rPr>
              <a:t> (</a:t>
            </a:r>
            <a:r>
              <a:rPr lang="en-US" sz="2400" err="1">
                <a:ea typeface="+mn-lt"/>
                <a:cs typeface="+mn-lt"/>
              </a:rPr>
              <a:t>tels</a:t>
            </a:r>
            <a:r>
              <a:rPr lang="en-US" sz="2400">
                <a:ea typeface="+mn-lt"/>
                <a:cs typeface="+mn-lt"/>
              </a:rPr>
              <a:t> que des </a:t>
            </a:r>
            <a:r>
              <a:rPr lang="en-US" sz="2400" err="1">
                <a:ea typeface="+mn-lt"/>
                <a:cs typeface="+mn-lt"/>
              </a:rPr>
              <a:t>amis</a:t>
            </a:r>
            <a:r>
              <a:rPr lang="en-US" sz="2400">
                <a:ea typeface="+mn-lt"/>
                <a:cs typeface="+mn-lt"/>
              </a:rPr>
              <a:t>, des </a:t>
            </a:r>
            <a:r>
              <a:rPr lang="en-US" sz="2400" err="1">
                <a:ea typeface="+mn-lt"/>
                <a:cs typeface="+mn-lt"/>
              </a:rPr>
              <a:t>connaissances</a:t>
            </a:r>
            <a:r>
              <a:rPr lang="en-US" sz="2400">
                <a:ea typeface="+mn-lt"/>
                <a:cs typeface="+mn-lt"/>
              </a:rPr>
              <a:t> et des </a:t>
            </a:r>
            <a:r>
              <a:rPr lang="en-US" sz="2400" err="1">
                <a:ea typeface="+mn-lt"/>
                <a:cs typeface="+mn-lt"/>
              </a:rPr>
              <a:t>collègues</a:t>
            </a:r>
            <a:r>
              <a:rPr lang="en-US" sz="2400">
                <a:ea typeface="+mn-lt"/>
                <a:cs typeface="+mn-lt"/>
              </a:rPr>
              <a:t>) </a:t>
            </a:r>
            <a:r>
              <a:rPr lang="en-US" sz="2400" err="1">
                <a:ea typeface="+mn-lt"/>
                <a:cs typeface="+mn-lt"/>
              </a:rPr>
              <a:t>connectés</a:t>
            </a:r>
            <a:r>
              <a:rPr lang="en-US" sz="2400">
                <a:ea typeface="+mn-lt"/>
                <a:cs typeface="+mn-lt"/>
              </a:rPr>
              <a:t> par des relations </a:t>
            </a:r>
            <a:r>
              <a:rPr lang="en-US" sz="2400" err="1">
                <a:ea typeface="+mn-lt"/>
                <a:cs typeface="+mn-lt"/>
              </a:rPr>
              <a:t>interpersonnelles</a:t>
            </a:r>
          </a:p>
          <a:p>
            <a:pPr marL="342900" indent="-342900">
              <a:buFont typeface="Arial"/>
              <a:buChar char="•"/>
            </a:pPr>
            <a:endParaRPr lang="en-US" sz="2400">
              <a:ea typeface="+mn-lt"/>
              <a:cs typeface="+mn-lt"/>
            </a:endParaRPr>
          </a:p>
          <a:p>
            <a:pPr marL="285750" indent="-285750">
              <a:buFont typeface="Arial,Sans-Serif"/>
              <a:buChar char="•"/>
            </a:pPr>
            <a:r>
              <a:rPr lang="fr" sz="2400">
                <a:ea typeface="+mn-lt"/>
                <a:cs typeface="+mn-lt"/>
              </a:rPr>
              <a:t>Chaque cercle représente une personne, chaque ligne représente une relation entre deux personnes </a:t>
            </a:r>
            <a:br>
              <a:rPr lang="fr" sz="2400">
                <a:ea typeface="+mn-lt"/>
                <a:cs typeface="+mn-lt"/>
              </a:rPr>
            </a:br>
            <a:endParaRPr lang="en-US" sz="2400">
              <a:ea typeface="+mn-lt"/>
              <a:cs typeface="+mn-lt"/>
            </a:endParaRPr>
          </a:p>
          <a:p>
            <a:pPr marL="342900" indent="-342900">
              <a:buFont typeface="Arial"/>
              <a:buChar char="•"/>
            </a:pPr>
            <a:endParaRPr lang="en-US" sz="2400">
              <a:ea typeface="+mn-lt"/>
              <a:cs typeface="+mn-lt"/>
            </a:endParaRPr>
          </a:p>
        </p:txBody>
      </p:sp>
    </p:spTree>
    <p:extLst>
      <p:ext uri="{BB962C8B-B14F-4D97-AF65-F5344CB8AC3E}">
        <p14:creationId xmlns:p14="http://schemas.microsoft.com/office/powerpoint/2010/main" val="25610175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diagram&#10;&#10;Description automatically generated">
            <a:extLst>
              <a:ext uri="{FF2B5EF4-FFF2-40B4-BE49-F238E27FC236}">
                <a16:creationId xmlns:a16="http://schemas.microsoft.com/office/drawing/2014/main" id="{031A2AA4-C61D-5C7A-2FA6-BCBA0306ED12}"/>
              </a:ext>
            </a:extLst>
          </p:cNvPr>
          <p:cNvPicPr>
            <a:picLocks noGrp="1" noChangeAspect="1"/>
          </p:cNvPicPr>
          <p:nvPr>
            <p:ph sz="quarter" idx="10"/>
          </p:nvPr>
        </p:nvPicPr>
        <p:blipFill>
          <a:blip r:embed="rId3"/>
          <a:stretch>
            <a:fillRect/>
          </a:stretch>
        </p:blipFill>
        <p:spPr>
          <a:xfrm>
            <a:off x="7016384" y="1525159"/>
            <a:ext cx="4724400" cy="4581525"/>
          </a:xfrm>
        </p:spPr>
      </p:pic>
      <p:sp>
        <p:nvSpPr>
          <p:cNvPr id="3" name="Title 2">
            <a:extLst>
              <a:ext uri="{FF2B5EF4-FFF2-40B4-BE49-F238E27FC236}">
                <a16:creationId xmlns:a16="http://schemas.microsoft.com/office/drawing/2014/main" id="{17F221CC-9EA5-42C3-0A21-E6E82F856D37}"/>
              </a:ext>
            </a:extLst>
          </p:cNvPr>
          <p:cNvSpPr>
            <a:spLocks noGrp="1"/>
          </p:cNvSpPr>
          <p:nvPr>
            <p:ph type="title"/>
          </p:nvPr>
        </p:nvSpPr>
        <p:spPr>
          <a:xfrm>
            <a:off x="471948" y="489525"/>
            <a:ext cx="10718295" cy="2021618"/>
          </a:xfrm>
        </p:spPr>
        <p:txBody>
          <a:bodyPr/>
          <a:lstStyle/>
          <a:p>
            <a:r>
              <a:rPr lang="fr">
                <a:ea typeface="+mj-lt"/>
                <a:cs typeface="+mj-lt"/>
              </a:rPr>
              <a:t>Méthode de survie du réseau — Exemple ​</a:t>
            </a:r>
            <a:endParaRPr lang="en-US"/>
          </a:p>
          <a:p>
            <a:br>
              <a:rPr lang="en-US"/>
            </a:br>
            <a:endParaRPr lang="en-US"/>
          </a:p>
          <a:p>
            <a:endParaRPr lang="en-US">
              <a:ea typeface="Roboto Condensed"/>
              <a:cs typeface="Roboto Condensed"/>
            </a:endParaRPr>
          </a:p>
        </p:txBody>
      </p:sp>
      <p:sp>
        <p:nvSpPr>
          <p:cNvPr id="5" name="TextBox 4">
            <a:extLst>
              <a:ext uri="{FF2B5EF4-FFF2-40B4-BE49-F238E27FC236}">
                <a16:creationId xmlns:a16="http://schemas.microsoft.com/office/drawing/2014/main" id="{D9A3CA02-3E7F-7EC4-83AA-4DAF7AE061DD}"/>
              </a:ext>
            </a:extLst>
          </p:cNvPr>
          <p:cNvSpPr txBox="1"/>
          <p:nvPr/>
        </p:nvSpPr>
        <p:spPr>
          <a:xfrm>
            <a:off x="473905" y="1531822"/>
            <a:ext cx="6435370" cy="63709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fr" sz="2400">
                <a:ea typeface="+mn-lt"/>
                <a:cs typeface="+mn-lt"/>
              </a:rPr>
              <a:t>Nous interviewons la personne rouge
</a:t>
            </a:r>
          </a:p>
          <a:p>
            <a:pPr marL="800100" lvl="1" indent="-342900">
              <a:buFont typeface="Arial"/>
              <a:buChar char="•"/>
            </a:pPr>
            <a:r>
              <a:rPr lang="fr" sz="2400">
                <a:ea typeface="+mn-lt"/>
                <a:cs typeface="+mn-lt"/>
              </a:rPr>
              <a:t>"Est-ce que quelqu'un est mort dans votre famille depuis le nouvel an?"​</a:t>
            </a:r>
            <a:endParaRPr lang="en-US">
              <a:ea typeface="+mn-lt"/>
              <a:cs typeface="+mn-lt"/>
            </a:endParaRPr>
          </a:p>
          <a:p>
            <a:pPr marL="800100" lvl="1" indent="-342900">
              <a:buFont typeface="Arial"/>
              <a:buChar char="•"/>
            </a:pPr>
            <a:r>
              <a:rPr lang="fr" sz="2400">
                <a:ea typeface="+mn-lt"/>
                <a:cs typeface="+mn-lt"/>
              </a:rPr>
              <a:t>Un X rouge signifie un décès</a:t>
            </a:r>
            <a:endParaRPr lang="en-US">
              <a:cs typeface="Segoe UI Light"/>
            </a:endParaRPr>
          </a:p>
          <a:p>
            <a:pPr marL="800100" lvl="1" indent="-342900">
              <a:buFont typeface="Arial"/>
              <a:buChar char="•"/>
            </a:pPr>
            <a:endParaRPr lang="en-US" sz="2400">
              <a:cs typeface="Segoe UI Light"/>
            </a:endParaRPr>
          </a:p>
          <a:p>
            <a:pPr>
              <a:buFont typeface="Arial"/>
              <a:buChar char="•"/>
            </a:pPr>
            <a:r>
              <a:rPr lang="fr" sz="2400">
                <a:ea typeface="+mn-lt"/>
                <a:cs typeface="+mn-lt"/>
              </a:rPr>
              <a:t>   Combien de personnes sont mortes dans leur réseau ?</a:t>
            </a:r>
            <a:endParaRPr lang="en-US">
              <a:ea typeface="+mn-lt"/>
              <a:cs typeface="+mn-lt"/>
            </a:endParaRPr>
          </a:p>
          <a:p>
            <a:pPr>
              <a:buFont typeface="Arial"/>
              <a:buChar char="•"/>
            </a:pPr>
            <a:r>
              <a:rPr lang="fr" sz="2400">
                <a:ea typeface="+mn-lt"/>
                <a:cs typeface="+mn-lt"/>
              </a:rPr>
              <a:t>   Combien de personnes au total faisaient partie de leur réseau ?​</a:t>
            </a:r>
          </a:p>
          <a:p>
            <a:endParaRPr lang="fr" sz="2400">
              <a:ea typeface="+mn-lt"/>
              <a:cs typeface="+mn-lt"/>
            </a:endParaRPr>
          </a:p>
          <a:p>
            <a:pPr>
              <a:buFont typeface="Arial"/>
              <a:buChar char="•"/>
            </a:pPr>
            <a:endParaRPr lang="fr" sz="2400">
              <a:ea typeface="+mn-lt"/>
              <a:cs typeface="+mn-lt"/>
            </a:endParaRPr>
          </a:p>
          <a:p>
            <a:pPr>
              <a:buFont typeface="Arial"/>
              <a:buChar char="•"/>
            </a:pPr>
            <a:r>
              <a:rPr lang="fr" sz="2400">
                <a:ea typeface="+mn-lt"/>
                <a:cs typeface="+mn-lt"/>
              </a:rPr>
              <a:t>    Nous pouvons utiliser ces informations pour estimer un taux de mortalité.​</a:t>
            </a:r>
            <a:endParaRPr lang="fr" sz="2400">
              <a:cs typeface="Segoe UI Light"/>
            </a:endParaRPr>
          </a:p>
          <a:p>
            <a:pPr>
              <a:buFont typeface="Arial"/>
              <a:buChar char="•"/>
            </a:pPr>
            <a:endParaRPr lang="fr" sz="2400">
              <a:cs typeface="Segoe UI Light"/>
            </a:endParaRPr>
          </a:p>
          <a:p>
            <a:pPr marL="342900" indent="-342900">
              <a:buFont typeface="Arial"/>
              <a:buChar char="•"/>
            </a:pPr>
            <a:endParaRPr lang="en-US" sz="2400">
              <a:cs typeface="Segoe UI Light"/>
            </a:endParaRPr>
          </a:p>
          <a:p>
            <a:pPr marL="342900" indent="-342900">
              <a:buFont typeface="Arial"/>
              <a:buChar char="•"/>
            </a:pPr>
            <a:endParaRPr lang="en-US" sz="2400">
              <a:cs typeface="Segoe UI Light"/>
            </a:endParaRPr>
          </a:p>
        </p:txBody>
      </p:sp>
      <p:sp>
        <p:nvSpPr>
          <p:cNvPr id="2" name="TextBox 1">
            <a:extLst>
              <a:ext uri="{FF2B5EF4-FFF2-40B4-BE49-F238E27FC236}">
                <a16:creationId xmlns:a16="http://schemas.microsoft.com/office/drawing/2014/main" id="{BF088177-F010-90F4-0162-555F98BDA6F3}"/>
              </a:ext>
            </a:extLst>
          </p:cNvPr>
          <p:cNvSpPr txBox="1"/>
          <p:nvPr/>
        </p:nvSpPr>
        <p:spPr>
          <a:xfrm>
            <a:off x="7902466" y="1527283"/>
            <a:ext cx="114956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200" b="1">
                <a:solidFill>
                  <a:srgbClr val="C00000"/>
                </a:solidFill>
                <a:cs typeface="Segoe UI Light"/>
              </a:rPr>
              <a:t>X</a:t>
            </a:r>
          </a:p>
        </p:txBody>
      </p:sp>
    </p:spTree>
    <p:extLst>
      <p:ext uri="{BB962C8B-B14F-4D97-AF65-F5344CB8AC3E}">
        <p14:creationId xmlns:p14="http://schemas.microsoft.com/office/powerpoint/2010/main" val="28312955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p:txBody>
          <a:bodyPr/>
          <a:lstStyle/>
          <a:p>
            <a:endParaRPr lang="en-US"/>
          </a:p>
          <a:p>
            <a:endParaRPr lang="en-US"/>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098772" cy="615675"/>
          </a:xfrm>
        </p:spPr>
        <p:txBody>
          <a:bodyPr/>
          <a:lstStyle/>
          <a:p>
            <a:r>
              <a:rPr lang="en-US"/>
              <a:t>Définition de la cravate de réseau</a:t>
            </a:r>
          </a:p>
        </p:txBody>
      </p:sp>
      <p:sp>
        <p:nvSpPr>
          <p:cNvPr id="6" name="Content Placeholder 1">
            <a:extLst>
              <a:ext uri="{FF2B5EF4-FFF2-40B4-BE49-F238E27FC236}">
                <a16:creationId xmlns:a16="http://schemas.microsoft.com/office/drawing/2014/main" id="{C0F50B83-9DEC-F300-1809-B6F7D7D35791}"/>
              </a:ext>
            </a:extLst>
          </p:cNvPr>
          <p:cNvSpPr txBox="1">
            <a:spLocks/>
          </p:cNvSpPr>
          <p:nvPr/>
        </p:nvSpPr>
        <p:spPr>
          <a:xfrm>
            <a:off x="471949" y="1382801"/>
            <a:ext cx="11258234" cy="47322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err="1"/>
              <a:t>Définition</a:t>
            </a:r>
            <a:r>
              <a:rPr lang="en-US" sz="2400"/>
              <a:t> de </a:t>
            </a:r>
            <a:r>
              <a:rPr lang="en-US" sz="2400" err="1"/>
              <a:t>l'attache</a:t>
            </a:r>
            <a:r>
              <a:rPr lang="en-US" sz="2400"/>
              <a:t> de </a:t>
            </a:r>
            <a:r>
              <a:rPr lang="en-US" sz="2400" err="1"/>
              <a:t>réseau</a:t>
            </a:r>
            <a:r>
              <a:rPr lang="en-US" sz="2400"/>
              <a:t> : le type de </a:t>
            </a:r>
            <a:r>
              <a:rPr lang="en-US" sz="2400" err="1"/>
              <a:t>réseau</a:t>
            </a:r>
            <a:r>
              <a:rPr lang="en-US" sz="2400"/>
              <a:t> social que nous </a:t>
            </a:r>
            <a:r>
              <a:rPr lang="en-US" sz="2400" err="1"/>
              <a:t>voulons</a:t>
            </a:r>
            <a:r>
              <a:rPr lang="en-US" sz="2400"/>
              <a:t> que les gens </a:t>
            </a:r>
            <a:r>
              <a:rPr lang="en-US" sz="2400" err="1"/>
              <a:t>signalent</a:t>
            </a:r>
            <a:r>
              <a:rPr lang="en-US" sz="2400"/>
              <a:t> les </a:t>
            </a:r>
            <a:r>
              <a:rPr lang="en-US" sz="2400" err="1"/>
              <a:t>décès</a:t>
            </a:r>
            <a:r>
              <a:rPr lang="en-US" sz="2400"/>
              <a:t> </a:t>
            </a:r>
            <a:r>
              <a:rPr lang="en-US" sz="2400" err="1"/>
              <a:t>ou</a:t>
            </a:r>
            <a:r>
              <a:rPr lang="en-US" sz="2400"/>
              <a:t> </a:t>
            </a:r>
            <a:r>
              <a:rPr lang="en-US" sz="2400" err="1"/>
              <a:t>autres</a:t>
            </a:r>
            <a:r>
              <a:rPr lang="en-US" sz="2400"/>
              <a:t> </a:t>
            </a:r>
            <a:r>
              <a:rPr lang="en-US" sz="2400" err="1"/>
              <a:t>événements</a:t>
            </a:r>
            <a:r>
              <a:rPr lang="en-US" sz="2400"/>
              <a:t> de </a:t>
            </a:r>
            <a:r>
              <a:rPr lang="en-US" sz="2400" err="1"/>
              <a:t>santé</a:t>
            </a:r>
            <a:r>
              <a:rPr lang="en-US" sz="2400"/>
              <a:t> qui se </a:t>
            </a:r>
            <a:r>
              <a:rPr lang="en-US" sz="2400" err="1"/>
              <a:t>produisent</a:t>
            </a:r>
            <a:r>
              <a:rPr lang="en-US" sz="2400"/>
              <a:t>.</a:t>
            </a:r>
          </a:p>
          <a:p>
            <a:endParaRPr lang="en-US" sz="2400">
              <a:cs typeface="Segoe UI Light"/>
            </a:endParaRPr>
          </a:p>
          <a:p>
            <a:r>
              <a:rPr lang="en-US" sz="2400"/>
              <a:t>Il </a:t>
            </a:r>
            <a:r>
              <a:rPr lang="en-US" sz="2400" err="1"/>
              <a:t>s'agira</a:t>
            </a:r>
            <a:r>
              <a:rPr lang="en-US" sz="2400"/>
              <a:t> des </a:t>
            </a:r>
            <a:r>
              <a:rPr lang="en-US" sz="2400" err="1"/>
              <a:t>personnes</a:t>
            </a:r>
            <a:r>
              <a:rPr lang="en-US" sz="2400"/>
              <a:t> </a:t>
            </a:r>
            <a:r>
              <a:rPr lang="en-US" sz="2400" err="1"/>
              <a:t>dont</a:t>
            </a:r>
            <a:r>
              <a:rPr lang="en-US" sz="2400"/>
              <a:t> nous </a:t>
            </a:r>
            <a:r>
              <a:rPr lang="en-US" sz="2400" err="1"/>
              <a:t>pensons</a:t>
            </a:r>
            <a:r>
              <a:rPr lang="en-US" sz="2400"/>
              <a:t> que le </a:t>
            </a:r>
            <a:r>
              <a:rPr lang="en-US" sz="2400" err="1"/>
              <a:t>répondant</a:t>
            </a:r>
            <a:r>
              <a:rPr lang="en-US" sz="2400"/>
              <a:t> </a:t>
            </a:r>
            <a:r>
              <a:rPr lang="en-US" sz="2400" err="1"/>
              <a:t>peut</a:t>
            </a:r>
            <a:r>
              <a:rPr lang="en-US" sz="2400"/>
              <a:t> </a:t>
            </a:r>
            <a:r>
              <a:rPr lang="en-US" sz="2400" b="1"/>
              <a:t>faire </a:t>
            </a:r>
            <a:r>
              <a:rPr lang="en-US" sz="2400" b="1" err="1"/>
              <a:t>état</a:t>
            </a:r>
            <a:r>
              <a:rPr lang="en-US" sz="2400" b="1"/>
              <a:t> avec </a:t>
            </a:r>
            <a:r>
              <a:rPr lang="en-US" sz="2400" b="1" err="1"/>
              <a:t>précision</a:t>
            </a:r>
            <a:r>
              <a:rPr lang="en-US" sz="2400" b="1"/>
              <a:t> de son </a:t>
            </a:r>
            <a:r>
              <a:rPr lang="en-US" sz="2400" err="1"/>
              <a:t>état</a:t>
            </a:r>
            <a:r>
              <a:rPr lang="en-US" sz="2400"/>
              <a:t> de </a:t>
            </a:r>
            <a:r>
              <a:rPr lang="en-US" sz="2400" err="1"/>
              <a:t>santé</a:t>
            </a:r>
            <a:r>
              <a:rPr lang="en-US" sz="2400"/>
              <a:t> </a:t>
            </a:r>
            <a:r>
              <a:rPr lang="en-US" sz="2400" err="1"/>
              <a:t>ou</a:t>
            </a:r>
            <a:r>
              <a:rPr lang="en-US" sz="2400"/>
              <a:t> de </a:t>
            </a:r>
            <a:r>
              <a:rPr lang="en-US" sz="2400" err="1"/>
              <a:t>mortalité</a:t>
            </a:r>
            <a:r>
              <a:rPr lang="en-US" sz="2400"/>
              <a:t> </a:t>
            </a:r>
            <a:r>
              <a:rPr lang="en-US" sz="2400" err="1"/>
              <a:t>actuel</a:t>
            </a:r>
            <a:r>
              <a:rPr lang="en-US" sz="2400"/>
              <a:t> </a:t>
            </a:r>
            <a:r>
              <a:rPr lang="en-US" sz="2400" err="1"/>
              <a:t>ou</a:t>
            </a:r>
            <a:r>
              <a:rPr lang="en-US" sz="2400"/>
              <a:t> </a:t>
            </a:r>
            <a:r>
              <a:rPr lang="en-US" sz="2400" err="1"/>
              <a:t>récent</a:t>
            </a:r>
            <a:r>
              <a:rPr lang="en-US" sz="2400"/>
              <a:t>. </a:t>
            </a:r>
            <a:endParaRPr lang="en-US" sz="2400">
              <a:cs typeface="Segoe UI Light"/>
            </a:endParaRPr>
          </a:p>
          <a:p>
            <a:pPr marL="0" indent="0">
              <a:buFont typeface="Arial" panose="020B0604020202020204" pitchFamily="34" charset="0"/>
              <a:buNone/>
            </a:pPr>
            <a:endParaRPr lang="en-US" sz="2400"/>
          </a:p>
          <a:p>
            <a:r>
              <a:rPr lang="fr" sz="2400">
                <a:ea typeface="+mn-lt"/>
                <a:cs typeface="+mn-lt"/>
              </a:rPr>
              <a:t>Nous demanderons aux répondants de déclarer :​</a:t>
            </a:r>
            <a:endParaRPr lang="en-US"/>
          </a:p>
          <a:p>
            <a:pPr lvl="1"/>
            <a:r>
              <a:rPr lang="fr" sz="2000">
                <a:ea typeface="+mn-lt"/>
                <a:cs typeface="+mn-lt"/>
              </a:rPr>
              <a:t>réseaux familiaux (enfants, petits-enfants, frères, sœurs, cousins, parents, tantes, oncles et grands-parents) ​</a:t>
            </a:r>
            <a:endParaRPr lang="en-US" sz="2000">
              <a:cs typeface="Segoe UI Light"/>
            </a:endParaRPr>
          </a:p>
          <a:p>
            <a:pPr marL="685800">
              <a:spcBef>
                <a:spcPts val="500"/>
              </a:spcBef>
            </a:pPr>
            <a:r>
              <a:rPr lang="fr" sz="2000">
                <a:ea typeface="+mn-lt"/>
                <a:cs typeface="+mn-lt"/>
              </a:rPr>
              <a:t>Les 5 ménages les plus proches par distance de marche du ménage du répondant ​</a:t>
            </a:r>
          </a:p>
          <a:p>
            <a:pPr lvl="1"/>
            <a:endParaRPr lang="en-US" sz="2200">
              <a:cs typeface="Segoe UI Light"/>
            </a:endParaRPr>
          </a:p>
        </p:txBody>
      </p:sp>
    </p:spTree>
    <p:extLst>
      <p:ext uri="{BB962C8B-B14F-4D97-AF65-F5344CB8AC3E}">
        <p14:creationId xmlns:p14="http://schemas.microsoft.com/office/powerpoint/2010/main" val="1470964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624A5360-BDEB-6292-8B1D-7E78F47FDF28}"/>
              </a:ext>
            </a:extLst>
          </p:cNvPr>
          <p:cNvSpPr>
            <a:spLocks noGrp="1"/>
          </p:cNvSpPr>
          <p:nvPr>
            <p:ph sz="quarter" idx="10"/>
          </p:nvPr>
        </p:nvSpPr>
        <p:spPr>
          <a:xfrm>
            <a:off x="4827639" y="530941"/>
            <a:ext cx="7086769" cy="5968181"/>
          </a:xfrm>
        </p:spPr>
        <p:txBody>
          <a:bodyPr vert="horz" lIns="91440" tIns="45720" rIns="91440" bIns="45720" rtlCol="0" anchor="t">
            <a:normAutofit fontScale="92500" lnSpcReduction="20000"/>
          </a:bodyPr>
          <a:lstStyle/>
          <a:p>
            <a:pPr marL="457200" indent="-457200">
              <a:buAutoNum type="arabicPeriod"/>
            </a:pPr>
            <a:r>
              <a:rPr lang="en-US" sz="2400">
                <a:ea typeface="+mn-lt"/>
                <a:cs typeface="+mn-lt"/>
              </a:rPr>
              <a:t>Comparer les </a:t>
            </a:r>
            <a:r>
              <a:rPr lang="en-US" sz="2400" err="1">
                <a:ea typeface="+mn-lt"/>
                <a:cs typeface="+mn-lt"/>
              </a:rPr>
              <a:t>méthodes</a:t>
            </a:r>
            <a:r>
              <a:rPr lang="en-US" sz="2400">
                <a:ea typeface="+mn-lt"/>
                <a:cs typeface="+mn-lt"/>
              </a:rPr>
              <a:t> de </a:t>
            </a:r>
            <a:r>
              <a:rPr lang="en-US" sz="2400" err="1">
                <a:ea typeface="+mn-lt"/>
                <a:cs typeface="+mn-lt"/>
              </a:rPr>
              <a:t>mesure</a:t>
            </a:r>
            <a:r>
              <a:rPr lang="en-US" sz="2400">
                <a:ea typeface="+mn-lt"/>
                <a:cs typeface="+mn-lt"/>
              </a:rPr>
              <a:t> de la </a:t>
            </a:r>
            <a:r>
              <a:rPr lang="en-US" sz="2400" err="1">
                <a:ea typeface="+mn-lt"/>
                <a:cs typeface="+mn-lt"/>
              </a:rPr>
              <a:t>mortalité</a:t>
            </a:r>
            <a:r>
              <a:rPr lang="en-US" sz="2400">
                <a:ea typeface="+mn-lt"/>
                <a:cs typeface="+mn-lt"/>
              </a:rPr>
              <a:t> par des </a:t>
            </a:r>
            <a:r>
              <a:rPr lang="en-US" sz="2400" err="1">
                <a:ea typeface="+mn-lt"/>
                <a:cs typeface="+mn-lt"/>
              </a:rPr>
              <a:t>méthodes</a:t>
            </a:r>
            <a:r>
              <a:rPr lang="en-US" sz="2400">
                <a:ea typeface="+mn-lt"/>
                <a:cs typeface="+mn-lt"/>
              </a:rPr>
              <a:t> à distance par rapport aux </a:t>
            </a:r>
            <a:r>
              <a:rPr lang="en-US" sz="2400" err="1">
                <a:ea typeface="+mn-lt"/>
                <a:cs typeface="+mn-lt"/>
              </a:rPr>
              <a:t>enquêtes</a:t>
            </a:r>
            <a:r>
              <a:rPr lang="en-US" sz="2400">
                <a:ea typeface="+mn-lt"/>
                <a:cs typeface="+mn-lt"/>
              </a:rPr>
              <a:t> sur les ménages.</a:t>
            </a:r>
            <a:endParaRPr lang="en-US"/>
          </a:p>
          <a:p>
            <a:pPr marL="457200" indent="-457200">
              <a:buAutoNum type="arabicPeriod"/>
            </a:pPr>
            <a:endParaRPr lang="en-US" sz="2400">
              <a:cs typeface="Segoe UI Light"/>
            </a:endParaRPr>
          </a:p>
          <a:p>
            <a:pPr marL="457200" indent="-457200">
              <a:buAutoNum type="arabicPeriod"/>
            </a:pPr>
            <a:r>
              <a:rPr lang="en-US" sz="2400">
                <a:ea typeface="+mn-lt"/>
                <a:cs typeface="+mn-lt"/>
              </a:rPr>
              <a:t>Avec quelle </a:t>
            </a:r>
            <a:r>
              <a:rPr lang="en-US" sz="2400" err="1">
                <a:ea typeface="+mn-lt"/>
                <a:cs typeface="+mn-lt"/>
              </a:rPr>
              <a:t>précision</a:t>
            </a:r>
            <a:r>
              <a:rPr lang="en-US" sz="2400">
                <a:ea typeface="+mn-lt"/>
                <a:cs typeface="+mn-lt"/>
              </a:rPr>
              <a:t> les </a:t>
            </a:r>
            <a:r>
              <a:rPr lang="en-US" sz="2400" err="1">
                <a:ea typeface="+mn-lt"/>
                <a:cs typeface="+mn-lt"/>
              </a:rPr>
              <a:t>méthodes</a:t>
            </a:r>
            <a:r>
              <a:rPr lang="en-US" sz="2400">
                <a:ea typeface="+mn-lt"/>
                <a:cs typeface="+mn-lt"/>
              </a:rPr>
              <a:t> à distance </a:t>
            </a:r>
            <a:r>
              <a:rPr lang="en-US" sz="2400" err="1">
                <a:ea typeface="+mn-lt"/>
                <a:cs typeface="+mn-lt"/>
              </a:rPr>
              <a:t>évaluent-elles</a:t>
            </a:r>
            <a:r>
              <a:rPr lang="en-US" sz="2400">
                <a:ea typeface="+mn-lt"/>
                <a:cs typeface="+mn-lt"/>
              </a:rPr>
              <a:t> les </a:t>
            </a:r>
            <a:r>
              <a:rPr lang="en-US" sz="2400" err="1">
                <a:ea typeface="+mn-lt"/>
                <a:cs typeface="+mn-lt"/>
              </a:rPr>
              <a:t>décès</a:t>
            </a:r>
            <a:r>
              <a:rPr lang="en-US" sz="2400">
                <a:ea typeface="+mn-lt"/>
                <a:cs typeface="+mn-lt"/>
              </a:rPr>
              <a:t> dans la </a:t>
            </a:r>
            <a:r>
              <a:rPr lang="en-US" sz="2400" err="1">
                <a:ea typeface="+mn-lt"/>
                <a:cs typeface="+mn-lt"/>
              </a:rPr>
              <a:t>communauté</a:t>
            </a:r>
            <a:r>
              <a:rPr lang="en-US" sz="2400">
                <a:ea typeface="+mn-lt"/>
                <a:cs typeface="+mn-lt"/>
              </a:rPr>
              <a:t> ?</a:t>
            </a:r>
          </a:p>
          <a:p>
            <a:pPr marL="457200" indent="-457200">
              <a:buAutoNum type="arabicPeriod"/>
            </a:pPr>
            <a:endParaRPr lang="en-US" sz="2400">
              <a:ea typeface="+mn-lt"/>
              <a:cs typeface="+mn-lt"/>
            </a:endParaRPr>
          </a:p>
          <a:p>
            <a:pPr marL="457200" indent="-457200">
              <a:buAutoNum type="arabicPeriod"/>
            </a:pPr>
            <a:r>
              <a:rPr lang="en-US" sz="2400">
                <a:ea typeface="+mn-lt"/>
                <a:cs typeface="+mn-lt"/>
              </a:rPr>
              <a:t>Dans quelle </a:t>
            </a:r>
            <a:r>
              <a:rPr lang="en-US" sz="2400" err="1">
                <a:ea typeface="+mn-lt"/>
                <a:cs typeface="+mn-lt"/>
              </a:rPr>
              <a:t>mesure</a:t>
            </a:r>
            <a:r>
              <a:rPr lang="en-US" sz="2400">
                <a:ea typeface="+mn-lt"/>
                <a:cs typeface="+mn-lt"/>
              </a:rPr>
              <a:t> les </a:t>
            </a:r>
            <a:r>
              <a:rPr lang="en-US" sz="2400" err="1">
                <a:ea typeface="+mn-lt"/>
                <a:cs typeface="+mn-lt"/>
              </a:rPr>
              <a:t>méthodes</a:t>
            </a:r>
            <a:r>
              <a:rPr lang="en-US" sz="2400">
                <a:ea typeface="+mn-lt"/>
                <a:cs typeface="+mn-lt"/>
              </a:rPr>
              <a:t> à distance </a:t>
            </a:r>
            <a:r>
              <a:rPr lang="en-US" sz="2400" err="1">
                <a:ea typeface="+mn-lt"/>
                <a:cs typeface="+mn-lt"/>
              </a:rPr>
              <a:t>permettent-elles</a:t>
            </a:r>
            <a:r>
              <a:rPr lang="en-US" sz="2400">
                <a:ea typeface="+mn-lt"/>
                <a:cs typeface="+mn-lt"/>
              </a:rPr>
              <a:t> </a:t>
            </a:r>
            <a:r>
              <a:rPr lang="en-US" sz="2400" err="1">
                <a:ea typeface="+mn-lt"/>
                <a:cs typeface="+mn-lt"/>
              </a:rPr>
              <a:t>d'évaluer</a:t>
            </a:r>
            <a:r>
              <a:rPr lang="en-US" sz="2400">
                <a:ea typeface="+mn-lt"/>
                <a:cs typeface="+mn-lt"/>
              </a:rPr>
              <a:t> la cause du </a:t>
            </a:r>
            <a:r>
              <a:rPr lang="en-US" sz="2400" err="1">
                <a:ea typeface="+mn-lt"/>
                <a:cs typeface="+mn-lt"/>
              </a:rPr>
              <a:t>décès</a:t>
            </a:r>
            <a:r>
              <a:rPr lang="en-US" sz="2400">
                <a:ea typeface="+mn-lt"/>
                <a:cs typeface="+mn-lt"/>
              </a:rPr>
              <a:t> ? </a:t>
            </a:r>
          </a:p>
          <a:p>
            <a:pPr marL="457200" indent="-457200">
              <a:buAutoNum type="arabicPeriod"/>
            </a:pPr>
            <a:endParaRPr lang="en-US" sz="2400">
              <a:ea typeface="+mn-lt"/>
              <a:cs typeface="+mn-lt"/>
            </a:endParaRPr>
          </a:p>
          <a:p>
            <a:pPr marL="457200" indent="-457200">
              <a:buAutoNum type="arabicPeriod"/>
            </a:pPr>
            <a:r>
              <a:rPr lang="en-US" sz="2400">
                <a:ea typeface="+mn-lt"/>
                <a:cs typeface="+mn-lt"/>
              </a:rPr>
              <a:t>Les </a:t>
            </a:r>
            <a:r>
              <a:rPr lang="en-US" sz="2400" err="1">
                <a:ea typeface="+mn-lt"/>
                <a:cs typeface="+mn-lt"/>
              </a:rPr>
              <a:t>méthodes</a:t>
            </a:r>
            <a:r>
              <a:rPr lang="en-US" sz="2400">
                <a:ea typeface="+mn-lt"/>
                <a:cs typeface="+mn-lt"/>
              </a:rPr>
              <a:t> non </a:t>
            </a:r>
            <a:r>
              <a:rPr lang="en-US" sz="2400" err="1">
                <a:ea typeface="+mn-lt"/>
                <a:cs typeface="+mn-lt"/>
              </a:rPr>
              <a:t>probabilistes</a:t>
            </a:r>
            <a:r>
              <a:rPr lang="en-US" sz="2400">
                <a:ea typeface="+mn-lt"/>
                <a:cs typeface="+mn-lt"/>
              </a:rPr>
              <a:t> </a:t>
            </a:r>
            <a:r>
              <a:rPr lang="en-US" sz="2400" err="1">
                <a:ea typeface="+mn-lt"/>
                <a:cs typeface="+mn-lt"/>
              </a:rPr>
              <a:t>peuvent-elles</a:t>
            </a:r>
            <a:r>
              <a:rPr lang="en-US" sz="2400">
                <a:ea typeface="+mn-lt"/>
                <a:cs typeface="+mn-lt"/>
              </a:rPr>
              <a:t> </a:t>
            </a:r>
            <a:r>
              <a:rPr lang="en-US" sz="2400" err="1">
                <a:ea typeface="+mn-lt"/>
                <a:cs typeface="+mn-lt"/>
              </a:rPr>
              <a:t>fournir</a:t>
            </a:r>
            <a:r>
              <a:rPr lang="en-US" sz="2400">
                <a:ea typeface="+mn-lt"/>
                <a:cs typeface="+mn-lt"/>
              </a:rPr>
              <a:t> des </a:t>
            </a:r>
            <a:r>
              <a:rPr lang="en-US" sz="2400" err="1">
                <a:ea typeface="+mn-lt"/>
                <a:cs typeface="+mn-lt"/>
              </a:rPr>
              <a:t>données</a:t>
            </a:r>
            <a:r>
              <a:rPr lang="en-US" sz="2400">
                <a:ea typeface="+mn-lt"/>
                <a:cs typeface="+mn-lt"/>
              </a:rPr>
              <a:t> de </a:t>
            </a:r>
            <a:r>
              <a:rPr lang="en-US" sz="2400" err="1">
                <a:ea typeface="+mn-lt"/>
                <a:cs typeface="+mn-lt"/>
              </a:rPr>
              <a:t>mortalité</a:t>
            </a:r>
            <a:r>
              <a:rPr lang="en-US" sz="2400">
                <a:ea typeface="+mn-lt"/>
                <a:cs typeface="+mn-lt"/>
              </a:rPr>
              <a:t> </a:t>
            </a:r>
            <a:r>
              <a:rPr lang="en-US" sz="2400" err="1">
                <a:ea typeface="+mn-lt"/>
                <a:cs typeface="+mn-lt"/>
              </a:rPr>
              <a:t>suffisamment</a:t>
            </a:r>
            <a:r>
              <a:rPr lang="en-US" sz="2400">
                <a:ea typeface="+mn-lt"/>
                <a:cs typeface="+mn-lt"/>
              </a:rPr>
              <a:t> </a:t>
            </a:r>
            <a:r>
              <a:rPr lang="en-US" sz="2400" err="1">
                <a:ea typeface="+mn-lt"/>
                <a:cs typeface="+mn-lt"/>
              </a:rPr>
              <a:t>représentatives</a:t>
            </a:r>
            <a:r>
              <a:rPr lang="en-US" sz="2400">
                <a:ea typeface="+mn-lt"/>
                <a:cs typeface="+mn-lt"/>
              </a:rPr>
              <a:t> ? </a:t>
            </a:r>
          </a:p>
          <a:p>
            <a:pPr marL="457200" indent="-457200">
              <a:buAutoNum type="arabicPeriod"/>
            </a:pPr>
            <a:endParaRPr lang="en-US" sz="2400">
              <a:cs typeface="Segoe UI Light"/>
            </a:endParaRPr>
          </a:p>
          <a:p>
            <a:pPr marL="457200" indent="-457200">
              <a:buAutoNum type="arabicPeriod"/>
            </a:pPr>
            <a:r>
              <a:rPr lang="en-US" sz="2400">
                <a:ea typeface="+mn-lt"/>
                <a:cs typeface="+mn-lt"/>
              </a:rPr>
              <a:t>Les </a:t>
            </a:r>
            <a:r>
              <a:rPr lang="en-US" sz="2400" err="1">
                <a:ea typeface="+mn-lt"/>
                <a:cs typeface="+mn-lt"/>
              </a:rPr>
              <a:t>méthodes</a:t>
            </a:r>
            <a:r>
              <a:rPr lang="en-US" sz="2400">
                <a:ea typeface="+mn-lt"/>
                <a:cs typeface="+mn-lt"/>
              </a:rPr>
              <a:t> à distance </a:t>
            </a:r>
            <a:r>
              <a:rPr lang="en-US" sz="2400" err="1">
                <a:ea typeface="+mn-lt"/>
                <a:cs typeface="+mn-lt"/>
              </a:rPr>
              <a:t>sont-elles</a:t>
            </a:r>
            <a:r>
              <a:rPr lang="en-US" sz="2400">
                <a:ea typeface="+mn-lt"/>
                <a:cs typeface="+mn-lt"/>
              </a:rPr>
              <a:t> </a:t>
            </a:r>
            <a:r>
              <a:rPr lang="en-US" sz="2400" err="1">
                <a:ea typeface="+mn-lt"/>
                <a:cs typeface="+mn-lt"/>
              </a:rPr>
              <a:t>rentables</a:t>
            </a:r>
            <a:r>
              <a:rPr lang="en-US" sz="2400">
                <a:ea typeface="+mn-lt"/>
                <a:cs typeface="+mn-lt"/>
              </a:rPr>
              <a:t> par rapport aux </a:t>
            </a:r>
            <a:r>
              <a:rPr lang="en-US" sz="2400" err="1">
                <a:ea typeface="+mn-lt"/>
                <a:cs typeface="+mn-lt"/>
              </a:rPr>
              <a:t>enquêtes</a:t>
            </a:r>
            <a:r>
              <a:rPr lang="en-US" sz="2400">
                <a:ea typeface="+mn-lt"/>
                <a:cs typeface="+mn-lt"/>
              </a:rPr>
              <a:t> </a:t>
            </a:r>
            <a:r>
              <a:rPr lang="en-US" sz="2400" err="1">
                <a:ea typeface="+mn-lt"/>
                <a:cs typeface="+mn-lt"/>
              </a:rPr>
              <a:t>auprès</a:t>
            </a:r>
            <a:r>
              <a:rPr lang="en-US" sz="2400">
                <a:ea typeface="+mn-lt"/>
                <a:cs typeface="+mn-lt"/>
              </a:rPr>
              <a:t> des ménages ? </a:t>
            </a:r>
          </a:p>
          <a:p>
            <a:pPr marL="457200" indent="-457200">
              <a:buAutoNum type="arabicPeriod"/>
            </a:pPr>
            <a:endParaRPr lang="en-US" sz="2400">
              <a:cs typeface="Segoe UI Light"/>
            </a:endParaRPr>
          </a:p>
          <a:p>
            <a:pPr marL="457200" indent="-457200">
              <a:buAutoNum type="arabicPeriod"/>
            </a:pPr>
            <a:r>
              <a:rPr lang="en-US" sz="2400">
                <a:cs typeface="Segoe UI Light"/>
              </a:rPr>
              <a:t>Les </a:t>
            </a:r>
            <a:r>
              <a:rPr lang="en-US" sz="2400" err="1">
                <a:cs typeface="Segoe UI Light"/>
              </a:rPr>
              <a:t>méthodes</a:t>
            </a:r>
            <a:r>
              <a:rPr lang="en-US" sz="2400">
                <a:cs typeface="Segoe UI Light"/>
              </a:rPr>
              <a:t> à distance </a:t>
            </a:r>
            <a:r>
              <a:rPr lang="en-US" sz="2400" err="1">
                <a:cs typeface="Segoe UI Light"/>
              </a:rPr>
              <a:t>permettent-elles</a:t>
            </a:r>
            <a:r>
              <a:rPr lang="en-US" sz="2400">
                <a:cs typeface="Segoe UI Light"/>
              </a:rPr>
              <a:t> </a:t>
            </a:r>
            <a:r>
              <a:rPr lang="en-US" sz="2400" err="1">
                <a:cs typeface="Segoe UI Light"/>
              </a:rPr>
              <a:t>d'identifier</a:t>
            </a:r>
            <a:r>
              <a:rPr lang="en-US" sz="2400">
                <a:cs typeface="Segoe UI Light"/>
              </a:rPr>
              <a:t> à temps les foyers de </a:t>
            </a:r>
            <a:r>
              <a:rPr lang="en-US" sz="2400" err="1">
                <a:cs typeface="Segoe UI Light"/>
              </a:rPr>
              <a:t>maladie</a:t>
            </a:r>
            <a:r>
              <a:rPr lang="en-US" sz="2400">
                <a:cs typeface="Segoe UI Light"/>
              </a:rPr>
              <a:t> dans la </a:t>
            </a:r>
            <a:r>
              <a:rPr lang="en-US" sz="2400" err="1">
                <a:cs typeface="Segoe UI Light"/>
              </a:rPr>
              <a:t>communauté</a:t>
            </a:r>
            <a:r>
              <a:rPr lang="en-US" sz="2400">
                <a:cs typeface="Segoe UI Light"/>
              </a:rPr>
              <a:t> ? </a:t>
            </a: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530943" y="2332605"/>
            <a:ext cx="3667877" cy="2192791"/>
          </a:xfrm>
        </p:spPr>
        <p:txBody>
          <a:bodyPr anchor="ctr">
            <a:normAutofit/>
          </a:bodyPr>
          <a:lstStyle/>
          <a:p>
            <a:r>
              <a:rPr lang="en-US"/>
              <a:t>Objectifs de la recherche</a:t>
            </a:r>
          </a:p>
        </p:txBody>
      </p:sp>
    </p:spTree>
    <p:extLst>
      <p:ext uri="{BB962C8B-B14F-4D97-AF65-F5344CB8AC3E}">
        <p14:creationId xmlns:p14="http://schemas.microsoft.com/office/powerpoint/2010/main" val="17159444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558561B6-CEB1-C9F0-17AC-63BDF165BCFF}"/>
              </a:ext>
            </a:extLst>
          </p:cNvPr>
          <p:cNvGraphicFramePr>
            <a:graphicFrameLocks noGrp="1"/>
          </p:cNvGraphicFramePr>
          <p:nvPr>
            <p:ph sz="quarter" idx="10"/>
            <p:extLst>
              <p:ext uri="{D42A27DB-BD31-4B8C-83A1-F6EECF244321}">
                <p14:modId xmlns:p14="http://schemas.microsoft.com/office/powerpoint/2010/main" val="512874938"/>
              </p:ext>
            </p:extLst>
          </p:nvPr>
        </p:nvGraphicFramePr>
        <p:xfrm>
          <a:off x="6282353" y="1559938"/>
          <a:ext cx="5624512" cy="4808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098772" cy="615675"/>
          </a:xfrm>
        </p:spPr>
        <p:txBody>
          <a:bodyPr/>
          <a:lstStyle/>
          <a:p>
            <a:r>
              <a:rPr lang="en-US"/>
              <a:t>Extended Family (Blood Relations)</a:t>
            </a:r>
          </a:p>
        </p:txBody>
      </p:sp>
      <p:graphicFrame>
        <p:nvGraphicFramePr>
          <p:cNvPr id="9" name="Content Placeholder 5">
            <a:extLst>
              <a:ext uri="{FF2B5EF4-FFF2-40B4-BE49-F238E27FC236}">
                <a16:creationId xmlns:a16="http://schemas.microsoft.com/office/drawing/2014/main" id="{78116330-A8F9-9364-62A7-F08D8E9AE05B}"/>
              </a:ext>
            </a:extLst>
          </p:cNvPr>
          <p:cNvGraphicFramePr>
            <a:graphicFrameLocks/>
          </p:cNvGraphicFramePr>
          <p:nvPr>
            <p:extLst>
              <p:ext uri="{D42A27DB-BD31-4B8C-83A1-F6EECF244321}">
                <p14:modId xmlns:p14="http://schemas.microsoft.com/office/powerpoint/2010/main" val="4276639065"/>
              </p:ext>
            </p:extLst>
          </p:nvPr>
        </p:nvGraphicFramePr>
        <p:xfrm>
          <a:off x="285136" y="1559937"/>
          <a:ext cx="5624512" cy="4808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776126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7988F-BA11-70EE-7219-4D0272FEAAC7}"/>
              </a:ext>
            </a:extLst>
          </p:cNvPr>
          <p:cNvSpPr>
            <a:spLocks noGrp="1"/>
          </p:cNvSpPr>
          <p:nvPr>
            <p:ph sz="quarter" idx="10"/>
          </p:nvPr>
        </p:nvSpPr>
        <p:spPr>
          <a:xfrm>
            <a:off x="471949" y="1382801"/>
            <a:ext cx="11258234" cy="1253249"/>
          </a:xfrm>
        </p:spPr>
        <p:txBody>
          <a:bodyPr vert="horz" lIns="91440" tIns="45720" rIns="91440" bIns="45720" rtlCol="0" anchor="t">
            <a:normAutofit/>
          </a:bodyPr>
          <a:lstStyle/>
          <a:p>
            <a:pPr marL="0" indent="0">
              <a:buNone/>
            </a:pPr>
            <a:r>
              <a:rPr lang="en-US" sz="1800"/>
              <a:t>Il y a deux </a:t>
            </a:r>
            <a:r>
              <a:rPr lang="en-US" sz="1800" err="1"/>
              <a:t>méthodes</a:t>
            </a:r>
            <a:r>
              <a:rPr lang="en-US" sz="1800"/>
              <a:t> que nous </a:t>
            </a:r>
            <a:r>
              <a:rPr lang="en-US" sz="1800" err="1"/>
              <a:t>pouvons</a:t>
            </a:r>
            <a:r>
              <a:rPr lang="en-US" sz="1800"/>
              <a:t> </a:t>
            </a:r>
            <a:r>
              <a:rPr lang="en-US" sz="1800" err="1"/>
              <a:t>utiliser</a:t>
            </a:r>
            <a:r>
              <a:rPr lang="en-US" sz="1800"/>
              <a:t> pour </a:t>
            </a:r>
            <a:r>
              <a:rPr lang="en-US" sz="1800" err="1"/>
              <a:t>estimer</a:t>
            </a:r>
            <a:r>
              <a:rPr lang="en-US" sz="1800"/>
              <a:t> la taille du </a:t>
            </a:r>
            <a:r>
              <a:rPr lang="en-US" sz="1800" err="1"/>
              <a:t>réseau</a:t>
            </a:r>
            <a:r>
              <a:rPr lang="en-US" sz="1800"/>
              <a:t> d'un </a:t>
            </a:r>
            <a:r>
              <a:rPr lang="en-US" sz="1800" err="1"/>
              <a:t>répondant</a:t>
            </a:r>
            <a:endParaRPr lang="en-US" sz="1800" err="1">
              <a:cs typeface="Segoe UI Light"/>
            </a:endParaRPr>
          </a:p>
          <a:p>
            <a:r>
              <a:rPr lang="en-US" sz="1800" err="1"/>
              <a:t>Méthode</a:t>
            </a:r>
            <a:r>
              <a:rPr lang="en-US" sz="1800"/>
              <a:t> de </a:t>
            </a:r>
            <a:r>
              <a:rPr lang="fr" sz="1800">
                <a:ea typeface="+mn-lt"/>
                <a:cs typeface="+mn-lt"/>
              </a:rPr>
              <a:t>Demande directe</a:t>
            </a:r>
          </a:p>
          <a:p>
            <a:r>
              <a:rPr lang="en-US" sz="1800" err="1"/>
              <a:t>Méthode</a:t>
            </a:r>
            <a:r>
              <a:rPr lang="en-US" sz="1800"/>
              <a:t> de la population </a:t>
            </a:r>
            <a:r>
              <a:rPr lang="en-US" sz="1800" err="1"/>
              <a:t>connue</a:t>
            </a:r>
            <a:endParaRPr lang="en-US" sz="1800" err="1">
              <a:cs typeface="Segoe UI Light"/>
            </a:endParaRPr>
          </a:p>
        </p:txBody>
      </p:sp>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098772" cy="615675"/>
          </a:xfrm>
        </p:spPr>
        <p:txBody>
          <a:bodyPr/>
          <a:lstStyle/>
          <a:p>
            <a:r>
              <a:rPr lang="en-US"/>
              <a:t>Estimation de la taille du réseau</a:t>
            </a:r>
          </a:p>
        </p:txBody>
      </p:sp>
      <p:sp>
        <p:nvSpPr>
          <p:cNvPr id="4" name="Rectangle 3">
            <a:extLst>
              <a:ext uri="{FF2B5EF4-FFF2-40B4-BE49-F238E27FC236}">
                <a16:creationId xmlns:a16="http://schemas.microsoft.com/office/drawing/2014/main" id="{274FAA3B-AF58-97A4-C84F-06DE8EF8453B}"/>
              </a:ext>
            </a:extLst>
          </p:cNvPr>
          <p:cNvSpPr/>
          <p:nvPr/>
        </p:nvSpPr>
        <p:spPr>
          <a:xfrm>
            <a:off x="471948" y="2733675"/>
            <a:ext cx="5396057" cy="476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90000"/>
              </a:lnSpc>
              <a:spcBef>
                <a:spcPts val="1000"/>
              </a:spcBef>
            </a:pPr>
            <a:r>
              <a:rPr lang="en-US">
                <a:ea typeface="+mn-lt"/>
                <a:cs typeface="+mn-lt"/>
              </a:rPr>
              <a:t>Méthode de </a:t>
            </a:r>
            <a:r>
              <a:rPr lang="fr">
                <a:ea typeface="+mn-lt"/>
                <a:cs typeface="+mn-lt"/>
              </a:rPr>
              <a:t>Demande directe</a:t>
            </a:r>
            <a:endParaRPr lang="en-US">
              <a:ea typeface="+mn-lt"/>
              <a:cs typeface="+mn-lt"/>
            </a:endParaRPr>
          </a:p>
          <a:p>
            <a:pPr algn="ctr"/>
            <a:endParaRPr lang="en-US">
              <a:cs typeface="Segoe UI Light"/>
            </a:endParaRPr>
          </a:p>
        </p:txBody>
      </p:sp>
      <p:sp>
        <p:nvSpPr>
          <p:cNvPr id="5" name="Rectangle 4">
            <a:extLst>
              <a:ext uri="{FF2B5EF4-FFF2-40B4-BE49-F238E27FC236}">
                <a16:creationId xmlns:a16="http://schemas.microsoft.com/office/drawing/2014/main" id="{C50323E1-BC23-CC17-0BB5-0C919B9987AB}"/>
              </a:ext>
            </a:extLst>
          </p:cNvPr>
          <p:cNvSpPr/>
          <p:nvPr/>
        </p:nvSpPr>
        <p:spPr>
          <a:xfrm>
            <a:off x="461818" y="3348025"/>
            <a:ext cx="5396057" cy="326232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en-US" sz="1600" err="1">
                <a:solidFill>
                  <a:schemeClr val="tx1"/>
                </a:solidFill>
              </a:rPr>
              <a:t>Demande</a:t>
            </a:r>
            <a:r>
              <a:rPr lang="en-US" sz="1600">
                <a:solidFill>
                  <a:schemeClr val="tx1"/>
                </a:solidFill>
              </a:rPr>
              <a:t> </a:t>
            </a:r>
            <a:r>
              <a:rPr lang="en-US" sz="1600" err="1">
                <a:solidFill>
                  <a:schemeClr val="tx1"/>
                </a:solidFill>
              </a:rPr>
              <a:t>directement</a:t>
            </a:r>
            <a:r>
              <a:rPr lang="en-US" sz="1600">
                <a:solidFill>
                  <a:schemeClr val="tx1"/>
                </a:solidFill>
              </a:rPr>
              <a:t> à la </a:t>
            </a:r>
            <a:r>
              <a:rPr lang="en-US" sz="1600" err="1">
                <a:solidFill>
                  <a:schemeClr val="tx1"/>
                </a:solidFill>
              </a:rPr>
              <a:t>personne</a:t>
            </a:r>
            <a:r>
              <a:rPr lang="en-US" sz="1600">
                <a:solidFill>
                  <a:schemeClr val="tx1"/>
                </a:solidFill>
              </a:rPr>
              <a:t> </a:t>
            </a:r>
            <a:r>
              <a:rPr lang="en-US" sz="1600" err="1">
                <a:solidFill>
                  <a:schemeClr val="tx1"/>
                </a:solidFill>
              </a:rPr>
              <a:t>interrogée</a:t>
            </a:r>
            <a:r>
              <a:rPr lang="en-US" sz="1600">
                <a:solidFill>
                  <a:schemeClr val="tx1"/>
                </a:solidFill>
              </a:rPr>
              <a:t> de </a:t>
            </a:r>
            <a:r>
              <a:rPr lang="en-US" sz="1600" err="1">
                <a:solidFill>
                  <a:schemeClr val="tx1"/>
                </a:solidFill>
              </a:rPr>
              <a:t>compter</a:t>
            </a:r>
            <a:r>
              <a:rPr lang="en-US" sz="1600">
                <a:solidFill>
                  <a:schemeClr val="tx1"/>
                </a:solidFill>
              </a:rPr>
              <a:t> le </a:t>
            </a:r>
            <a:r>
              <a:rPr lang="en-US" sz="1600" err="1">
                <a:solidFill>
                  <a:schemeClr val="tx1"/>
                </a:solidFill>
              </a:rPr>
              <a:t>nombre</a:t>
            </a:r>
            <a:r>
              <a:rPr lang="en-US" sz="1600">
                <a:solidFill>
                  <a:schemeClr val="tx1"/>
                </a:solidFill>
              </a:rPr>
              <a:t> de </a:t>
            </a:r>
            <a:r>
              <a:rPr lang="en-US" sz="1600" err="1">
                <a:solidFill>
                  <a:schemeClr val="tx1"/>
                </a:solidFill>
              </a:rPr>
              <a:t>personnes</a:t>
            </a:r>
            <a:r>
              <a:rPr lang="en-US" sz="1600">
                <a:solidFill>
                  <a:schemeClr val="tx1"/>
                </a:solidFill>
              </a:rPr>
              <a:t> </a:t>
            </a:r>
            <a:r>
              <a:rPr lang="en-US" sz="1600" err="1">
                <a:solidFill>
                  <a:schemeClr val="tx1"/>
                </a:solidFill>
              </a:rPr>
              <a:t>qu'elle</a:t>
            </a:r>
            <a:r>
              <a:rPr lang="en-US" sz="1600">
                <a:solidFill>
                  <a:schemeClr val="tx1"/>
                </a:solidFill>
              </a:rPr>
              <a:t> </a:t>
            </a:r>
            <a:r>
              <a:rPr lang="en-US" sz="1600" err="1">
                <a:solidFill>
                  <a:schemeClr val="tx1"/>
                </a:solidFill>
              </a:rPr>
              <a:t>connaît</a:t>
            </a:r>
            <a:r>
              <a:rPr lang="en-US" sz="1600">
                <a:solidFill>
                  <a:schemeClr val="tx1"/>
                </a:solidFill>
              </a:rPr>
              <a:t> et qui </a:t>
            </a:r>
            <a:r>
              <a:rPr lang="en-US" sz="1600" err="1">
                <a:solidFill>
                  <a:schemeClr val="tx1"/>
                </a:solidFill>
              </a:rPr>
              <a:t>répondent</a:t>
            </a:r>
            <a:r>
              <a:rPr lang="en-US" sz="1600">
                <a:solidFill>
                  <a:schemeClr val="tx1"/>
                </a:solidFill>
              </a:rPr>
              <a:t> à la "</a:t>
            </a:r>
            <a:r>
              <a:rPr lang="en-US" sz="1600" err="1">
                <a:solidFill>
                  <a:schemeClr val="tx1"/>
                </a:solidFill>
              </a:rPr>
              <a:t>définition</a:t>
            </a:r>
            <a:r>
              <a:rPr lang="en-US" sz="1600">
                <a:solidFill>
                  <a:schemeClr val="tx1"/>
                </a:solidFill>
              </a:rPr>
              <a:t> de </a:t>
            </a:r>
            <a:r>
              <a:rPr lang="en-US" sz="1600" err="1">
                <a:solidFill>
                  <a:schemeClr val="tx1"/>
                </a:solidFill>
              </a:rPr>
              <a:t>l'égalité</a:t>
            </a:r>
            <a:r>
              <a:rPr lang="en-US" sz="1600">
                <a:solidFill>
                  <a:schemeClr val="tx1"/>
                </a:solidFill>
              </a:rPr>
              <a:t>". </a:t>
            </a:r>
            <a:endParaRPr lang="en-US" sz="1600">
              <a:solidFill>
                <a:schemeClr val="tx1"/>
              </a:solidFill>
              <a:cs typeface="Segoe UI Light"/>
            </a:endParaRPr>
          </a:p>
          <a:p>
            <a:endParaRPr lang="en-US" sz="1600">
              <a:solidFill>
                <a:schemeClr val="tx1"/>
              </a:solidFill>
              <a:cs typeface="Segoe UI Light"/>
            </a:endParaRPr>
          </a:p>
          <a:p>
            <a:r>
              <a:rPr lang="en-US" sz="1600" err="1">
                <a:solidFill>
                  <a:schemeClr val="tx1"/>
                </a:solidFill>
              </a:rPr>
              <a:t>Exemple</a:t>
            </a:r>
            <a:r>
              <a:rPr lang="en-US" sz="1600">
                <a:solidFill>
                  <a:schemeClr val="tx1"/>
                </a:solidFill>
              </a:rPr>
              <a:t> :</a:t>
            </a:r>
            <a:endParaRPr lang="en-US" sz="1600">
              <a:solidFill>
                <a:schemeClr val="tx1"/>
              </a:solidFill>
              <a:cs typeface="Segoe UI Light"/>
            </a:endParaRPr>
          </a:p>
          <a:p>
            <a:pPr marL="285750" indent="-285750">
              <a:buFont typeface="Arial" panose="020B0604020202020204" pitchFamily="34" charset="0"/>
              <a:buChar char="•"/>
            </a:pPr>
            <a:r>
              <a:rPr lang="fr" sz="1600">
                <a:solidFill>
                  <a:schemeClr val="tx1"/>
                </a:solidFill>
                <a:ea typeface="+mn-lt"/>
                <a:cs typeface="+mn-lt"/>
              </a:rPr>
              <a:t>La définition de lien est les personnes qui vivent dans leur ménage</a:t>
            </a:r>
            <a:endParaRPr lang="en-US" sz="1600">
              <a:solidFill>
                <a:schemeClr val="tx1"/>
              </a:solidFill>
              <a:ea typeface="+mn-lt"/>
              <a:cs typeface="+mn-lt"/>
            </a:endParaRPr>
          </a:p>
          <a:p>
            <a:pPr marL="285750" indent="-285750">
              <a:buFont typeface="Arial" panose="020B0604020202020204" pitchFamily="34" charset="0"/>
              <a:buChar char="•"/>
            </a:pPr>
            <a:r>
              <a:rPr lang="en-US" sz="1600">
                <a:solidFill>
                  <a:schemeClr val="tx1"/>
                </a:solidFill>
              </a:rPr>
              <a:t>Le </a:t>
            </a:r>
            <a:r>
              <a:rPr lang="en-US" sz="1600" err="1">
                <a:solidFill>
                  <a:schemeClr val="tx1"/>
                </a:solidFill>
              </a:rPr>
              <a:t>répondant</a:t>
            </a:r>
            <a:r>
              <a:rPr lang="en-US" sz="1600">
                <a:solidFill>
                  <a:schemeClr val="tx1"/>
                </a:solidFill>
              </a:rPr>
              <a:t> </a:t>
            </a:r>
            <a:r>
              <a:rPr lang="en-US" sz="1600" err="1">
                <a:solidFill>
                  <a:schemeClr val="tx1"/>
                </a:solidFill>
              </a:rPr>
              <a:t>compte</a:t>
            </a:r>
            <a:r>
              <a:rPr lang="en-US" sz="1600">
                <a:solidFill>
                  <a:schemeClr val="tx1"/>
                </a:solidFill>
              </a:rPr>
              <a:t> </a:t>
            </a:r>
            <a:r>
              <a:rPr lang="en-US" sz="1600" err="1">
                <a:solidFill>
                  <a:schemeClr val="tx1"/>
                </a:solidFill>
              </a:rPr>
              <a:t>directement</a:t>
            </a:r>
            <a:r>
              <a:rPr lang="en-US" sz="1600">
                <a:solidFill>
                  <a:schemeClr val="tx1"/>
                </a:solidFill>
              </a:rPr>
              <a:t> 20 </a:t>
            </a:r>
            <a:r>
              <a:rPr lang="en-US" sz="1600" err="1">
                <a:solidFill>
                  <a:schemeClr val="tx1"/>
                </a:solidFill>
              </a:rPr>
              <a:t>personnes</a:t>
            </a:r>
            <a:r>
              <a:rPr lang="en-US" sz="1600">
                <a:solidFill>
                  <a:schemeClr val="tx1"/>
                </a:solidFill>
              </a:rPr>
              <a:t> avec </a:t>
            </a:r>
            <a:r>
              <a:rPr lang="en-US" sz="1600" err="1">
                <a:solidFill>
                  <a:schemeClr val="tx1"/>
                </a:solidFill>
              </a:rPr>
              <a:t>lesquelles</a:t>
            </a:r>
            <a:r>
              <a:rPr lang="en-US" sz="1600">
                <a:solidFill>
                  <a:schemeClr val="tx1"/>
                </a:solidFill>
              </a:rPr>
              <a:t> il a </a:t>
            </a:r>
            <a:r>
              <a:rPr lang="en-US" sz="1600" err="1">
                <a:solidFill>
                  <a:schemeClr val="tx1"/>
                </a:solidFill>
              </a:rPr>
              <a:t>partagé</a:t>
            </a:r>
            <a:r>
              <a:rPr lang="en-US" sz="1600">
                <a:solidFill>
                  <a:schemeClr val="tx1"/>
                </a:solidFill>
              </a:rPr>
              <a:t> un </a:t>
            </a:r>
            <a:r>
              <a:rPr lang="en-US" sz="1600" err="1">
                <a:solidFill>
                  <a:schemeClr val="tx1"/>
                </a:solidFill>
              </a:rPr>
              <a:t>repas</a:t>
            </a:r>
            <a:r>
              <a:rPr lang="en-US" sz="1600">
                <a:solidFill>
                  <a:schemeClr val="tx1"/>
                </a:solidFill>
              </a:rPr>
              <a:t> au </a:t>
            </a:r>
            <a:r>
              <a:rPr lang="en-US" sz="1600" err="1">
                <a:solidFill>
                  <a:schemeClr val="tx1"/>
                </a:solidFill>
              </a:rPr>
              <a:t>cours</a:t>
            </a:r>
            <a:r>
              <a:rPr lang="en-US" sz="1600">
                <a:solidFill>
                  <a:schemeClr val="tx1"/>
                </a:solidFill>
              </a:rPr>
              <a:t> des 30 </a:t>
            </a:r>
            <a:r>
              <a:rPr lang="en-US" sz="1600" err="1">
                <a:solidFill>
                  <a:schemeClr val="tx1"/>
                </a:solidFill>
              </a:rPr>
              <a:t>derniers</a:t>
            </a:r>
            <a:r>
              <a:rPr lang="en-US" sz="1600">
                <a:solidFill>
                  <a:schemeClr val="tx1"/>
                </a:solidFill>
              </a:rPr>
              <a:t> </a:t>
            </a:r>
            <a:r>
              <a:rPr lang="en-US" sz="1600" err="1">
                <a:solidFill>
                  <a:schemeClr val="tx1"/>
                </a:solidFill>
              </a:rPr>
              <a:t>jours</a:t>
            </a:r>
            <a:r>
              <a:rPr lang="en-US" sz="1600">
                <a:solidFill>
                  <a:schemeClr val="tx1"/>
                </a:solidFill>
              </a:rPr>
              <a:t>.</a:t>
            </a:r>
            <a:endParaRPr lang="en-US">
              <a:solidFill>
                <a:schemeClr val="tx1"/>
              </a:solidFill>
              <a:cs typeface="Segoe UI Light"/>
            </a:endParaRPr>
          </a:p>
        </p:txBody>
      </p:sp>
      <p:sp>
        <p:nvSpPr>
          <p:cNvPr id="7" name="Rectangle 6">
            <a:extLst>
              <a:ext uri="{FF2B5EF4-FFF2-40B4-BE49-F238E27FC236}">
                <a16:creationId xmlns:a16="http://schemas.microsoft.com/office/drawing/2014/main" id="{598FA021-B80E-DD97-85CE-877DC16C03C9}"/>
              </a:ext>
            </a:extLst>
          </p:cNvPr>
          <p:cNvSpPr/>
          <p:nvPr/>
        </p:nvSpPr>
        <p:spPr>
          <a:xfrm>
            <a:off x="6019800" y="3337501"/>
            <a:ext cx="5710383" cy="32728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marL="285750" indent="-285750">
              <a:buFont typeface="Arial"/>
              <a:buChar char="•"/>
            </a:pPr>
            <a:r>
              <a:rPr lang="en-US" sz="1600" err="1">
                <a:solidFill>
                  <a:schemeClr val="tx1"/>
                </a:solidFill>
                <a:ea typeface="+mn-lt"/>
                <a:cs typeface="+mn-lt"/>
              </a:rPr>
              <a:t>Demandez</a:t>
            </a:r>
            <a:r>
              <a:rPr lang="en-US" sz="1600">
                <a:solidFill>
                  <a:schemeClr val="tx1"/>
                </a:solidFill>
                <a:ea typeface="+mn-lt"/>
                <a:cs typeface="+mn-lt"/>
              </a:rPr>
              <a:t> au </a:t>
            </a:r>
            <a:r>
              <a:rPr lang="en-US" sz="1600" err="1">
                <a:solidFill>
                  <a:schemeClr val="tx1"/>
                </a:solidFill>
                <a:ea typeface="+mn-lt"/>
                <a:cs typeface="+mn-lt"/>
              </a:rPr>
              <a:t>répondant</a:t>
            </a:r>
            <a:r>
              <a:rPr lang="en-US" sz="1600">
                <a:solidFill>
                  <a:schemeClr val="tx1"/>
                </a:solidFill>
                <a:ea typeface="+mn-lt"/>
                <a:cs typeface="+mn-lt"/>
              </a:rPr>
              <a:t> de </a:t>
            </a:r>
            <a:r>
              <a:rPr lang="en-US" sz="1600" err="1">
                <a:solidFill>
                  <a:schemeClr val="tx1"/>
                </a:solidFill>
                <a:ea typeface="+mn-lt"/>
                <a:cs typeface="+mn-lt"/>
              </a:rPr>
              <a:t>compter</a:t>
            </a:r>
            <a:r>
              <a:rPr lang="en-US" sz="1600">
                <a:solidFill>
                  <a:schemeClr val="tx1"/>
                </a:solidFill>
                <a:ea typeface="+mn-lt"/>
                <a:cs typeface="+mn-lt"/>
              </a:rPr>
              <a:t> le </a:t>
            </a:r>
            <a:r>
              <a:rPr lang="en-US" sz="1600" err="1">
                <a:solidFill>
                  <a:schemeClr val="tx1"/>
                </a:solidFill>
                <a:ea typeface="+mn-lt"/>
                <a:cs typeface="+mn-lt"/>
              </a:rPr>
              <a:t>nombre</a:t>
            </a:r>
            <a:r>
              <a:rPr lang="en-US" sz="1600">
                <a:solidFill>
                  <a:schemeClr val="tx1"/>
                </a:solidFill>
                <a:ea typeface="+mn-lt"/>
                <a:cs typeface="+mn-lt"/>
              </a:rPr>
              <a:t> de </a:t>
            </a:r>
            <a:r>
              <a:rPr lang="en-US" sz="1600" err="1">
                <a:solidFill>
                  <a:schemeClr val="tx1"/>
                </a:solidFill>
                <a:ea typeface="+mn-lt"/>
                <a:cs typeface="+mn-lt"/>
              </a:rPr>
              <a:t>personnes</a:t>
            </a:r>
            <a:r>
              <a:rPr lang="en-US" sz="1600">
                <a:solidFill>
                  <a:schemeClr val="tx1"/>
                </a:solidFill>
                <a:ea typeface="+mn-lt"/>
                <a:cs typeface="+mn-lt"/>
              </a:rPr>
              <a:t> </a:t>
            </a:r>
            <a:r>
              <a:rPr lang="en-US" sz="1600" err="1">
                <a:solidFill>
                  <a:schemeClr val="tx1"/>
                </a:solidFill>
                <a:ea typeface="+mn-lt"/>
                <a:cs typeface="+mn-lt"/>
              </a:rPr>
              <a:t>qu'il</a:t>
            </a:r>
            <a:r>
              <a:rPr lang="en-US" sz="1600">
                <a:solidFill>
                  <a:schemeClr val="tx1"/>
                </a:solidFill>
                <a:ea typeface="+mn-lt"/>
                <a:cs typeface="+mn-lt"/>
              </a:rPr>
              <a:t> </a:t>
            </a:r>
            <a:r>
              <a:rPr lang="en-US" sz="1600" err="1">
                <a:solidFill>
                  <a:schemeClr val="tx1"/>
                </a:solidFill>
                <a:ea typeface="+mn-lt"/>
                <a:cs typeface="+mn-lt"/>
              </a:rPr>
              <a:t>connaît</a:t>
            </a:r>
            <a:r>
              <a:rPr lang="en-US" sz="1600">
                <a:solidFill>
                  <a:schemeClr val="tx1"/>
                </a:solidFill>
                <a:ea typeface="+mn-lt"/>
                <a:cs typeface="+mn-lt"/>
              </a:rPr>
              <a:t> dans </a:t>
            </a:r>
            <a:r>
              <a:rPr lang="en-US" sz="1600" err="1">
                <a:solidFill>
                  <a:schemeClr val="tx1"/>
                </a:solidFill>
                <a:ea typeface="+mn-lt"/>
                <a:cs typeface="+mn-lt"/>
              </a:rPr>
              <a:t>différents</a:t>
            </a:r>
            <a:r>
              <a:rPr lang="en-US" sz="1600">
                <a:solidFill>
                  <a:schemeClr val="tx1"/>
                </a:solidFill>
                <a:ea typeface="+mn-lt"/>
                <a:cs typeface="+mn-lt"/>
              </a:rPr>
              <a:t> </a:t>
            </a:r>
            <a:r>
              <a:rPr lang="en-US" sz="1600" err="1">
                <a:solidFill>
                  <a:schemeClr val="tx1"/>
                </a:solidFill>
                <a:ea typeface="+mn-lt"/>
                <a:cs typeface="+mn-lt"/>
              </a:rPr>
              <a:t>groupes</a:t>
            </a:r>
            <a:r>
              <a:rPr lang="en-US" sz="1600">
                <a:solidFill>
                  <a:schemeClr val="tx1"/>
                </a:solidFill>
                <a:ea typeface="+mn-lt"/>
                <a:cs typeface="+mn-lt"/>
              </a:rPr>
              <a:t> qui </a:t>
            </a:r>
            <a:r>
              <a:rPr lang="en-US" sz="1600" err="1">
                <a:solidFill>
                  <a:schemeClr val="tx1"/>
                </a:solidFill>
                <a:ea typeface="+mn-lt"/>
                <a:cs typeface="+mn-lt"/>
              </a:rPr>
              <a:t>peuvent</a:t>
            </a:r>
            <a:r>
              <a:rPr lang="en-US" sz="1600">
                <a:solidFill>
                  <a:schemeClr val="tx1"/>
                </a:solidFill>
                <a:ea typeface="+mn-lt"/>
                <a:cs typeface="+mn-lt"/>
              </a:rPr>
              <a:t> </a:t>
            </a:r>
            <a:r>
              <a:rPr lang="en-US" sz="1600" err="1">
                <a:solidFill>
                  <a:schemeClr val="tx1"/>
                </a:solidFill>
                <a:ea typeface="+mn-lt"/>
                <a:cs typeface="+mn-lt"/>
              </a:rPr>
              <a:t>être</a:t>
            </a:r>
            <a:r>
              <a:rPr lang="en-US" sz="1600">
                <a:solidFill>
                  <a:schemeClr val="tx1"/>
                </a:solidFill>
                <a:ea typeface="+mn-lt"/>
                <a:cs typeface="+mn-lt"/>
              </a:rPr>
              <a:t> résumés </a:t>
            </a:r>
            <a:endParaRPr lang="en-US">
              <a:solidFill>
                <a:schemeClr val="tx1"/>
              </a:solidFill>
              <a:cs typeface="Segoe UI Light"/>
            </a:endParaRPr>
          </a:p>
          <a:p>
            <a:pPr marL="285750" indent="-285750">
              <a:buFont typeface="Arial"/>
              <a:buChar char="•"/>
            </a:pPr>
            <a:endParaRPr lang="en-US" sz="1600">
              <a:solidFill>
                <a:schemeClr val="tx1"/>
              </a:solidFill>
              <a:ea typeface="+mn-lt"/>
              <a:cs typeface="+mn-lt"/>
            </a:endParaRPr>
          </a:p>
          <a:p>
            <a:pPr>
              <a:buFont typeface="Arial"/>
            </a:pPr>
            <a:r>
              <a:rPr lang="fr" sz="1600">
                <a:solidFill>
                  <a:schemeClr val="tx1"/>
                </a:solidFill>
                <a:ea typeface="+mn-lt"/>
                <a:cs typeface="+mn-lt"/>
              </a:rPr>
              <a:t>Exemple :​</a:t>
            </a:r>
            <a:endParaRPr lang="en-US" sz="1600">
              <a:solidFill>
                <a:schemeClr val="tx1"/>
              </a:solidFill>
              <a:ea typeface="+mn-lt"/>
              <a:cs typeface="+mn-lt"/>
            </a:endParaRPr>
          </a:p>
          <a:p>
            <a:pPr marL="285750" indent="-285750">
              <a:buFont typeface="Arial"/>
              <a:buChar char="•"/>
            </a:pPr>
            <a:r>
              <a:rPr lang="fr" sz="1600">
                <a:solidFill>
                  <a:schemeClr val="tx1"/>
                </a:solidFill>
                <a:ea typeface="+mn-lt"/>
                <a:cs typeface="+mn-lt"/>
              </a:rPr>
              <a:t>La définition de lien est les personnes qui vivent dans leur ménage
Le répondant compte directement les femmes de plus de 18 ans, les femmes de 5 à 18 ans, les femmes de moins de 5 ans, les hommes de plus de 18 ans, les hommes de 5 à 18 ans et les hommes de moins de 5 ans.</a:t>
            </a:r>
            <a:endParaRPr lang="en-US" sz="1600">
              <a:solidFill>
                <a:schemeClr val="tx1"/>
              </a:solidFill>
              <a:ea typeface="+mn-lt"/>
              <a:cs typeface="+mn-lt"/>
            </a:endParaRPr>
          </a:p>
          <a:p>
            <a:pPr marL="285750" indent="-285750">
              <a:buFont typeface="Arial"/>
              <a:buChar char="•"/>
            </a:pPr>
            <a:r>
              <a:rPr lang="fr" sz="1600">
                <a:solidFill>
                  <a:schemeClr val="tx1"/>
                </a:solidFill>
                <a:ea typeface="+mn-lt"/>
                <a:cs typeface="+mn-lt"/>
              </a:rPr>
              <a:t> Nous les additionnons pour obtenir la taille de leur ménage.</a:t>
            </a:r>
            <a:endParaRPr lang="en-US" sz="1600">
              <a:solidFill>
                <a:schemeClr val="tx1"/>
              </a:solidFill>
              <a:ea typeface="+mn-lt"/>
              <a:cs typeface="+mn-lt"/>
            </a:endParaRPr>
          </a:p>
          <a:p>
            <a:pPr>
              <a:buFont typeface="Arial" panose="020B0604020202020204" pitchFamily="34" charset="0"/>
            </a:pPr>
            <a:endParaRPr lang="en-US" sz="1600">
              <a:solidFill>
                <a:schemeClr val="tx1"/>
              </a:solidFill>
              <a:ea typeface="+mn-lt"/>
              <a:cs typeface="+mn-lt"/>
            </a:endParaRPr>
          </a:p>
        </p:txBody>
      </p:sp>
      <p:sp>
        <p:nvSpPr>
          <p:cNvPr id="8" name="Rectangle 7">
            <a:extLst>
              <a:ext uri="{FF2B5EF4-FFF2-40B4-BE49-F238E27FC236}">
                <a16:creationId xmlns:a16="http://schemas.microsoft.com/office/drawing/2014/main" id="{5552F35F-977F-9A21-A2A8-BE75C89E079F}"/>
              </a:ext>
            </a:extLst>
          </p:cNvPr>
          <p:cNvSpPr/>
          <p:nvPr/>
        </p:nvSpPr>
        <p:spPr>
          <a:xfrm>
            <a:off x="6019800" y="2705100"/>
            <a:ext cx="5710383" cy="476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ea typeface="+mn-lt"/>
                <a:cs typeface="+mn-lt"/>
              </a:rPr>
              <a:t>Méthode</a:t>
            </a:r>
            <a:r>
              <a:rPr lang="en-US">
                <a:ea typeface="+mn-lt"/>
                <a:cs typeface="+mn-lt"/>
              </a:rPr>
              <a:t> de </a:t>
            </a:r>
            <a:r>
              <a:rPr lang="en-US" err="1">
                <a:ea typeface="+mn-lt"/>
                <a:cs typeface="+mn-lt"/>
              </a:rPr>
              <a:t>sommation</a:t>
            </a:r>
          </a:p>
          <a:p>
            <a:pPr algn="ctr"/>
            <a:endParaRPr lang="en-US">
              <a:cs typeface="Segoe UI Light"/>
            </a:endParaRPr>
          </a:p>
        </p:txBody>
      </p:sp>
    </p:spTree>
    <p:extLst>
      <p:ext uri="{BB962C8B-B14F-4D97-AF65-F5344CB8AC3E}">
        <p14:creationId xmlns:p14="http://schemas.microsoft.com/office/powerpoint/2010/main" val="25940825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098772" cy="615675"/>
          </a:xfrm>
        </p:spPr>
        <p:txBody>
          <a:bodyPr/>
          <a:lstStyle/>
          <a:p>
            <a:r>
              <a:rPr lang="en-US"/>
              <a:t>Extended Family - 1</a:t>
            </a:r>
          </a:p>
        </p:txBody>
      </p:sp>
      <p:graphicFrame>
        <p:nvGraphicFramePr>
          <p:cNvPr id="5" name="Table 6">
            <a:extLst>
              <a:ext uri="{FF2B5EF4-FFF2-40B4-BE49-F238E27FC236}">
                <a16:creationId xmlns:a16="http://schemas.microsoft.com/office/drawing/2014/main" id="{F14885B0-9550-7694-608A-DE0331A0D052}"/>
              </a:ext>
            </a:extLst>
          </p:cNvPr>
          <p:cNvGraphicFramePr>
            <a:graphicFrameLocks noGrp="1"/>
          </p:cNvGraphicFramePr>
          <p:nvPr>
            <p:ph sz="quarter" idx="10"/>
            <p:extLst>
              <p:ext uri="{D42A27DB-BD31-4B8C-83A1-F6EECF244321}">
                <p14:modId xmlns:p14="http://schemas.microsoft.com/office/powerpoint/2010/main" val="1038613323"/>
              </p:ext>
            </p:extLst>
          </p:nvPr>
        </p:nvGraphicFramePr>
        <p:xfrm>
          <a:off x="7911154" y="589607"/>
          <a:ext cx="1863290" cy="5191760"/>
        </p:xfrm>
        <a:graphic>
          <a:graphicData uri="http://schemas.openxmlformats.org/drawingml/2006/table">
            <a:tbl>
              <a:tblPr firstRow="1" bandRow="1">
                <a:tableStyleId>{5C22544A-7EE6-4342-B048-85BDC9FD1C3A}</a:tableStyleId>
              </a:tblPr>
              <a:tblGrid>
                <a:gridCol w="1863290">
                  <a:extLst>
                    <a:ext uri="{9D8B030D-6E8A-4147-A177-3AD203B41FA5}">
                      <a16:colId xmlns:a16="http://schemas.microsoft.com/office/drawing/2014/main" val="1625307746"/>
                    </a:ext>
                  </a:extLst>
                </a:gridCol>
              </a:tblGrid>
              <a:tr h="370840">
                <a:tc>
                  <a:txBody>
                    <a:bodyPr/>
                    <a:lstStyle/>
                    <a:p>
                      <a:r>
                        <a:rPr lang="en-US"/>
                        <a:t>Family Part</a:t>
                      </a:r>
                    </a:p>
                  </a:txBody>
                  <a:tcPr/>
                </a:tc>
                <a:extLst>
                  <a:ext uri="{0D108BD9-81ED-4DB2-BD59-A6C34878D82A}">
                    <a16:rowId xmlns:a16="http://schemas.microsoft.com/office/drawing/2014/main" val="2878612663"/>
                  </a:ext>
                </a:extLst>
              </a:tr>
              <a:tr h="370840">
                <a:tc>
                  <a:txBody>
                    <a:bodyPr/>
                    <a:lstStyle/>
                    <a:p>
                      <a:r>
                        <a:rPr lang="en-US"/>
                        <a:t>Male Children</a:t>
                      </a:r>
                    </a:p>
                  </a:txBody>
                  <a:tcPr/>
                </a:tc>
                <a:extLst>
                  <a:ext uri="{0D108BD9-81ED-4DB2-BD59-A6C34878D82A}">
                    <a16:rowId xmlns:a16="http://schemas.microsoft.com/office/drawing/2014/main" val="3852962120"/>
                  </a:ext>
                </a:extLst>
              </a:tr>
              <a:tr h="370840">
                <a:tc>
                  <a:txBody>
                    <a:bodyPr/>
                    <a:lstStyle/>
                    <a:p>
                      <a:r>
                        <a:rPr lang="en-US"/>
                        <a:t>Female Children</a:t>
                      </a:r>
                    </a:p>
                  </a:txBody>
                  <a:tcPr/>
                </a:tc>
                <a:extLst>
                  <a:ext uri="{0D108BD9-81ED-4DB2-BD59-A6C34878D82A}">
                    <a16:rowId xmlns:a16="http://schemas.microsoft.com/office/drawing/2014/main" val="1207858538"/>
                  </a:ext>
                </a:extLst>
              </a:tr>
              <a:tr h="370840">
                <a:tc>
                  <a:txBody>
                    <a:bodyPr/>
                    <a:lstStyle/>
                    <a:p>
                      <a:r>
                        <a:rPr lang="en-US"/>
                        <a:t>Grand-sons</a:t>
                      </a:r>
                    </a:p>
                  </a:txBody>
                  <a:tcPr/>
                </a:tc>
                <a:extLst>
                  <a:ext uri="{0D108BD9-81ED-4DB2-BD59-A6C34878D82A}">
                    <a16:rowId xmlns:a16="http://schemas.microsoft.com/office/drawing/2014/main" val="3888163182"/>
                  </a:ext>
                </a:extLst>
              </a:tr>
              <a:tr h="370840">
                <a:tc>
                  <a:txBody>
                    <a:bodyPr/>
                    <a:lstStyle/>
                    <a:p>
                      <a:r>
                        <a:rPr lang="en-US"/>
                        <a:t>Grand-daughters</a:t>
                      </a:r>
                    </a:p>
                  </a:txBody>
                  <a:tcPr/>
                </a:tc>
                <a:extLst>
                  <a:ext uri="{0D108BD9-81ED-4DB2-BD59-A6C34878D82A}">
                    <a16:rowId xmlns:a16="http://schemas.microsoft.com/office/drawing/2014/main" val="1267972704"/>
                  </a:ext>
                </a:extLst>
              </a:tr>
              <a:tr h="370840">
                <a:tc>
                  <a:txBody>
                    <a:bodyPr/>
                    <a:lstStyle/>
                    <a:p>
                      <a:r>
                        <a:rPr lang="en-US"/>
                        <a:t>Brothers</a:t>
                      </a:r>
                    </a:p>
                  </a:txBody>
                  <a:tcPr/>
                </a:tc>
                <a:extLst>
                  <a:ext uri="{0D108BD9-81ED-4DB2-BD59-A6C34878D82A}">
                    <a16:rowId xmlns:a16="http://schemas.microsoft.com/office/drawing/2014/main" val="767562164"/>
                  </a:ext>
                </a:extLst>
              </a:tr>
              <a:tr h="370840">
                <a:tc>
                  <a:txBody>
                    <a:bodyPr/>
                    <a:lstStyle/>
                    <a:p>
                      <a:r>
                        <a:rPr lang="en-US"/>
                        <a:t>Sisters</a:t>
                      </a:r>
                    </a:p>
                  </a:txBody>
                  <a:tcPr/>
                </a:tc>
                <a:extLst>
                  <a:ext uri="{0D108BD9-81ED-4DB2-BD59-A6C34878D82A}">
                    <a16:rowId xmlns:a16="http://schemas.microsoft.com/office/drawing/2014/main" val="4294805382"/>
                  </a:ext>
                </a:extLst>
              </a:tr>
              <a:tr h="370840">
                <a:tc>
                  <a:txBody>
                    <a:bodyPr/>
                    <a:lstStyle/>
                    <a:p>
                      <a:r>
                        <a:rPr lang="en-US"/>
                        <a:t>Uncles</a:t>
                      </a:r>
                    </a:p>
                  </a:txBody>
                  <a:tcPr/>
                </a:tc>
                <a:extLst>
                  <a:ext uri="{0D108BD9-81ED-4DB2-BD59-A6C34878D82A}">
                    <a16:rowId xmlns:a16="http://schemas.microsoft.com/office/drawing/2014/main" val="4090365190"/>
                  </a:ext>
                </a:extLst>
              </a:tr>
              <a:tr h="370840">
                <a:tc>
                  <a:txBody>
                    <a:bodyPr/>
                    <a:lstStyle/>
                    <a:p>
                      <a:r>
                        <a:rPr lang="en-US"/>
                        <a:t>Aunts</a:t>
                      </a:r>
                    </a:p>
                  </a:txBody>
                  <a:tcPr/>
                </a:tc>
                <a:extLst>
                  <a:ext uri="{0D108BD9-81ED-4DB2-BD59-A6C34878D82A}">
                    <a16:rowId xmlns:a16="http://schemas.microsoft.com/office/drawing/2014/main" val="141029931"/>
                  </a:ext>
                </a:extLst>
              </a:tr>
              <a:tr h="370840">
                <a:tc>
                  <a:txBody>
                    <a:bodyPr/>
                    <a:lstStyle/>
                    <a:p>
                      <a:r>
                        <a:rPr lang="en-US"/>
                        <a:t>Male Cousins</a:t>
                      </a:r>
                    </a:p>
                  </a:txBody>
                  <a:tcPr/>
                </a:tc>
                <a:extLst>
                  <a:ext uri="{0D108BD9-81ED-4DB2-BD59-A6C34878D82A}">
                    <a16:rowId xmlns:a16="http://schemas.microsoft.com/office/drawing/2014/main" val="4007002916"/>
                  </a:ext>
                </a:extLst>
              </a:tr>
              <a:tr h="370840">
                <a:tc>
                  <a:txBody>
                    <a:bodyPr/>
                    <a:lstStyle/>
                    <a:p>
                      <a:r>
                        <a:rPr lang="en-US"/>
                        <a:t>Female Cousins</a:t>
                      </a:r>
                    </a:p>
                  </a:txBody>
                  <a:tcPr/>
                </a:tc>
                <a:extLst>
                  <a:ext uri="{0D108BD9-81ED-4DB2-BD59-A6C34878D82A}">
                    <a16:rowId xmlns:a16="http://schemas.microsoft.com/office/drawing/2014/main" val="425885708"/>
                  </a:ext>
                </a:extLst>
              </a:tr>
              <a:tr h="370840">
                <a:tc>
                  <a:txBody>
                    <a:bodyPr/>
                    <a:lstStyle/>
                    <a:p>
                      <a:r>
                        <a:rPr lang="en-US"/>
                        <a:t>Parents</a:t>
                      </a:r>
                    </a:p>
                  </a:txBody>
                  <a:tcPr/>
                </a:tc>
                <a:extLst>
                  <a:ext uri="{0D108BD9-81ED-4DB2-BD59-A6C34878D82A}">
                    <a16:rowId xmlns:a16="http://schemas.microsoft.com/office/drawing/2014/main" val="1691250002"/>
                  </a:ext>
                </a:extLst>
              </a:tr>
              <a:tr h="370840">
                <a:tc>
                  <a:txBody>
                    <a:bodyPr/>
                    <a:lstStyle/>
                    <a:p>
                      <a:r>
                        <a:rPr lang="en-US"/>
                        <a:t>Grand-mother</a:t>
                      </a:r>
                    </a:p>
                  </a:txBody>
                  <a:tcPr/>
                </a:tc>
                <a:extLst>
                  <a:ext uri="{0D108BD9-81ED-4DB2-BD59-A6C34878D82A}">
                    <a16:rowId xmlns:a16="http://schemas.microsoft.com/office/drawing/2014/main" val="3402040322"/>
                  </a:ext>
                </a:extLst>
              </a:tr>
              <a:tr h="370840">
                <a:tc>
                  <a:txBody>
                    <a:bodyPr/>
                    <a:lstStyle/>
                    <a:p>
                      <a:r>
                        <a:rPr lang="en-US"/>
                        <a:t>Grand-father</a:t>
                      </a:r>
                    </a:p>
                  </a:txBody>
                  <a:tcPr/>
                </a:tc>
                <a:extLst>
                  <a:ext uri="{0D108BD9-81ED-4DB2-BD59-A6C34878D82A}">
                    <a16:rowId xmlns:a16="http://schemas.microsoft.com/office/drawing/2014/main" val="4212886934"/>
                  </a:ext>
                </a:extLst>
              </a:tr>
            </a:tbl>
          </a:graphicData>
        </a:graphic>
      </p:graphicFrame>
      <p:pic>
        <p:nvPicPr>
          <p:cNvPr id="2050" name="Picture 2" descr="Boy And Girl Stick Figure | Male and female signs, Female symbol, Clip art">
            <a:extLst>
              <a:ext uri="{FF2B5EF4-FFF2-40B4-BE49-F238E27FC236}">
                <a16:creationId xmlns:a16="http://schemas.microsoft.com/office/drawing/2014/main" id="{56A7BE61-73F4-EDE2-CF64-F5D9B0F454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65"/>
          <a:stretch/>
        </p:blipFill>
        <p:spPr bwMode="auto">
          <a:xfrm>
            <a:off x="5105416" y="3957483"/>
            <a:ext cx="318109" cy="6156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oy And Girl Stick Figure | Male and female signs, Female symbol, Clip art">
            <a:extLst>
              <a:ext uri="{FF2B5EF4-FFF2-40B4-BE49-F238E27FC236}">
                <a16:creationId xmlns:a16="http://schemas.microsoft.com/office/drawing/2014/main" id="{BD034792-A9B5-6EAD-129A-6BFC8E9032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2413846" y="3960658"/>
            <a:ext cx="264579" cy="6156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oy And Girl Stick Figure | Male and female signs, Female symbol, Clip art">
            <a:extLst>
              <a:ext uri="{FF2B5EF4-FFF2-40B4-BE49-F238E27FC236}">
                <a16:creationId xmlns:a16="http://schemas.microsoft.com/office/drawing/2014/main" id="{C7AE7D02-9339-0AA2-5740-7B5F8038A7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3514187" y="5475988"/>
            <a:ext cx="190885" cy="305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oy And Girl Stick Figure | Male and female signs, Female symbol, Clip art">
            <a:extLst>
              <a:ext uri="{FF2B5EF4-FFF2-40B4-BE49-F238E27FC236}">
                <a16:creationId xmlns:a16="http://schemas.microsoft.com/office/drawing/2014/main" id="{7047CC03-EB43-AF93-9F62-BC3D369BAF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3961555" y="5475988"/>
            <a:ext cx="190885" cy="3053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Boy And Girl Stick Figure | Male and female signs, Female symbol, Clip art">
            <a:extLst>
              <a:ext uri="{FF2B5EF4-FFF2-40B4-BE49-F238E27FC236}">
                <a16:creationId xmlns:a16="http://schemas.microsoft.com/office/drawing/2014/main" id="{5AB62C62-A506-EAD8-DD09-F013D64958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2986322" y="1752564"/>
            <a:ext cx="264579" cy="61567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5C953125-5D07-E1BC-35C2-B3D7115336EF}"/>
              </a:ext>
            </a:extLst>
          </p:cNvPr>
          <p:cNvGrpSpPr/>
          <p:nvPr/>
        </p:nvGrpSpPr>
        <p:grpSpPr>
          <a:xfrm>
            <a:off x="2217173" y="2674918"/>
            <a:ext cx="626331" cy="615675"/>
            <a:chOff x="1548580" y="1710233"/>
            <a:chExt cx="626331" cy="615675"/>
          </a:xfrm>
        </p:grpSpPr>
        <p:pic>
          <p:nvPicPr>
            <p:cNvPr id="11" name="Picture 2" descr="Boy And Girl Stick Figure | Male and female signs, Female symbol, Clip art">
              <a:extLst>
                <a:ext uri="{FF2B5EF4-FFF2-40B4-BE49-F238E27FC236}">
                  <a16:creationId xmlns:a16="http://schemas.microsoft.com/office/drawing/2014/main" id="{6E3394C8-29CA-A9F0-38CB-7BF41F5FA6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1548580" y="1710233"/>
              <a:ext cx="264579" cy="6156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oy And Girl Stick Figure | Male and female signs, Female symbol, Clip art">
              <a:extLst>
                <a:ext uri="{FF2B5EF4-FFF2-40B4-BE49-F238E27FC236}">
                  <a16:creationId xmlns:a16="http://schemas.microsoft.com/office/drawing/2014/main" id="{0A1CDF93-B047-A607-2A07-8BAC58F168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65"/>
            <a:stretch/>
          </p:blipFill>
          <p:spPr bwMode="auto">
            <a:xfrm>
              <a:off x="1856802" y="1710233"/>
              <a:ext cx="318109" cy="615675"/>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2" descr="Boy And Girl Stick Figure | Male and female signs, Female symbol, Clip art">
            <a:extLst>
              <a:ext uri="{FF2B5EF4-FFF2-40B4-BE49-F238E27FC236}">
                <a16:creationId xmlns:a16="http://schemas.microsoft.com/office/drawing/2014/main" id="{D1FF5921-B1CC-2BC1-32F1-FB71F9E29E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65"/>
          <a:stretch/>
        </p:blipFill>
        <p:spPr bwMode="auto">
          <a:xfrm>
            <a:off x="3355133" y="1752564"/>
            <a:ext cx="318109" cy="6156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oy And Girl Stick Figure | Male and female signs, Female symbol, Clip art">
            <a:extLst>
              <a:ext uri="{FF2B5EF4-FFF2-40B4-BE49-F238E27FC236}">
                <a16:creationId xmlns:a16="http://schemas.microsoft.com/office/drawing/2014/main" id="{37F67023-5244-AEA8-7AAC-4D780375DB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1447573" y="1775811"/>
            <a:ext cx="264579" cy="6156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oy And Girl Stick Figure | Male and female signs, Female symbol, Clip art">
            <a:extLst>
              <a:ext uri="{FF2B5EF4-FFF2-40B4-BE49-F238E27FC236}">
                <a16:creationId xmlns:a16="http://schemas.microsoft.com/office/drawing/2014/main" id="{2CEF3825-F11B-6E13-003C-7DDF02AF7A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65"/>
          <a:stretch/>
        </p:blipFill>
        <p:spPr bwMode="auto">
          <a:xfrm>
            <a:off x="1816384" y="1775811"/>
            <a:ext cx="318109" cy="6156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Boy And Girl Stick Figure | Male and female signs, Female symbol, Clip art">
            <a:extLst>
              <a:ext uri="{FF2B5EF4-FFF2-40B4-BE49-F238E27FC236}">
                <a16:creationId xmlns:a16="http://schemas.microsoft.com/office/drawing/2014/main" id="{C9E791FA-7AF4-E761-D4AE-AD14F73A04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5769041" y="1752564"/>
            <a:ext cx="264579" cy="615675"/>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1751F320-A38F-97FC-257E-8BD972EAEBFD}"/>
              </a:ext>
            </a:extLst>
          </p:cNvPr>
          <p:cNvGrpSpPr/>
          <p:nvPr/>
        </p:nvGrpSpPr>
        <p:grpSpPr>
          <a:xfrm>
            <a:off x="4999892" y="2674918"/>
            <a:ext cx="626331" cy="615675"/>
            <a:chOff x="1548580" y="1710233"/>
            <a:chExt cx="626331" cy="615675"/>
          </a:xfrm>
        </p:grpSpPr>
        <p:pic>
          <p:nvPicPr>
            <p:cNvPr id="20" name="Picture 2" descr="Boy And Girl Stick Figure | Male and female signs, Female symbol, Clip art">
              <a:extLst>
                <a:ext uri="{FF2B5EF4-FFF2-40B4-BE49-F238E27FC236}">
                  <a16:creationId xmlns:a16="http://schemas.microsoft.com/office/drawing/2014/main" id="{FA806D1E-A286-82CB-21A4-FDFEF879A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1548580" y="1710233"/>
              <a:ext cx="264579" cy="6156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Boy And Girl Stick Figure | Male and female signs, Female symbol, Clip art">
              <a:extLst>
                <a:ext uri="{FF2B5EF4-FFF2-40B4-BE49-F238E27FC236}">
                  <a16:creationId xmlns:a16="http://schemas.microsoft.com/office/drawing/2014/main" id="{9586BF18-6249-BB04-28D1-AB1CDF8F87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65"/>
            <a:stretch/>
          </p:blipFill>
          <p:spPr bwMode="auto">
            <a:xfrm>
              <a:off x="1856802" y="1710233"/>
              <a:ext cx="318109" cy="615675"/>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 descr="Boy And Girl Stick Figure | Male and female signs, Female symbol, Clip art">
            <a:extLst>
              <a:ext uri="{FF2B5EF4-FFF2-40B4-BE49-F238E27FC236}">
                <a16:creationId xmlns:a16="http://schemas.microsoft.com/office/drawing/2014/main" id="{FEDE35C7-2633-6EAC-57CA-2DF7BE0213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65"/>
          <a:stretch/>
        </p:blipFill>
        <p:spPr bwMode="auto">
          <a:xfrm>
            <a:off x="6137852" y="1752564"/>
            <a:ext cx="318109" cy="61567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Boy And Girl Stick Figure | Male and female signs, Female symbol, Clip art">
            <a:extLst>
              <a:ext uri="{FF2B5EF4-FFF2-40B4-BE49-F238E27FC236}">
                <a16:creationId xmlns:a16="http://schemas.microsoft.com/office/drawing/2014/main" id="{09DF0D0F-30A2-66DA-848F-8FE9E09ABC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4230292" y="1775811"/>
            <a:ext cx="264579" cy="6156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Boy And Girl Stick Figure | Male and female signs, Female symbol, Clip art">
            <a:extLst>
              <a:ext uri="{FF2B5EF4-FFF2-40B4-BE49-F238E27FC236}">
                <a16:creationId xmlns:a16="http://schemas.microsoft.com/office/drawing/2014/main" id="{19060D2A-9A14-A507-ED99-11EACBBBE0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65"/>
          <a:stretch/>
        </p:blipFill>
        <p:spPr bwMode="auto">
          <a:xfrm>
            <a:off x="4599103" y="1775811"/>
            <a:ext cx="318109" cy="61567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Connector: Elbow 27">
            <a:extLst>
              <a:ext uri="{FF2B5EF4-FFF2-40B4-BE49-F238E27FC236}">
                <a16:creationId xmlns:a16="http://schemas.microsoft.com/office/drawing/2014/main" id="{CEE76711-06DE-A703-B95F-F648E4502C23}"/>
              </a:ext>
            </a:extLst>
          </p:cNvPr>
          <p:cNvCxnSpPr>
            <a:cxnSpLocks/>
            <a:endCxn id="11" idx="1"/>
          </p:cNvCxnSpPr>
          <p:nvPr/>
        </p:nvCxnSpPr>
        <p:spPr>
          <a:xfrm rot="16200000" flipH="1">
            <a:off x="1724293" y="2489876"/>
            <a:ext cx="524382" cy="46137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3FBCCEC-ECFC-C29C-22AF-60C900BBEDC3}"/>
              </a:ext>
            </a:extLst>
          </p:cNvPr>
          <p:cNvCxnSpPr>
            <a:cxnSpLocks/>
            <a:endCxn id="13" idx="0"/>
          </p:cNvCxnSpPr>
          <p:nvPr/>
        </p:nvCxnSpPr>
        <p:spPr>
          <a:xfrm rot="10800000" flipV="1">
            <a:off x="2684450" y="2446750"/>
            <a:ext cx="592270" cy="228167"/>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DC71D02-5A9D-5860-EF7B-C2ADF9AB32F5}"/>
              </a:ext>
            </a:extLst>
          </p:cNvPr>
          <p:cNvCxnSpPr>
            <a:cxnSpLocks/>
            <a:endCxn id="7" idx="1"/>
          </p:cNvCxnSpPr>
          <p:nvPr/>
        </p:nvCxnSpPr>
        <p:spPr>
          <a:xfrm rot="5400000">
            <a:off x="1980795" y="3772570"/>
            <a:ext cx="928977" cy="62874"/>
          </a:xfrm>
          <a:prstGeom prst="bentConnector4">
            <a:avLst>
              <a:gd name="adj1" fmla="val 33431"/>
              <a:gd name="adj2" fmla="val 463584"/>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4138D702-E3DF-A868-3F09-5BCCAB11073D}"/>
              </a:ext>
            </a:extLst>
          </p:cNvPr>
          <p:cNvCxnSpPr>
            <a:cxnSpLocks/>
            <a:endCxn id="20" idx="0"/>
          </p:cNvCxnSpPr>
          <p:nvPr/>
        </p:nvCxnSpPr>
        <p:spPr>
          <a:xfrm>
            <a:off x="4565027" y="2436888"/>
            <a:ext cx="567155" cy="238030"/>
          </a:xfrm>
          <a:prstGeom prst="bent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F1612F85-6006-F6BB-8DFA-0DBC4BA8269F}"/>
              </a:ext>
            </a:extLst>
          </p:cNvPr>
          <p:cNvCxnSpPr>
            <a:cxnSpLocks/>
            <a:endCxn id="21" idx="3"/>
          </p:cNvCxnSpPr>
          <p:nvPr/>
        </p:nvCxnSpPr>
        <p:spPr>
          <a:xfrm rot="5400000">
            <a:off x="5585536" y="2479848"/>
            <a:ext cx="543596" cy="462221"/>
          </a:xfrm>
          <a:prstGeom prst="bent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64F44C3B-CDBE-4CB2-1B8A-B1F169A892DB}"/>
              </a:ext>
            </a:extLst>
          </p:cNvPr>
          <p:cNvCxnSpPr>
            <a:cxnSpLocks/>
            <a:endCxn id="2050" idx="3"/>
          </p:cNvCxnSpPr>
          <p:nvPr/>
        </p:nvCxnSpPr>
        <p:spPr>
          <a:xfrm rot="16200000" flipH="1">
            <a:off x="4902422" y="3744218"/>
            <a:ext cx="925802" cy="116404"/>
          </a:xfrm>
          <a:prstGeom prst="bentConnector4">
            <a:avLst>
              <a:gd name="adj1" fmla="val 33375"/>
              <a:gd name="adj2" fmla="val 296385"/>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B329C98-C128-293B-7926-0974B18299F8}"/>
              </a:ext>
            </a:extLst>
          </p:cNvPr>
          <p:cNvCxnSpPr>
            <a:stCxn id="7" idx="3"/>
            <a:endCxn id="2050" idx="1"/>
          </p:cNvCxnSpPr>
          <p:nvPr/>
        </p:nvCxnSpPr>
        <p:spPr>
          <a:xfrm flipV="1">
            <a:off x="2678425" y="4265321"/>
            <a:ext cx="2426991" cy="3175"/>
          </a:xfrm>
          <a:prstGeom prst="straightConnector1">
            <a:avLst/>
          </a:prstGeom>
          <a:ln w="28575">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5651FD59-A1D4-4D44-3167-0D5D894360B2}"/>
              </a:ext>
            </a:extLst>
          </p:cNvPr>
          <p:cNvCxnSpPr>
            <a:endCxn id="8" idx="0"/>
          </p:cNvCxnSpPr>
          <p:nvPr/>
        </p:nvCxnSpPr>
        <p:spPr>
          <a:xfrm rot="5400000">
            <a:off x="3131521" y="4743431"/>
            <a:ext cx="1210667" cy="254447"/>
          </a:xfrm>
          <a:prstGeom prst="bentConnector3">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F66A889A-8182-B9E9-0CA4-442E8B37D78E}"/>
              </a:ext>
            </a:extLst>
          </p:cNvPr>
          <p:cNvCxnSpPr>
            <a:cxnSpLocks/>
            <a:endCxn id="10" idx="0"/>
          </p:cNvCxnSpPr>
          <p:nvPr/>
        </p:nvCxnSpPr>
        <p:spPr>
          <a:xfrm rot="16200000" flipH="1">
            <a:off x="3355205" y="4774194"/>
            <a:ext cx="1210667" cy="192920"/>
          </a:xfrm>
          <a:prstGeom prst="bentConnector3">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2" descr="Boy And Girl Stick Figure | Male and female signs, Female symbol, Clip art">
            <a:extLst>
              <a:ext uri="{FF2B5EF4-FFF2-40B4-BE49-F238E27FC236}">
                <a16:creationId xmlns:a16="http://schemas.microsoft.com/office/drawing/2014/main" id="{97C53951-055B-75DC-9B7A-C998557EE7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1267762" y="3957483"/>
            <a:ext cx="264579" cy="61567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Boy And Girl Stick Figure | Male and female signs, Female symbol, Clip art">
            <a:extLst>
              <a:ext uri="{FF2B5EF4-FFF2-40B4-BE49-F238E27FC236}">
                <a16:creationId xmlns:a16="http://schemas.microsoft.com/office/drawing/2014/main" id="{9A46C9C6-A589-609B-83A1-3C371AC3DF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65"/>
          <a:stretch/>
        </p:blipFill>
        <p:spPr bwMode="auto">
          <a:xfrm>
            <a:off x="6201824" y="3957483"/>
            <a:ext cx="318109" cy="615675"/>
          </a:xfrm>
          <a:prstGeom prst="rect">
            <a:avLst/>
          </a:prstGeom>
          <a:noFill/>
          <a:extLst>
            <a:ext uri="{909E8E84-426E-40DD-AFC4-6F175D3DCCD1}">
              <a14:hiddenFill xmlns:a14="http://schemas.microsoft.com/office/drawing/2010/main">
                <a:solidFill>
                  <a:srgbClr val="FFFFFF"/>
                </a:solidFill>
              </a14:hiddenFill>
            </a:ext>
          </a:extLst>
        </p:spPr>
      </p:pic>
      <p:cxnSp>
        <p:nvCxnSpPr>
          <p:cNvPr id="2049" name="Straight Arrow Connector 2048">
            <a:extLst>
              <a:ext uri="{FF2B5EF4-FFF2-40B4-BE49-F238E27FC236}">
                <a16:creationId xmlns:a16="http://schemas.microsoft.com/office/drawing/2014/main" id="{B7DCC4C4-3F14-9309-DB21-C56E8D33F0E2}"/>
              </a:ext>
            </a:extLst>
          </p:cNvPr>
          <p:cNvCxnSpPr>
            <a:endCxn id="60" idx="1"/>
          </p:cNvCxnSpPr>
          <p:nvPr/>
        </p:nvCxnSpPr>
        <p:spPr>
          <a:xfrm>
            <a:off x="5626223" y="4265320"/>
            <a:ext cx="575601"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51" name="Straight Arrow Connector 2050">
            <a:extLst>
              <a:ext uri="{FF2B5EF4-FFF2-40B4-BE49-F238E27FC236}">
                <a16:creationId xmlns:a16="http://schemas.microsoft.com/office/drawing/2014/main" id="{1CE7E31C-4997-EB63-E892-920D83F29A0C}"/>
              </a:ext>
            </a:extLst>
          </p:cNvPr>
          <p:cNvCxnSpPr>
            <a:cxnSpLocks/>
            <a:endCxn id="58" idx="3"/>
          </p:cNvCxnSpPr>
          <p:nvPr/>
        </p:nvCxnSpPr>
        <p:spPr>
          <a:xfrm flipH="1">
            <a:off x="1532341" y="4265320"/>
            <a:ext cx="684832"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54" name="Picture 2" descr="Boy And Girl Stick Figure | Male and female signs, Female symbol, Clip art">
            <a:extLst>
              <a:ext uri="{FF2B5EF4-FFF2-40B4-BE49-F238E27FC236}">
                <a16:creationId xmlns:a16="http://schemas.microsoft.com/office/drawing/2014/main" id="{570C4BC4-CA1E-969B-71F1-2EF952D021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6518490" y="2683275"/>
            <a:ext cx="264579" cy="61567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2" descr="Boy And Girl Stick Figure | Male and female signs, Female symbol, Clip art">
            <a:extLst>
              <a:ext uri="{FF2B5EF4-FFF2-40B4-BE49-F238E27FC236}">
                <a16:creationId xmlns:a16="http://schemas.microsoft.com/office/drawing/2014/main" id="{8F764CBF-17E3-35A4-AE08-296659468C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65"/>
          <a:stretch/>
        </p:blipFill>
        <p:spPr bwMode="auto">
          <a:xfrm>
            <a:off x="1096947" y="2642893"/>
            <a:ext cx="318109" cy="615675"/>
          </a:xfrm>
          <a:prstGeom prst="rect">
            <a:avLst/>
          </a:prstGeom>
          <a:noFill/>
          <a:extLst>
            <a:ext uri="{909E8E84-426E-40DD-AFC4-6F175D3DCCD1}">
              <a14:hiddenFill xmlns:a14="http://schemas.microsoft.com/office/drawing/2010/main">
                <a:solidFill>
                  <a:srgbClr val="FFFFFF"/>
                </a:solidFill>
              </a14:hiddenFill>
            </a:ext>
          </a:extLst>
        </p:spPr>
      </p:pic>
      <p:cxnSp>
        <p:nvCxnSpPr>
          <p:cNvPr id="2059" name="Straight Arrow Connector 2058">
            <a:extLst>
              <a:ext uri="{FF2B5EF4-FFF2-40B4-BE49-F238E27FC236}">
                <a16:creationId xmlns:a16="http://schemas.microsoft.com/office/drawing/2014/main" id="{2608EAA3-81F3-0A24-AAA8-D39A120DACE7}"/>
              </a:ext>
            </a:extLst>
          </p:cNvPr>
          <p:cNvCxnSpPr>
            <a:cxnSpLocks/>
            <a:endCxn id="2054" idx="1"/>
          </p:cNvCxnSpPr>
          <p:nvPr/>
        </p:nvCxnSpPr>
        <p:spPr>
          <a:xfrm>
            <a:off x="6086169" y="2978020"/>
            <a:ext cx="432321" cy="1309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63" name="Straight Arrow Connector 2062">
            <a:extLst>
              <a:ext uri="{FF2B5EF4-FFF2-40B4-BE49-F238E27FC236}">
                <a16:creationId xmlns:a16="http://schemas.microsoft.com/office/drawing/2014/main" id="{715831C0-521E-AEE8-43A6-0CC83DC2CADA}"/>
              </a:ext>
            </a:extLst>
          </p:cNvPr>
          <p:cNvCxnSpPr>
            <a:cxnSpLocks/>
          </p:cNvCxnSpPr>
          <p:nvPr/>
        </p:nvCxnSpPr>
        <p:spPr>
          <a:xfrm flipH="1">
            <a:off x="1369736" y="2984565"/>
            <a:ext cx="684832"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64" name="Table 2063">
            <a:extLst>
              <a:ext uri="{FF2B5EF4-FFF2-40B4-BE49-F238E27FC236}">
                <a16:creationId xmlns:a16="http://schemas.microsoft.com/office/drawing/2014/main" id="{8FAE07A0-8CC6-2F3B-383C-4E7B982693A6}"/>
              </a:ext>
            </a:extLst>
          </p:cNvPr>
          <p:cNvGraphicFramePr>
            <a:graphicFrameLocks noGrp="1"/>
          </p:cNvGraphicFramePr>
          <p:nvPr>
            <p:extLst>
              <p:ext uri="{D42A27DB-BD31-4B8C-83A1-F6EECF244321}">
                <p14:modId xmlns:p14="http://schemas.microsoft.com/office/powerpoint/2010/main" val="954540963"/>
              </p:ext>
            </p:extLst>
          </p:nvPr>
        </p:nvGraphicFramePr>
        <p:xfrm>
          <a:off x="9763431" y="589607"/>
          <a:ext cx="1863290" cy="5191760"/>
        </p:xfrm>
        <a:graphic>
          <a:graphicData uri="http://schemas.openxmlformats.org/drawingml/2006/table">
            <a:tbl>
              <a:tblPr firstRow="1" bandRow="1">
                <a:tableStyleId>{5C22544A-7EE6-4342-B048-85BDC9FD1C3A}</a:tableStyleId>
              </a:tblPr>
              <a:tblGrid>
                <a:gridCol w="1863290">
                  <a:extLst>
                    <a:ext uri="{9D8B030D-6E8A-4147-A177-3AD203B41FA5}">
                      <a16:colId xmlns:a16="http://schemas.microsoft.com/office/drawing/2014/main" val="1446210677"/>
                    </a:ext>
                  </a:extLst>
                </a:gridCol>
              </a:tblGrid>
              <a:tr h="370840">
                <a:tc>
                  <a:txBody>
                    <a:bodyPr/>
                    <a:lstStyle/>
                    <a:p>
                      <a:r>
                        <a:rPr lang="en-US" err="1"/>
                        <a:t>Nombre</a:t>
                      </a:r>
                      <a:endParaRPr lang="en-US"/>
                    </a:p>
                  </a:txBody>
                  <a:tcPr/>
                </a:tc>
                <a:extLst>
                  <a:ext uri="{0D108BD9-81ED-4DB2-BD59-A6C34878D82A}">
                    <a16:rowId xmlns:a16="http://schemas.microsoft.com/office/drawing/2014/main" val="2072361676"/>
                  </a:ext>
                </a:extLst>
              </a:tr>
              <a:tr h="370840">
                <a:tc>
                  <a:txBody>
                    <a:bodyPr/>
                    <a:lstStyle/>
                    <a:p>
                      <a:r>
                        <a:rPr lang="en-US"/>
                        <a:t>2</a:t>
                      </a:r>
                    </a:p>
                  </a:txBody>
                  <a:tcPr/>
                </a:tc>
                <a:extLst>
                  <a:ext uri="{0D108BD9-81ED-4DB2-BD59-A6C34878D82A}">
                    <a16:rowId xmlns:a16="http://schemas.microsoft.com/office/drawing/2014/main" val="3478927697"/>
                  </a:ext>
                </a:extLst>
              </a:tr>
              <a:tr h="370840">
                <a:tc>
                  <a:txBody>
                    <a:bodyPr/>
                    <a:lstStyle/>
                    <a:p>
                      <a:r>
                        <a:rPr lang="en-US"/>
                        <a:t>0</a:t>
                      </a:r>
                    </a:p>
                  </a:txBody>
                  <a:tcPr/>
                </a:tc>
                <a:extLst>
                  <a:ext uri="{0D108BD9-81ED-4DB2-BD59-A6C34878D82A}">
                    <a16:rowId xmlns:a16="http://schemas.microsoft.com/office/drawing/2014/main" val="1982556813"/>
                  </a:ext>
                </a:extLst>
              </a:tr>
              <a:tr h="370840">
                <a:tc>
                  <a:txBody>
                    <a:bodyPr/>
                    <a:lstStyle/>
                    <a:p>
                      <a:r>
                        <a:rPr lang="en-US"/>
                        <a:t>0</a:t>
                      </a:r>
                    </a:p>
                  </a:txBody>
                  <a:tcPr/>
                </a:tc>
                <a:extLst>
                  <a:ext uri="{0D108BD9-81ED-4DB2-BD59-A6C34878D82A}">
                    <a16:rowId xmlns:a16="http://schemas.microsoft.com/office/drawing/2014/main" val="1710607665"/>
                  </a:ext>
                </a:extLst>
              </a:tr>
              <a:tr h="370840">
                <a:tc>
                  <a:txBody>
                    <a:bodyPr/>
                    <a:lstStyle/>
                    <a:p>
                      <a:r>
                        <a:rPr lang="en-US"/>
                        <a:t>0</a:t>
                      </a:r>
                    </a:p>
                  </a:txBody>
                  <a:tcPr/>
                </a:tc>
                <a:extLst>
                  <a:ext uri="{0D108BD9-81ED-4DB2-BD59-A6C34878D82A}">
                    <a16:rowId xmlns:a16="http://schemas.microsoft.com/office/drawing/2014/main" val="2622081439"/>
                  </a:ext>
                </a:extLst>
              </a:tr>
              <a:tr h="370840">
                <a:tc>
                  <a:txBody>
                    <a:bodyPr/>
                    <a:lstStyle/>
                    <a:p>
                      <a:r>
                        <a:rPr lang="en-US"/>
                        <a:t>1</a:t>
                      </a:r>
                    </a:p>
                  </a:txBody>
                  <a:tcPr/>
                </a:tc>
                <a:extLst>
                  <a:ext uri="{0D108BD9-81ED-4DB2-BD59-A6C34878D82A}">
                    <a16:rowId xmlns:a16="http://schemas.microsoft.com/office/drawing/2014/main" val="2198555206"/>
                  </a:ext>
                </a:extLst>
              </a:tr>
              <a:tr h="370840">
                <a:tc>
                  <a:txBody>
                    <a:bodyPr/>
                    <a:lstStyle/>
                    <a:p>
                      <a:r>
                        <a:rPr lang="en-US"/>
                        <a:t>0</a:t>
                      </a:r>
                    </a:p>
                  </a:txBody>
                  <a:tcPr/>
                </a:tc>
                <a:extLst>
                  <a:ext uri="{0D108BD9-81ED-4DB2-BD59-A6C34878D82A}">
                    <a16:rowId xmlns:a16="http://schemas.microsoft.com/office/drawing/2014/main" val="1809220872"/>
                  </a:ext>
                </a:extLst>
              </a:tr>
              <a:tr h="370840">
                <a:tc>
                  <a:txBody>
                    <a:bodyPr/>
                    <a:lstStyle/>
                    <a:p>
                      <a:r>
                        <a:rPr lang="en-US"/>
                        <a:t>0</a:t>
                      </a:r>
                    </a:p>
                  </a:txBody>
                  <a:tcPr/>
                </a:tc>
                <a:extLst>
                  <a:ext uri="{0D108BD9-81ED-4DB2-BD59-A6C34878D82A}">
                    <a16:rowId xmlns:a16="http://schemas.microsoft.com/office/drawing/2014/main" val="2041037115"/>
                  </a:ext>
                </a:extLst>
              </a:tr>
              <a:tr h="370840">
                <a:tc>
                  <a:txBody>
                    <a:bodyPr/>
                    <a:lstStyle/>
                    <a:p>
                      <a:r>
                        <a:rPr lang="en-US"/>
                        <a:t>0</a:t>
                      </a:r>
                    </a:p>
                  </a:txBody>
                  <a:tcPr/>
                </a:tc>
                <a:extLst>
                  <a:ext uri="{0D108BD9-81ED-4DB2-BD59-A6C34878D82A}">
                    <a16:rowId xmlns:a16="http://schemas.microsoft.com/office/drawing/2014/main" val="1602777556"/>
                  </a:ext>
                </a:extLst>
              </a:tr>
              <a:tr h="370840">
                <a:tc>
                  <a:txBody>
                    <a:bodyPr/>
                    <a:lstStyle/>
                    <a:p>
                      <a:r>
                        <a:rPr lang="en-US"/>
                        <a:t>0</a:t>
                      </a:r>
                    </a:p>
                  </a:txBody>
                  <a:tcPr/>
                </a:tc>
                <a:extLst>
                  <a:ext uri="{0D108BD9-81ED-4DB2-BD59-A6C34878D82A}">
                    <a16:rowId xmlns:a16="http://schemas.microsoft.com/office/drawing/2014/main" val="1454551223"/>
                  </a:ext>
                </a:extLst>
              </a:tr>
              <a:tr h="370840">
                <a:tc>
                  <a:txBody>
                    <a:bodyPr/>
                    <a:lstStyle/>
                    <a:p>
                      <a:r>
                        <a:rPr lang="en-US"/>
                        <a:t>0</a:t>
                      </a:r>
                    </a:p>
                  </a:txBody>
                  <a:tcPr/>
                </a:tc>
                <a:extLst>
                  <a:ext uri="{0D108BD9-81ED-4DB2-BD59-A6C34878D82A}">
                    <a16:rowId xmlns:a16="http://schemas.microsoft.com/office/drawing/2014/main" val="3750255387"/>
                  </a:ext>
                </a:extLst>
              </a:tr>
              <a:tr h="370840">
                <a:tc>
                  <a:txBody>
                    <a:bodyPr/>
                    <a:lstStyle/>
                    <a:p>
                      <a:r>
                        <a:rPr lang="en-US"/>
                        <a:t>2</a:t>
                      </a:r>
                    </a:p>
                  </a:txBody>
                  <a:tcPr/>
                </a:tc>
                <a:extLst>
                  <a:ext uri="{0D108BD9-81ED-4DB2-BD59-A6C34878D82A}">
                    <a16:rowId xmlns:a16="http://schemas.microsoft.com/office/drawing/2014/main" val="3757825446"/>
                  </a:ext>
                </a:extLst>
              </a:tr>
              <a:tr h="370840">
                <a:tc>
                  <a:txBody>
                    <a:bodyPr/>
                    <a:lstStyle/>
                    <a:p>
                      <a:r>
                        <a:rPr lang="en-US"/>
                        <a:t>2</a:t>
                      </a:r>
                    </a:p>
                  </a:txBody>
                  <a:tcPr/>
                </a:tc>
                <a:extLst>
                  <a:ext uri="{0D108BD9-81ED-4DB2-BD59-A6C34878D82A}">
                    <a16:rowId xmlns:a16="http://schemas.microsoft.com/office/drawing/2014/main" val="1479245770"/>
                  </a:ext>
                </a:extLst>
              </a:tr>
              <a:tr h="370840">
                <a:tc>
                  <a:txBody>
                    <a:bodyPr/>
                    <a:lstStyle/>
                    <a:p>
                      <a:r>
                        <a:rPr lang="en-US"/>
                        <a:t>2</a:t>
                      </a:r>
                    </a:p>
                  </a:txBody>
                  <a:tcPr/>
                </a:tc>
                <a:extLst>
                  <a:ext uri="{0D108BD9-81ED-4DB2-BD59-A6C34878D82A}">
                    <a16:rowId xmlns:a16="http://schemas.microsoft.com/office/drawing/2014/main" val="808598745"/>
                  </a:ext>
                </a:extLst>
              </a:tr>
            </a:tbl>
          </a:graphicData>
        </a:graphic>
      </p:graphicFrame>
      <p:sp>
        <p:nvSpPr>
          <p:cNvPr id="2065" name="Oval 2064">
            <a:extLst>
              <a:ext uri="{FF2B5EF4-FFF2-40B4-BE49-F238E27FC236}">
                <a16:creationId xmlns:a16="http://schemas.microsoft.com/office/drawing/2014/main" id="{E047F445-57DB-61AC-E705-E8386EE981E0}"/>
              </a:ext>
            </a:extLst>
          </p:cNvPr>
          <p:cNvSpPr/>
          <p:nvPr/>
        </p:nvSpPr>
        <p:spPr>
          <a:xfrm>
            <a:off x="2305453" y="3736258"/>
            <a:ext cx="525879" cy="103238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graphicFrame>
        <p:nvGraphicFramePr>
          <p:cNvPr id="2066" name="Table 2065">
            <a:extLst>
              <a:ext uri="{FF2B5EF4-FFF2-40B4-BE49-F238E27FC236}">
                <a16:creationId xmlns:a16="http://schemas.microsoft.com/office/drawing/2014/main" id="{1A4B0419-4DA2-0FF8-C89B-08C1B98619BF}"/>
              </a:ext>
            </a:extLst>
          </p:cNvPr>
          <p:cNvGraphicFramePr>
            <a:graphicFrameLocks noGrp="1"/>
          </p:cNvGraphicFramePr>
          <p:nvPr>
            <p:extLst>
              <p:ext uri="{D42A27DB-BD31-4B8C-83A1-F6EECF244321}">
                <p14:modId xmlns:p14="http://schemas.microsoft.com/office/powerpoint/2010/main" val="813197637"/>
              </p:ext>
            </p:extLst>
          </p:nvPr>
        </p:nvGraphicFramePr>
        <p:xfrm>
          <a:off x="7917873" y="5881449"/>
          <a:ext cx="3708847" cy="741680"/>
        </p:xfrm>
        <a:graphic>
          <a:graphicData uri="http://schemas.openxmlformats.org/drawingml/2006/table">
            <a:tbl>
              <a:tblPr firstRow="1" bandRow="1">
                <a:tableStyleId>{5C22544A-7EE6-4342-B048-85BDC9FD1C3A}</a:tableStyleId>
              </a:tblPr>
              <a:tblGrid>
                <a:gridCol w="3708847">
                  <a:extLst>
                    <a:ext uri="{9D8B030D-6E8A-4147-A177-3AD203B41FA5}">
                      <a16:colId xmlns:a16="http://schemas.microsoft.com/office/drawing/2014/main" val="3123907998"/>
                    </a:ext>
                  </a:extLst>
                </a:gridCol>
              </a:tblGrid>
              <a:tr h="370840">
                <a:tc>
                  <a:txBody>
                    <a:bodyPr/>
                    <a:lstStyle/>
                    <a:p>
                      <a:pPr algn="ctr"/>
                      <a:r>
                        <a:rPr lang="en-US" sz="1600"/>
                        <a:t>Number of Deaths</a:t>
                      </a:r>
                    </a:p>
                  </a:txBody>
                  <a:tcPr/>
                </a:tc>
                <a:extLst>
                  <a:ext uri="{0D108BD9-81ED-4DB2-BD59-A6C34878D82A}">
                    <a16:rowId xmlns:a16="http://schemas.microsoft.com/office/drawing/2014/main" val="1143107103"/>
                  </a:ext>
                </a:extLst>
              </a:tr>
              <a:tr h="370840">
                <a:tc>
                  <a:txBody>
                    <a:bodyPr/>
                    <a:lstStyle/>
                    <a:p>
                      <a:pPr algn="ctr"/>
                      <a:r>
                        <a:rPr lang="en-US" sz="1600"/>
                        <a:t>0</a:t>
                      </a:r>
                    </a:p>
                  </a:txBody>
                  <a:tcPr/>
                </a:tc>
                <a:extLst>
                  <a:ext uri="{0D108BD9-81ED-4DB2-BD59-A6C34878D82A}">
                    <a16:rowId xmlns:a16="http://schemas.microsoft.com/office/drawing/2014/main" val="2750404343"/>
                  </a:ext>
                </a:extLst>
              </a:tr>
            </a:tbl>
          </a:graphicData>
        </a:graphic>
      </p:graphicFrame>
      <p:pic>
        <p:nvPicPr>
          <p:cNvPr id="2071" name="Picture 12" descr="The Only Death '1 - Cross Bone Skull Transparent, HD Png Download -  1200x1200(#3949011) - PngFind">
            <a:extLst>
              <a:ext uri="{FF2B5EF4-FFF2-40B4-BE49-F238E27FC236}">
                <a16:creationId xmlns:a16="http://schemas.microsoft.com/office/drawing/2014/main" id="{E14498D8-6487-DCFA-2E92-E3DAFD6E19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0385" y="1435728"/>
            <a:ext cx="301260" cy="305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37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31C5B-DBC9-0176-B959-B148BA70519D}"/>
              </a:ext>
            </a:extLst>
          </p:cNvPr>
          <p:cNvSpPr>
            <a:spLocks noGrp="1"/>
          </p:cNvSpPr>
          <p:nvPr>
            <p:ph type="title"/>
          </p:nvPr>
        </p:nvSpPr>
        <p:spPr>
          <a:xfrm>
            <a:off x="471948" y="489525"/>
            <a:ext cx="9098772" cy="615675"/>
          </a:xfrm>
        </p:spPr>
        <p:txBody>
          <a:bodyPr/>
          <a:lstStyle/>
          <a:p>
            <a:r>
              <a:rPr lang="en-US"/>
              <a:t>Extended Family - 2</a:t>
            </a:r>
          </a:p>
        </p:txBody>
      </p:sp>
      <p:graphicFrame>
        <p:nvGraphicFramePr>
          <p:cNvPr id="5" name="Table 6">
            <a:extLst>
              <a:ext uri="{FF2B5EF4-FFF2-40B4-BE49-F238E27FC236}">
                <a16:creationId xmlns:a16="http://schemas.microsoft.com/office/drawing/2014/main" id="{F14885B0-9550-7694-608A-DE0331A0D052}"/>
              </a:ext>
            </a:extLst>
          </p:cNvPr>
          <p:cNvGraphicFramePr>
            <a:graphicFrameLocks noGrp="1"/>
          </p:cNvGraphicFramePr>
          <p:nvPr>
            <p:ph sz="quarter" idx="10"/>
          </p:nvPr>
        </p:nvGraphicFramePr>
        <p:xfrm>
          <a:off x="7911154" y="589607"/>
          <a:ext cx="1863290" cy="5191760"/>
        </p:xfrm>
        <a:graphic>
          <a:graphicData uri="http://schemas.openxmlformats.org/drawingml/2006/table">
            <a:tbl>
              <a:tblPr firstRow="1" bandRow="1">
                <a:tableStyleId>{5C22544A-7EE6-4342-B048-85BDC9FD1C3A}</a:tableStyleId>
              </a:tblPr>
              <a:tblGrid>
                <a:gridCol w="1863290">
                  <a:extLst>
                    <a:ext uri="{9D8B030D-6E8A-4147-A177-3AD203B41FA5}">
                      <a16:colId xmlns:a16="http://schemas.microsoft.com/office/drawing/2014/main" val="1625307746"/>
                    </a:ext>
                  </a:extLst>
                </a:gridCol>
              </a:tblGrid>
              <a:tr h="370840">
                <a:tc>
                  <a:txBody>
                    <a:bodyPr/>
                    <a:lstStyle/>
                    <a:p>
                      <a:r>
                        <a:rPr lang="en-US"/>
                        <a:t>Family Part</a:t>
                      </a:r>
                    </a:p>
                  </a:txBody>
                  <a:tcPr/>
                </a:tc>
                <a:extLst>
                  <a:ext uri="{0D108BD9-81ED-4DB2-BD59-A6C34878D82A}">
                    <a16:rowId xmlns:a16="http://schemas.microsoft.com/office/drawing/2014/main" val="2878612663"/>
                  </a:ext>
                </a:extLst>
              </a:tr>
              <a:tr h="370840">
                <a:tc>
                  <a:txBody>
                    <a:bodyPr/>
                    <a:lstStyle/>
                    <a:p>
                      <a:r>
                        <a:rPr lang="en-US"/>
                        <a:t>Male Children</a:t>
                      </a:r>
                    </a:p>
                  </a:txBody>
                  <a:tcPr/>
                </a:tc>
                <a:extLst>
                  <a:ext uri="{0D108BD9-81ED-4DB2-BD59-A6C34878D82A}">
                    <a16:rowId xmlns:a16="http://schemas.microsoft.com/office/drawing/2014/main" val="3852962120"/>
                  </a:ext>
                </a:extLst>
              </a:tr>
              <a:tr h="370840">
                <a:tc>
                  <a:txBody>
                    <a:bodyPr/>
                    <a:lstStyle/>
                    <a:p>
                      <a:r>
                        <a:rPr lang="en-US"/>
                        <a:t>Female Children</a:t>
                      </a:r>
                    </a:p>
                  </a:txBody>
                  <a:tcPr/>
                </a:tc>
                <a:extLst>
                  <a:ext uri="{0D108BD9-81ED-4DB2-BD59-A6C34878D82A}">
                    <a16:rowId xmlns:a16="http://schemas.microsoft.com/office/drawing/2014/main" val="1207858538"/>
                  </a:ext>
                </a:extLst>
              </a:tr>
              <a:tr h="370840">
                <a:tc>
                  <a:txBody>
                    <a:bodyPr/>
                    <a:lstStyle/>
                    <a:p>
                      <a:r>
                        <a:rPr lang="en-US"/>
                        <a:t>Grand-sons</a:t>
                      </a:r>
                    </a:p>
                  </a:txBody>
                  <a:tcPr/>
                </a:tc>
                <a:extLst>
                  <a:ext uri="{0D108BD9-81ED-4DB2-BD59-A6C34878D82A}">
                    <a16:rowId xmlns:a16="http://schemas.microsoft.com/office/drawing/2014/main" val="3888163182"/>
                  </a:ext>
                </a:extLst>
              </a:tr>
              <a:tr h="370840">
                <a:tc>
                  <a:txBody>
                    <a:bodyPr/>
                    <a:lstStyle/>
                    <a:p>
                      <a:r>
                        <a:rPr lang="en-US"/>
                        <a:t>Grand-daughters</a:t>
                      </a:r>
                    </a:p>
                  </a:txBody>
                  <a:tcPr/>
                </a:tc>
                <a:extLst>
                  <a:ext uri="{0D108BD9-81ED-4DB2-BD59-A6C34878D82A}">
                    <a16:rowId xmlns:a16="http://schemas.microsoft.com/office/drawing/2014/main" val="1267972704"/>
                  </a:ext>
                </a:extLst>
              </a:tr>
              <a:tr h="370840">
                <a:tc>
                  <a:txBody>
                    <a:bodyPr/>
                    <a:lstStyle/>
                    <a:p>
                      <a:r>
                        <a:rPr lang="en-US"/>
                        <a:t>Brothers</a:t>
                      </a:r>
                    </a:p>
                  </a:txBody>
                  <a:tcPr/>
                </a:tc>
                <a:extLst>
                  <a:ext uri="{0D108BD9-81ED-4DB2-BD59-A6C34878D82A}">
                    <a16:rowId xmlns:a16="http://schemas.microsoft.com/office/drawing/2014/main" val="767562164"/>
                  </a:ext>
                </a:extLst>
              </a:tr>
              <a:tr h="370840">
                <a:tc>
                  <a:txBody>
                    <a:bodyPr/>
                    <a:lstStyle/>
                    <a:p>
                      <a:r>
                        <a:rPr lang="en-US"/>
                        <a:t>Sisters</a:t>
                      </a:r>
                    </a:p>
                  </a:txBody>
                  <a:tcPr/>
                </a:tc>
                <a:extLst>
                  <a:ext uri="{0D108BD9-81ED-4DB2-BD59-A6C34878D82A}">
                    <a16:rowId xmlns:a16="http://schemas.microsoft.com/office/drawing/2014/main" val="4294805382"/>
                  </a:ext>
                </a:extLst>
              </a:tr>
              <a:tr h="370840">
                <a:tc>
                  <a:txBody>
                    <a:bodyPr/>
                    <a:lstStyle/>
                    <a:p>
                      <a:r>
                        <a:rPr lang="en-US"/>
                        <a:t>Uncles</a:t>
                      </a:r>
                    </a:p>
                  </a:txBody>
                  <a:tcPr/>
                </a:tc>
                <a:extLst>
                  <a:ext uri="{0D108BD9-81ED-4DB2-BD59-A6C34878D82A}">
                    <a16:rowId xmlns:a16="http://schemas.microsoft.com/office/drawing/2014/main" val="4090365190"/>
                  </a:ext>
                </a:extLst>
              </a:tr>
              <a:tr h="370840">
                <a:tc>
                  <a:txBody>
                    <a:bodyPr/>
                    <a:lstStyle/>
                    <a:p>
                      <a:r>
                        <a:rPr lang="en-US"/>
                        <a:t>Aunts</a:t>
                      </a:r>
                    </a:p>
                  </a:txBody>
                  <a:tcPr/>
                </a:tc>
                <a:extLst>
                  <a:ext uri="{0D108BD9-81ED-4DB2-BD59-A6C34878D82A}">
                    <a16:rowId xmlns:a16="http://schemas.microsoft.com/office/drawing/2014/main" val="141029931"/>
                  </a:ext>
                </a:extLst>
              </a:tr>
              <a:tr h="370840">
                <a:tc>
                  <a:txBody>
                    <a:bodyPr/>
                    <a:lstStyle/>
                    <a:p>
                      <a:r>
                        <a:rPr lang="en-US"/>
                        <a:t>Male Cousins</a:t>
                      </a:r>
                    </a:p>
                  </a:txBody>
                  <a:tcPr/>
                </a:tc>
                <a:extLst>
                  <a:ext uri="{0D108BD9-81ED-4DB2-BD59-A6C34878D82A}">
                    <a16:rowId xmlns:a16="http://schemas.microsoft.com/office/drawing/2014/main" val="4007002916"/>
                  </a:ext>
                </a:extLst>
              </a:tr>
              <a:tr h="370840">
                <a:tc>
                  <a:txBody>
                    <a:bodyPr/>
                    <a:lstStyle/>
                    <a:p>
                      <a:r>
                        <a:rPr lang="en-US"/>
                        <a:t>Female Cousins</a:t>
                      </a:r>
                    </a:p>
                  </a:txBody>
                  <a:tcPr/>
                </a:tc>
                <a:extLst>
                  <a:ext uri="{0D108BD9-81ED-4DB2-BD59-A6C34878D82A}">
                    <a16:rowId xmlns:a16="http://schemas.microsoft.com/office/drawing/2014/main" val="425885708"/>
                  </a:ext>
                </a:extLst>
              </a:tr>
              <a:tr h="370840">
                <a:tc>
                  <a:txBody>
                    <a:bodyPr/>
                    <a:lstStyle/>
                    <a:p>
                      <a:r>
                        <a:rPr lang="en-US"/>
                        <a:t>Parents</a:t>
                      </a:r>
                    </a:p>
                  </a:txBody>
                  <a:tcPr/>
                </a:tc>
                <a:extLst>
                  <a:ext uri="{0D108BD9-81ED-4DB2-BD59-A6C34878D82A}">
                    <a16:rowId xmlns:a16="http://schemas.microsoft.com/office/drawing/2014/main" val="1691250002"/>
                  </a:ext>
                </a:extLst>
              </a:tr>
              <a:tr h="370840">
                <a:tc>
                  <a:txBody>
                    <a:bodyPr/>
                    <a:lstStyle/>
                    <a:p>
                      <a:r>
                        <a:rPr lang="en-US"/>
                        <a:t>Grand-mother</a:t>
                      </a:r>
                    </a:p>
                  </a:txBody>
                  <a:tcPr/>
                </a:tc>
                <a:extLst>
                  <a:ext uri="{0D108BD9-81ED-4DB2-BD59-A6C34878D82A}">
                    <a16:rowId xmlns:a16="http://schemas.microsoft.com/office/drawing/2014/main" val="3402040322"/>
                  </a:ext>
                </a:extLst>
              </a:tr>
              <a:tr h="370840">
                <a:tc>
                  <a:txBody>
                    <a:bodyPr/>
                    <a:lstStyle/>
                    <a:p>
                      <a:r>
                        <a:rPr lang="en-US"/>
                        <a:t>Grand-father</a:t>
                      </a:r>
                    </a:p>
                  </a:txBody>
                  <a:tcPr/>
                </a:tc>
                <a:extLst>
                  <a:ext uri="{0D108BD9-81ED-4DB2-BD59-A6C34878D82A}">
                    <a16:rowId xmlns:a16="http://schemas.microsoft.com/office/drawing/2014/main" val="4212886934"/>
                  </a:ext>
                </a:extLst>
              </a:tr>
            </a:tbl>
          </a:graphicData>
        </a:graphic>
      </p:graphicFrame>
      <p:pic>
        <p:nvPicPr>
          <p:cNvPr id="2050" name="Picture 2" descr="Boy And Girl Stick Figure | Male and female signs, Female symbol, Clip art">
            <a:extLst>
              <a:ext uri="{FF2B5EF4-FFF2-40B4-BE49-F238E27FC236}">
                <a16:creationId xmlns:a16="http://schemas.microsoft.com/office/drawing/2014/main" id="{56A7BE61-73F4-EDE2-CF64-F5D9B0F454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65"/>
          <a:stretch/>
        </p:blipFill>
        <p:spPr bwMode="auto">
          <a:xfrm>
            <a:off x="5105416" y="3957483"/>
            <a:ext cx="318109" cy="6156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oy And Girl Stick Figure | Male and female signs, Female symbol, Clip art">
            <a:extLst>
              <a:ext uri="{FF2B5EF4-FFF2-40B4-BE49-F238E27FC236}">
                <a16:creationId xmlns:a16="http://schemas.microsoft.com/office/drawing/2014/main" id="{BD034792-A9B5-6EAD-129A-6BFC8E9032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2413846" y="3960658"/>
            <a:ext cx="264579" cy="6156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oy And Girl Stick Figure | Male and female signs, Female symbol, Clip art">
            <a:extLst>
              <a:ext uri="{FF2B5EF4-FFF2-40B4-BE49-F238E27FC236}">
                <a16:creationId xmlns:a16="http://schemas.microsoft.com/office/drawing/2014/main" id="{C7AE7D02-9339-0AA2-5740-7B5F8038A7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3514187" y="5475988"/>
            <a:ext cx="190885" cy="305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oy And Girl Stick Figure | Male and female signs, Female symbol, Clip art">
            <a:extLst>
              <a:ext uri="{FF2B5EF4-FFF2-40B4-BE49-F238E27FC236}">
                <a16:creationId xmlns:a16="http://schemas.microsoft.com/office/drawing/2014/main" id="{7047CC03-EB43-AF93-9F62-BC3D369BAF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3961555" y="5475988"/>
            <a:ext cx="190885" cy="3053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Boy And Girl Stick Figure | Male and female signs, Female symbol, Clip art">
            <a:extLst>
              <a:ext uri="{FF2B5EF4-FFF2-40B4-BE49-F238E27FC236}">
                <a16:creationId xmlns:a16="http://schemas.microsoft.com/office/drawing/2014/main" id="{5AB62C62-A506-EAD8-DD09-F013D64958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2986322" y="1752564"/>
            <a:ext cx="264579" cy="61567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5C953125-5D07-E1BC-35C2-B3D7115336EF}"/>
              </a:ext>
            </a:extLst>
          </p:cNvPr>
          <p:cNvGrpSpPr/>
          <p:nvPr/>
        </p:nvGrpSpPr>
        <p:grpSpPr>
          <a:xfrm>
            <a:off x="2217173" y="2674918"/>
            <a:ext cx="626331" cy="615675"/>
            <a:chOff x="1548580" y="1710233"/>
            <a:chExt cx="626331" cy="615675"/>
          </a:xfrm>
        </p:grpSpPr>
        <p:pic>
          <p:nvPicPr>
            <p:cNvPr id="11" name="Picture 2" descr="Boy And Girl Stick Figure | Male and female signs, Female symbol, Clip art">
              <a:extLst>
                <a:ext uri="{FF2B5EF4-FFF2-40B4-BE49-F238E27FC236}">
                  <a16:creationId xmlns:a16="http://schemas.microsoft.com/office/drawing/2014/main" id="{6E3394C8-29CA-A9F0-38CB-7BF41F5FA6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1548580" y="1710233"/>
              <a:ext cx="264579" cy="6156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oy And Girl Stick Figure | Male and female signs, Female symbol, Clip art">
              <a:extLst>
                <a:ext uri="{FF2B5EF4-FFF2-40B4-BE49-F238E27FC236}">
                  <a16:creationId xmlns:a16="http://schemas.microsoft.com/office/drawing/2014/main" id="{0A1CDF93-B047-A607-2A07-8BAC58F168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65"/>
            <a:stretch/>
          </p:blipFill>
          <p:spPr bwMode="auto">
            <a:xfrm>
              <a:off x="1856802" y="1710233"/>
              <a:ext cx="318109" cy="615675"/>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2" descr="Boy And Girl Stick Figure | Male and female signs, Female symbol, Clip art">
            <a:extLst>
              <a:ext uri="{FF2B5EF4-FFF2-40B4-BE49-F238E27FC236}">
                <a16:creationId xmlns:a16="http://schemas.microsoft.com/office/drawing/2014/main" id="{D1FF5921-B1CC-2BC1-32F1-FB71F9E29E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65"/>
          <a:stretch/>
        </p:blipFill>
        <p:spPr bwMode="auto">
          <a:xfrm>
            <a:off x="3355133" y="1752564"/>
            <a:ext cx="318109" cy="6156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oy And Girl Stick Figure | Male and female signs, Female symbol, Clip art">
            <a:extLst>
              <a:ext uri="{FF2B5EF4-FFF2-40B4-BE49-F238E27FC236}">
                <a16:creationId xmlns:a16="http://schemas.microsoft.com/office/drawing/2014/main" id="{37F67023-5244-AEA8-7AAC-4D780375DB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1447573" y="1775811"/>
            <a:ext cx="264579" cy="6156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oy And Girl Stick Figure | Male and female signs, Female symbol, Clip art">
            <a:extLst>
              <a:ext uri="{FF2B5EF4-FFF2-40B4-BE49-F238E27FC236}">
                <a16:creationId xmlns:a16="http://schemas.microsoft.com/office/drawing/2014/main" id="{2CEF3825-F11B-6E13-003C-7DDF02AF7A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65"/>
          <a:stretch/>
        </p:blipFill>
        <p:spPr bwMode="auto">
          <a:xfrm>
            <a:off x="1816384" y="1775811"/>
            <a:ext cx="318109" cy="6156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Boy And Girl Stick Figure | Male and female signs, Female symbol, Clip art">
            <a:extLst>
              <a:ext uri="{FF2B5EF4-FFF2-40B4-BE49-F238E27FC236}">
                <a16:creationId xmlns:a16="http://schemas.microsoft.com/office/drawing/2014/main" id="{C9E791FA-7AF4-E761-D4AE-AD14F73A04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5769041" y="1752564"/>
            <a:ext cx="264579" cy="615675"/>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1751F320-A38F-97FC-257E-8BD972EAEBFD}"/>
              </a:ext>
            </a:extLst>
          </p:cNvPr>
          <p:cNvGrpSpPr/>
          <p:nvPr/>
        </p:nvGrpSpPr>
        <p:grpSpPr>
          <a:xfrm>
            <a:off x="4999892" y="2674918"/>
            <a:ext cx="626331" cy="615675"/>
            <a:chOff x="1548580" y="1710233"/>
            <a:chExt cx="626331" cy="615675"/>
          </a:xfrm>
        </p:grpSpPr>
        <p:pic>
          <p:nvPicPr>
            <p:cNvPr id="20" name="Picture 2" descr="Boy And Girl Stick Figure | Male and female signs, Female symbol, Clip art">
              <a:extLst>
                <a:ext uri="{FF2B5EF4-FFF2-40B4-BE49-F238E27FC236}">
                  <a16:creationId xmlns:a16="http://schemas.microsoft.com/office/drawing/2014/main" id="{FA806D1E-A286-82CB-21A4-FDFEF879AD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1548580" y="1710233"/>
              <a:ext cx="264579" cy="6156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Boy And Girl Stick Figure | Male and female signs, Female symbol, Clip art">
              <a:extLst>
                <a:ext uri="{FF2B5EF4-FFF2-40B4-BE49-F238E27FC236}">
                  <a16:creationId xmlns:a16="http://schemas.microsoft.com/office/drawing/2014/main" id="{9586BF18-6249-BB04-28D1-AB1CDF8F87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65"/>
            <a:stretch/>
          </p:blipFill>
          <p:spPr bwMode="auto">
            <a:xfrm>
              <a:off x="1856802" y="1710233"/>
              <a:ext cx="318109" cy="615675"/>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 descr="Boy And Girl Stick Figure | Male and female signs, Female symbol, Clip art">
            <a:extLst>
              <a:ext uri="{FF2B5EF4-FFF2-40B4-BE49-F238E27FC236}">
                <a16:creationId xmlns:a16="http://schemas.microsoft.com/office/drawing/2014/main" id="{FEDE35C7-2633-6EAC-57CA-2DF7BE0213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65"/>
          <a:stretch/>
        </p:blipFill>
        <p:spPr bwMode="auto">
          <a:xfrm>
            <a:off x="6137852" y="1752564"/>
            <a:ext cx="318109" cy="61567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Boy And Girl Stick Figure | Male and female signs, Female symbol, Clip art">
            <a:extLst>
              <a:ext uri="{FF2B5EF4-FFF2-40B4-BE49-F238E27FC236}">
                <a16:creationId xmlns:a16="http://schemas.microsoft.com/office/drawing/2014/main" id="{09DF0D0F-30A2-66DA-848F-8FE9E09ABC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4230292" y="1775811"/>
            <a:ext cx="264579" cy="6156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Boy And Girl Stick Figure | Male and female signs, Female symbol, Clip art">
            <a:extLst>
              <a:ext uri="{FF2B5EF4-FFF2-40B4-BE49-F238E27FC236}">
                <a16:creationId xmlns:a16="http://schemas.microsoft.com/office/drawing/2014/main" id="{19060D2A-9A14-A507-ED99-11EACBBBE0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65"/>
          <a:stretch/>
        </p:blipFill>
        <p:spPr bwMode="auto">
          <a:xfrm>
            <a:off x="4599103" y="1775811"/>
            <a:ext cx="318109" cy="61567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Connector: Elbow 27">
            <a:extLst>
              <a:ext uri="{FF2B5EF4-FFF2-40B4-BE49-F238E27FC236}">
                <a16:creationId xmlns:a16="http://schemas.microsoft.com/office/drawing/2014/main" id="{CEE76711-06DE-A703-B95F-F648E4502C23}"/>
              </a:ext>
            </a:extLst>
          </p:cNvPr>
          <p:cNvCxnSpPr>
            <a:cxnSpLocks/>
            <a:endCxn id="11" idx="1"/>
          </p:cNvCxnSpPr>
          <p:nvPr/>
        </p:nvCxnSpPr>
        <p:spPr>
          <a:xfrm rot="16200000" flipH="1">
            <a:off x="1724293" y="2489876"/>
            <a:ext cx="524382" cy="46137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3FBCCEC-ECFC-C29C-22AF-60C900BBEDC3}"/>
              </a:ext>
            </a:extLst>
          </p:cNvPr>
          <p:cNvCxnSpPr>
            <a:cxnSpLocks/>
            <a:endCxn id="13" idx="0"/>
          </p:cNvCxnSpPr>
          <p:nvPr/>
        </p:nvCxnSpPr>
        <p:spPr>
          <a:xfrm rot="10800000" flipV="1">
            <a:off x="2684450" y="2446750"/>
            <a:ext cx="592270" cy="228167"/>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4DC71D02-5A9D-5860-EF7B-C2ADF9AB32F5}"/>
              </a:ext>
            </a:extLst>
          </p:cNvPr>
          <p:cNvCxnSpPr>
            <a:cxnSpLocks/>
            <a:endCxn id="7" idx="1"/>
          </p:cNvCxnSpPr>
          <p:nvPr/>
        </p:nvCxnSpPr>
        <p:spPr>
          <a:xfrm rot="5400000">
            <a:off x="1980795" y="3772570"/>
            <a:ext cx="928977" cy="62874"/>
          </a:xfrm>
          <a:prstGeom prst="bentConnector4">
            <a:avLst>
              <a:gd name="adj1" fmla="val 33431"/>
              <a:gd name="adj2" fmla="val 463584"/>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4138D702-E3DF-A868-3F09-5BCCAB11073D}"/>
              </a:ext>
            </a:extLst>
          </p:cNvPr>
          <p:cNvCxnSpPr>
            <a:cxnSpLocks/>
            <a:endCxn id="20" idx="0"/>
          </p:cNvCxnSpPr>
          <p:nvPr/>
        </p:nvCxnSpPr>
        <p:spPr>
          <a:xfrm>
            <a:off x="4565027" y="2436888"/>
            <a:ext cx="567155" cy="238030"/>
          </a:xfrm>
          <a:prstGeom prst="bent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F1612F85-6006-F6BB-8DFA-0DBC4BA8269F}"/>
              </a:ext>
            </a:extLst>
          </p:cNvPr>
          <p:cNvCxnSpPr>
            <a:cxnSpLocks/>
            <a:endCxn id="21" idx="3"/>
          </p:cNvCxnSpPr>
          <p:nvPr/>
        </p:nvCxnSpPr>
        <p:spPr>
          <a:xfrm rot="5400000">
            <a:off x="5585536" y="2479848"/>
            <a:ext cx="543596" cy="462221"/>
          </a:xfrm>
          <a:prstGeom prst="bent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64F44C3B-CDBE-4CB2-1B8A-B1F169A892DB}"/>
              </a:ext>
            </a:extLst>
          </p:cNvPr>
          <p:cNvCxnSpPr>
            <a:cxnSpLocks/>
            <a:endCxn id="2050" idx="3"/>
          </p:cNvCxnSpPr>
          <p:nvPr/>
        </p:nvCxnSpPr>
        <p:spPr>
          <a:xfrm rot="16200000" flipH="1">
            <a:off x="4902422" y="3744218"/>
            <a:ext cx="925802" cy="116404"/>
          </a:xfrm>
          <a:prstGeom prst="bentConnector4">
            <a:avLst>
              <a:gd name="adj1" fmla="val 33375"/>
              <a:gd name="adj2" fmla="val 296385"/>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B329C98-C128-293B-7926-0974B18299F8}"/>
              </a:ext>
            </a:extLst>
          </p:cNvPr>
          <p:cNvCxnSpPr>
            <a:stCxn id="7" idx="3"/>
            <a:endCxn id="2050" idx="1"/>
          </p:cNvCxnSpPr>
          <p:nvPr/>
        </p:nvCxnSpPr>
        <p:spPr>
          <a:xfrm flipV="1">
            <a:off x="2678425" y="4265321"/>
            <a:ext cx="2426991" cy="3175"/>
          </a:xfrm>
          <a:prstGeom prst="straightConnector1">
            <a:avLst/>
          </a:prstGeom>
          <a:ln w="28575">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5651FD59-A1D4-4D44-3167-0D5D894360B2}"/>
              </a:ext>
            </a:extLst>
          </p:cNvPr>
          <p:cNvCxnSpPr>
            <a:endCxn id="8" idx="0"/>
          </p:cNvCxnSpPr>
          <p:nvPr/>
        </p:nvCxnSpPr>
        <p:spPr>
          <a:xfrm rot="5400000">
            <a:off x="3131521" y="4743431"/>
            <a:ext cx="1210667" cy="254447"/>
          </a:xfrm>
          <a:prstGeom prst="bentConnector3">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F66A889A-8182-B9E9-0CA4-442E8B37D78E}"/>
              </a:ext>
            </a:extLst>
          </p:cNvPr>
          <p:cNvCxnSpPr>
            <a:cxnSpLocks/>
            <a:endCxn id="10" idx="0"/>
          </p:cNvCxnSpPr>
          <p:nvPr/>
        </p:nvCxnSpPr>
        <p:spPr>
          <a:xfrm rot="16200000" flipH="1">
            <a:off x="3355205" y="4774194"/>
            <a:ext cx="1210667" cy="192920"/>
          </a:xfrm>
          <a:prstGeom prst="bentConnector3">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2" descr="Boy And Girl Stick Figure | Male and female signs, Female symbol, Clip art">
            <a:extLst>
              <a:ext uri="{FF2B5EF4-FFF2-40B4-BE49-F238E27FC236}">
                <a16:creationId xmlns:a16="http://schemas.microsoft.com/office/drawing/2014/main" id="{97C53951-055B-75DC-9B7A-C998557EE7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1267762" y="3957483"/>
            <a:ext cx="264579" cy="61567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Boy And Girl Stick Figure | Male and female signs, Female symbol, Clip art">
            <a:extLst>
              <a:ext uri="{FF2B5EF4-FFF2-40B4-BE49-F238E27FC236}">
                <a16:creationId xmlns:a16="http://schemas.microsoft.com/office/drawing/2014/main" id="{9A46C9C6-A589-609B-83A1-3C371AC3DF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65"/>
          <a:stretch/>
        </p:blipFill>
        <p:spPr bwMode="auto">
          <a:xfrm>
            <a:off x="6201824" y="3957483"/>
            <a:ext cx="318109" cy="615675"/>
          </a:xfrm>
          <a:prstGeom prst="rect">
            <a:avLst/>
          </a:prstGeom>
          <a:noFill/>
          <a:extLst>
            <a:ext uri="{909E8E84-426E-40DD-AFC4-6F175D3DCCD1}">
              <a14:hiddenFill xmlns:a14="http://schemas.microsoft.com/office/drawing/2010/main">
                <a:solidFill>
                  <a:srgbClr val="FFFFFF"/>
                </a:solidFill>
              </a14:hiddenFill>
            </a:ext>
          </a:extLst>
        </p:spPr>
      </p:pic>
      <p:cxnSp>
        <p:nvCxnSpPr>
          <p:cNvPr id="2049" name="Straight Arrow Connector 2048">
            <a:extLst>
              <a:ext uri="{FF2B5EF4-FFF2-40B4-BE49-F238E27FC236}">
                <a16:creationId xmlns:a16="http://schemas.microsoft.com/office/drawing/2014/main" id="{B7DCC4C4-3F14-9309-DB21-C56E8D33F0E2}"/>
              </a:ext>
            </a:extLst>
          </p:cNvPr>
          <p:cNvCxnSpPr>
            <a:endCxn id="60" idx="1"/>
          </p:cNvCxnSpPr>
          <p:nvPr/>
        </p:nvCxnSpPr>
        <p:spPr>
          <a:xfrm>
            <a:off x="5626223" y="4265320"/>
            <a:ext cx="575601"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51" name="Straight Arrow Connector 2050">
            <a:extLst>
              <a:ext uri="{FF2B5EF4-FFF2-40B4-BE49-F238E27FC236}">
                <a16:creationId xmlns:a16="http://schemas.microsoft.com/office/drawing/2014/main" id="{1CE7E31C-4997-EB63-E892-920D83F29A0C}"/>
              </a:ext>
            </a:extLst>
          </p:cNvPr>
          <p:cNvCxnSpPr>
            <a:cxnSpLocks/>
            <a:endCxn id="58" idx="3"/>
          </p:cNvCxnSpPr>
          <p:nvPr/>
        </p:nvCxnSpPr>
        <p:spPr>
          <a:xfrm flipH="1">
            <a:off x="1532341" y="4265320"/>
            <a:ext cx="684832"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54" name="Picture 2" descr="Boy And Girl Stick Figure | Male and female signs, Female symbol, Clip art">
            <a:extLst>
              <a:ext uri="{FF2B5EF4-FFF2-40B4-BE49-F238E27FC236}">
                <a16:creationId xmlns:a16="http://schemas.microsoft.com/office/drawing/2014/main" id="{570C4BC4-CA1E-969B-71F1-2EF952D021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6518490" y="2683275"/>
            <a:ext cx="264579" cy="61567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2" descr="Boy And Girl Stick Figure | Male and female signs, Female symbol, Clip art">
            <a:extLst>
              <a:ext uri="{FF2B5EF4-FFF2-40B4-BE49-F238E27FC236}">
                <a16:creationId xmlns:a16="http://schemas.microsoft.com/office/drawing/2014/main" id="{8F764CBF-17E3-35A4-AE08-296659468C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65"/>
          <a:stretch/>
        </p:blipFill>
        <p:spPr bwMode="auto">
          <a:xfrm>
            <a:off x="1096947" y="2642893"/>
            <a:ext cx="318109" cy="615675"/>
          </a:xfrm>
          <a:prstGeom prst="rect">
            <a:avLst/>
          </a:prstGeom>
          <a:noFill/>
          <a:extLst>
            <a:ext uri="{909E8E84-426E-40DD-AFC4-6F175D3DCCD1}">
              <a14:hiddenFill xmlns:a14="http://schemas.microsoft.com/office/drawing/2010/main">
                <a:solidFill>
                  <a:srgbClr val="FFFFFF"/>
                </a:solidFill>
              </a14:hiddenFill>
            </a:ext>
          </a:extLst>
        </p:spPr>
      </p:pic>
      <p:cxnSp>
        <p:nvCxnSpPr>
          <p:cNvPr id="2059" name="Straight Arrow Connector 2058">
            <a:extLst>
              <a:ext uri="{FF2B5EF4-FFF2-40B4-BE49-F238E27FC236}">
                <a16:creationId xmlns:a16="http://schemas.microsoft.com/office/drawing/2014/main" id="{2608EAA3-81F3-0A24-AAA8-D39A120DACE7}"/>
              </a:ext>
            </a:extLst>
          </p:cNvPr>
          <p:cNvCxnSpPr>
            <a:cxnSpLocks/>
            <a:endCxn id="2054" idx="1"/>
          </p:cNvCxnSpPr>
          <p:nvPr/>
        </p:nvCxnSpPr>
        <p:spPr>
          <a:xfrm>
            <a:off x="6086169" y="2978020"/>
            <a:ext cx="432321" cy="1309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63" name="Straight Arrow Connector 2062">
            <a:extLst>
              <a:ext uri="{FF2B5EF4-FFF2-40B4-BE49-F238E27FC236}">
                <a16:creationId xmlns:a16="http://schemas.microsoft.com/office/drawing/2014/main" id="{715831C0-521E-AEE8-43A6-0CC83DC2CADA}"/>
              </a:ext>
            </a:extLst>
          </p:cNvPr>
          <p:cNvCxnSpPr>
            <a:cxnSpLocks/>
          </p:cNvCxnSpPr>
          <p:nvPr/>
        </p:nvCxnSpPr>
        <p:spPr>
          <a:xfrm flipH="1">
            <a:off x="1369736" y="2984565"/>
            <a:ext cx="684832"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64" name="Table 2063">
            <a:extLst>
              <a:ext uri="{FF2B5EF4-FFF2-40B4-BE49-F238E27FC236}">
                <a16:creationId xmlns:a16="http://schemas.microsoft.com/office/drawing/2014/main" id="{8FAE07A0-8CC6-2F3B-383C-4E7B982693A6}"/>
              </a:ext>
            </a:extLst>
          </p:cNvPr>
          <p:cNvGraphicFramePr>
            <a:graphicFrameLocks noGrp="1"/>
          </p:cNvGraphicFramePr>
          <p:nvPr>
            <p:extLst>
              <p:ext uri="{D42A27DB-BD31-4B8C-83A1-F6EECF244321}">
                <p14:modId xmlns:p14="http://schemas.microsoft.com/office/powerpoint/2010/main" val="1647937764"/>
              </p:ext>
            </p:extLst>
          </p:nvPr>
        </p:nvGraphicFramePr>
        <p:xfrm>
          <a:off x="9763431" y="589607"/>
          <a:ext cx="1863290" cy="5191760"/>
        </p:xfrm>
        <a:graphic>
          <a:graphicData uri="http://schemas.openxmlformats.org/drawingml/2006/table">
            <a:tbl>
              <a:tblPr firstRow="1" bandRow="1">
                <a:tableStyleId>{5C22544A-7EE6-4342-B048-85BDC9FD1C3A}</a:tableStyleId>
              </a:tblPr>
              <a:tblGrid>
                <a:gridCol w="1863290">
                  <a:extLst>
                    <a:ext uri="{9D8B030D-6E8A-4147-A177-3AD203B41FA5}">
                      <a16:colId xmlns:a16="http://schemas.microsoft.com/office/drawing/2014/main" val="1446210677"/>
                    </a:ext>
                  </a:extLst>
                </a:gridCol>
              </a:tblGrid>
              <a:tr h="370840">
                <a:tc>
                  <a:txBody>
                    <a:bodyPr/>
                    <a:lstStyle/>
                    <a:p>
                      <a:r>
                        <a:rPr lang="en-US" err="1"/>
                        <a:t>Nombre</a:t>
                      </a:r>
                      <a:endParaRPr lang="en-US"/>
                    </a:p>
                  </a:txBody>
                  <a:tcPr/>
                </a:tc>
                <a:extLst>
                  <a:ext uri="{0D108BD9-81ED-4DB2-BD59-A6C34878D82A}">
                    <a16:rowId xmlns:a16="http://schemas.microsoft.com/office/drawing/2014/main" val="2072361676"/>
                  </a:ext>
                </a:extLst>
              </a:tr>
              <a:tr h="370840">
                <a:tc>
                  <a:txBody>
                    <a:bodyPr/>
                    <a:lstStyle/>
                    <a:p>
                      <a:r>
                        <a:rPr lang="en-US"/>
                        <a:t>0</a:t>
                      </a:r>
                    </a:p>
                  </a:txBody>
                  <a:tcPr/>
                </a:tc>
                <a:extLst>
                  <a:ext uri="{0D108BD9-81ED-4DB2-BD59-A6C34878D82A}">
                    <a16:rowId xmlns:a16="http://schemas.microsoft.com/office/drawing/2014/main" val="3478927697"/>
                  </a:ext>
                </a:extLst>
              </a:tr>
              <a:tr h="370840">
                <a:tc>
                  <a:txBody>
                    <a:bodyPr/>
                    <a:lstStyle/>
                    <a:p>
                      <a:r>
                        <a:rPr lang="en-US"/>
                        <a:t>2</a:t>
                      </a:r>
                    </a:p>
                  </a:txBody>
                  <a:tcPr/>
                </a:tc>
                <a:extLst>
                  <a:ext uri="{0D108BD9-81ED-4DB2-BD59-A6C34878D82A}">
                    <a16:rowId xmlns:a16="http://schemas.microsoft.com/office/drawing/2014/main" val="1982556813"/>
                  </a:ext>
                </a:extLst>
              </a:tr>
              <a:tr h="370840">
                <a:tc>
                  <a:txBody>
                    <a:bodyPr/>
                    <a:lstStyle/>
                    <a:p>
                      <a:r>
                        <a:rPr lang="en-US"/>
                        <a:t>2</a:t>
                      </a:r>
                    </a:p>
                  </a:txBody>
                  <a:tcPr/>
                </a:tc>
                <a:extLst>
                  <a:ext uri="{0D108BD9-81ED-4DB2-BD59-A6C34878D82A}">
                    <a16:rowId xmlns:a16="http://schemas.microsoft.com/office/drawing/2014/main" val="1710607665"/>
                  </a:ext>
                </a:extLst>
              </a:tr>
              <a:tr h="370840">
                <a:tc>
                  <a:txBody>
                    <a:bodyPr/>
                    <a:lstStyle/>
                    <a:p>
                      <a:r>
                        <a:rPr lang="en-US"/>
                        <a:t>0</a:t>
                      </a:r>
                    </a:p>
                  </a:txBody>
                  <a:tcPr/>
                </a:tc>
                <a:extLst>
                  <a:ext uri="{0D108BD9-81ED-4DB2-BD59-A6C34878D82A}">
                    <a16:rowId xmlns:a16="http://schemas.microsoft.com/office/drawing/2014/main" val="2622081439"/>
                  </a:ext>
                </a:extLst>
              </a:tr>
              <a:tr h="370840">
                <a:tc>
                  <a:txBody>
                    <a:bodyPr/>
                    <a:lstStyle/>
                    <a:p>
                      <a:r>
                        <a:rPr lang="en-US"/>
                        <a:t>1</a:t>
                      </a:r>
                    </a:p>
                  </a:txBody>
                  <a:tcPr/>
                </a:tc>
                <a:extLst>
                  <a:ext uri="{0D108BD9-81ED-4DB2-BD59-A6C34878D82A}">
                    <a16:rowId xmlns:a16="http://schemas.microsoft.com/office/drawing/2014/main" val="2198555206"/>
                  </a:ext>
                </a:extLst>
              </a:tr>
              <a:tr h="370840">
                <a:tc>
                  <a:txBody>
                    <a:bodyPr/>
                    <a:lstStyle/>
                    <a:p>
                      <a:r>
                        <a:rPr lang="en-US"/>
                        <a:t>0</a:t>
                      </a:r>
                    </a:p>
                  </a:txBody>
                  <a:tcPr/>
                </a:tc>
                <a:extLst>
                  <a:ext uri="{0D108BD9-81ED-4DB2-BD59-A6C34878D82A}">
                    <a16:rowId xmlns:a16="http://schemas.microsoft.com/office/drawing/2014/main" val="1809220872"/>
                  </a:ext>
                </a:extLst>
              </a:tr>
              <a:tr h="370840">
                <a:tc>
                  <a:txBody>
                    <a:bodyPr/>
                    <a:lstStyle/>
                    <a:p>
                      <a:r>
                        <a:rPr lang="en-US"/>
                        <a:t>0</a:t>
                      </a:r>
                    </a:p>
                  </a:txBody>
                  <a:tcPr/>
                </a:tc>
                <a:extLst>
                  <a:ext uri="{0D108BD9-81ED-4DB2-BD59-A6C34878D82A}">
                    <a16:rowId xmlns:a16="http://schemas.microsoft.com/office/drawing/2014/main" val="2041037115"/>
                  </a:ext>
                </a:extLst>
              </a:tr>
              <a:tr h="370840">
                <a:tc>
                  <a:txBody>
                    <a:bodyPr/>
                    <a:lstStyle/>
                    <a:p>
                      <a:r>
                        <a:rPr lang="en-US"/>
                        <a:t>0</a:t>
                      </a:r>
                    </a:p>
                  </a:txBody>
                  <a:tcPr/>
                </a:tc>
                <a:extLst>
                  <a:ext uri="{0D108BD9-81ED-4DB2-BD59-A6C34878D82A}">
                    <a16:rowId xmlns:a16="http://schemas.microsoft.com/office/drawing/2014/main" val="1602777556"/>
                  </a:ext>
                </a:extLst>
              </a:tr>
              <a:tr h="370840">
                <a:tc>
                  <a:txBody>
                    <a:bodyPr/>
                    <a:lstStyle/>
                    <a:p>
                      <a:r>
                        <a:rPr lang="en-US"/>
                        <a:t>0</a:t>
                      </a:r>
                    </a:p>
                  </a:txBody>
                  <a:tcPr/>
                </a:tc>
                <a:extLst>
                  <a:ext uri="{0D108BD9-81ED-4DB2-BD59-A6C34878D82A}">
                    <a16:rowId xmlns:a16="http://schemas.microsoft.com/office/drawing/2014/main" val="1454551223"/>
                  </a:ext>
                </a:extLst>
              </a:tr>
              <a:tr h="370840">
                <a:tc>
                  <a:txBody>
                    <a:bodyPr/>
                    <a:lstStyle/>
                    <a:p>
                      <a:r>
                        <a:rPr lang="en-US"/>
                        <a:t>0</a:t>
                      </a:r>
                    </a:p>
                  </a:txBody>
                  <a:tcPr/>
                </a:tc>
                <a:extLst>
                  <a:ext uri="{0D108BD9-81ED-4DB2-BD59-A6C34878D82A}">
                    <a16:rowId xmlns:a16="http://schemas.microsoft.com/office/drawing/2014/main" val="3750255387"/>
                  </a:ext>
                </a:extLst>
              </a:tr>
              <a:tr h="370840">
                <a:tc>
                  <a:txBody>
                    <a:bodyPr/>
                    <a:lstStyle/>
                    <a:p>
                      <a:r>
                        <a:rPr lang="en-US"/>
                        <a:t>2</a:t>
                      </a:r>
                    </a:p>
                  </a:txBody>
                  <a:tcPr/>
                </a:tc>
                <a:extLst>
                  <a:ext uri="{0D108BD9-81ED-4DB2-BD59-A6C34878D82A}">
                    <a16:rowId xmlns:a16="http://schemas.microsoft.com/office/drawing/2014/main" val="3757825446"/>
                  </a:ext>
                </a:extLst>
              </a:tr>
              <a:tr h="370840">
                <a:tc>
                  <a:txBody>
                    <a:bodyPr/>
                    <a:lstStyle/>
                    <a:p>
                      <a:r>
                        <a:rPr lang="en-US"/>
                        <a:t>0</a:t>
                      </a:r>
                    </a:p>
                  </a:txBody>
                  <a:tcPr/>
                </a:tc>
                <a:extLst>
                  <a:ext uri="{0D108BD9-81ED-4DB2-BD59-A6C34878D82A}">
                    <a16:rowId xmlns:a16="http://schemas.microsoft.com/office/drawing/2014/main" val="1479245770"/>
                  </a:ext>
                </a:extLst>
              </a:tr>
              <a:tr h="370840">
                <a:tc>
                  <a:txBody>
                    <a:bodyPr/>
                    <a:lstStyle/>
                    <a:p>
                      <a:r>
                        <a:rPr lang="en-US"/>
                        <a:t>0</a:t>
                      </a:r>
                    </a:p>
                  </a:txBody>
                  <a:tcPr/>
                </a:tc>
                <a:extLst>
                  <a:ext uri="{0D108BD9-81ED-4DB2-BD59-A6C34878D82A}">
                    <a16:rowId xmlns:a16="http://schemas.microsoft.com/office/drawing/2014/main" val="808598745"/>
                  </a:ext>
                </a:extLst>
              </a:tr>
            </a:tbl>
          </a:graphicData>
        </a:graphic>
      </p:graphicFrame>
      <p:sp>
        <p:nvSpPr>
          <p:cNvPr id="2065" name="Oval 2064">
            <a:extLst>
              <a:ext uri="{FF2B5EF4-FFF2-40B4-BE49-F238E27FC236}">
                <a16:creationId xmlns:a16="http://schemas.microsoft.com/office/drawing/2014/main" id="{E047F445-57DB-61AC-E705-E8386EE981E0}"/>
              </a:ext>
            </a:extLst>
          </p:cNvPr>
          <p:cNvSpPr/>
          <p:nvPr/>
        </p:nvSpPr>
        <p:spPr>
          <a:xfrm>
            <a:off x="5283539" y="2523111"/>
            <a:ext cx="338938" cy="98419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graphicFrame>
        <p:nvGraphicFramePr>
          <p:cNvPr id="2066" name="Table 2065">
            <a:extLst>
              <a:ext uri="{FF2B5EF4-FFF2-40B4-BE49-F238E27FC236}">
                <a16:creationId xmlns:a16="http://schemas.microsoft.com/office/drawing/2014/main" id="{1A4B0419-4DA2-0FF8-C89B-08C1B98619BF}"/>
              </a:ext>
            </a:extLst>
          </p:cNvPr>
          <p:cNvGraphicFramePr>
            <a:graphicFrameLocks noGrp="1"/>
          </p:cNvGraphicFramePr>
          <p:nvPr>
            <p:extLst>
              <p:ext uri="{D42A27DB-BD31-4B8C-83A1-F6EECF244321}">
                <p14:modId xmlns:p14="http://schemas.microsoft.com/office/powerpoint/2010/main" val="1590887359"/>
              </p:ext>
            </p:extLst>
          </p:nvPr>
        </p:nvGraphicFramePr>
        <p:xfrm>
          <a:off x="7917873" y="5881449"/>
          <a:ext cx="3708847" cy="741680"/>
        </p:xfrm>
        <a:graphic>
          <a:graphicData uri="http://schemas.openxmlformats.org/drawingml/2006/table">
            <a:tbl>
              <a:tblPr firstRow="1" bandRow="1">
                <a:tableStyleId>{5C22544A-7EE6-4342-B048-85BDC9FD1C3A}</a:tableStyleId>
              </a:tblPr>
              <a:tblGrid>
                <a:gridCol w="3708847">
                  <a:extLst>
                    <a:ext uri="{9D8B030D-6E8A-4147-A177-3AD203B41FA5}">
                      <a16:colId xmlns:a16="http://schemas.microsoft.com/office/drawing/2014/main" val="3123907998"/>
                    </a:ext>
                  </a:extLst>
                </a:gridCol>
              </a:tblGrid>
              <a:tr h="370840">
                <a:tc>
                  <a:txBody>
                    <a:bodyPr/>
                    <a:lstStyle/>
                    <a:p>
                      <a:pPr algn="ctr"/>
                      <a:r>
                        <a:rPr lang="en-US" sz="1600"/>
                        <a:t>Number of Deaths</a:t>
                      </a:r>
                    </a:p>
                  </a:txBody>
                  <a:tcPr/>
                </a:tc>
                <a:extLst>
                  <a:ext uri="{0D108BD9-81ED-4DB2-BD59-A6C34878D82A}">
                    <a16:rowId xmlns:a16="http://schemas.microsoft.com/office/drawing/2014/main" val="1143107103"/>
                  </a:ext>
                </a:extLst>
              </a:tr>
              <a:tr h="370840">
                <a:tc>
                  <a:txBody>
                    <a:bodyPr/>
                    <a:lstStyle/>
                    <a:p>
                      <a:pPr algn="ctr"/>
                      <a:r>
                        <a:rPr lang="en-US" sz="1600"/>
                        <a:t>1</a:t>
                      </a:r>
                    </a:p>
                  </a:txBody>
                  <a:tcPr/>
                </a:tc>
                <a:extLst>
                  <a:ext uri="{0D108BD9-81ED-4DB2-BD59-A6C34878D82A}">
                    <a16:rowId xmlns:a16="http://schemas.microsoft.com/office/drawing/2014/main" val="2750404343"/>
                  </a:ext>
                </a:extLst>
              </a:tr>
            </a:tbl>
          </a:graphicData>
        </a:graphic>
      </p:graphicFrame>
      <p:pic>
        <p:nvPicPr>
          <p:cNvPr id="2071" name="Picture 12" descr="The Only Death '1 - Cross Bone Skull Transparent, HD Png Download -  1200x1200(#3949011) - PngFind">
            <a:extLst>
              <a:ext uri="{FF2B5EF4-FFF2-40B4-BE49-F238E27FC236}">
                <a16:creationId xmlns:a16="http://schemas.microsoft.com/office/drawing/2014/main" id="{E14498D8-6487-DCFA-2E92-E3DAFD6E19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0385" y="1435728"/>
            <a:ext cx="301260" cy="305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17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072CDD-CC16-5FE4-CDF8-E07B98B949DC}"/>
              </a:ext>
            </a:extLst>
          </p:cNvPr>
          <p:cNvSpPr>
            <a:spLocks noGrp="1"/>
          </p:cNvSpPr>
          <p:nvPr>
            <p:ph sz="quarter" idx="10"/>
          </p:nvPr>
        </p:nvSpPr>
        <p:spPr>
          <a:xfrm>
            <a:off x="471949" y="1594726"/>
            <a:ext cx="6732698" cy="4809619"/>
          </a:xfrm>
        </p:spPr>
        <p:txBody>
          <a:bodyPr vert="horz" lIns="91440" tIns="45720" rIns="91440" bIns="45720" rtlCol="0" anchor="t">
            <a:normAutofit/>
          </a:bodyPr>
          <a:lstStyle/>
          <a:p>
            <a:pPr>
              <a:buFont typeface="Arial"/>
              <a:buChar char="•"/>
            </a:pPr>
            <a:r>
              <a:rPr lang="en-US" sz="2400" b="1">
                <a:ea typeface="+mn-lt"/>
                <a:cs typeface="+mn-lt"/>
              </a:rPr>
              <a:t>Respondents will report on their household + closest 5 neighbors by walking distance </a:t>
            </a:r>
            <a:endParaRPr lang="en-US" sz="2400" b="1">
              <a:cs typeface="Segoe UI Light"/>
            </a:endParaRPr>
          </a:p>
          <a:p>
            <a:pPr>
              <a:buFont typeface="Arial"/>
              <a:buChar char="•"/>
            </a:pPr>
            <a:r>
              <a:rPr lang="en-US" sz="2400" b="1">
                <a:cs typeface="Segoe UI Light"/>
              </a:rPr>
              <a:t>Household Definition: </a:t>
            </a:r>
          </a:p>
          <a:p>
            <a:pPr lvl="1">
              <a:buFont typeface="Arial"/>
              <a:buChar char="•"/>
            </a:pPr>
            <a:r>
              <a:rPr lang="en-US" sz="2200" b="1">
                <a:cs typeface="Segoe UI Light"/>
              </a:rPr>
              <a:t>Live under the same roof as you</a:t>
            </a:r>
          </a:p>
          <a:p>
            <a:pPr lvl="1">
              <a:buFont typeface="Arial"/>
              <a:buChar char="•"/>
            </a:pPr>
            <a:r>
              <a:rPr lang="en-US" sz="2200" b="1">
                <a:cs typeface="Segoe UI Light"/>
              </a:rPr>
              <a:t>Share from same cooking pot </a:t>
            </a:r>
          </a:p>
          <a:p>
            <a:pPr lvl="1">
              <a:buFont typeface="Arial"/>
              <a:buChar char="•"/>
            </a:pPr>
            <a:r>
              <a:rPr lang="en-US" sz="2200" b="1">
                <a:cs typeface="Segoe UI Light"/>
              </a:rPr>
              <a:t>Slept in the household the majority of days in the past week </a:t>
            </a:r>
          </a:p>
          <a:p>
            <a:pPr marL="0" indent="0">
              <a:buNone/>
            </a:pPr>
            <a:endParaRPr lang="en-US">
              <a:cs typeface="Segoe UI Light"/>
            </a:endParaRPr>
          </a:p>
        </p:txBody>
      </p:sp>
      <p:sp>
        <p:nvSpPr>
          <p:cNvPr id="3" name="Title 2">
            <a:extLst>
              <a:ext uri="{FF2B5EF4-FFF2-40B4-BE49-F238E27FC236}">
                <a16:creationId xmlns:a16="http://schemas.microsoft.com/office/drawing/2014/main" id="{86995852-F66D-31ED-DBB9-C81D83534983}"/>
              </a:ext>
            </a:extLst>
          </p:cNvPr>
          <p:cNvSpPr>
            <a:spLocks noGrp="1"/>
          </p:cNvSpPr>
          <p:nvPr>
            <p:ph type="title"/>
          </p:nvPr>
        </p:nvSpPr>
        <p:spPr/>
        <p:txBody>
          <a:bodyPr/>
          <a:lstStyle/>
          <a:p>
            <a:r>
              <a:rPr lang="en-US">
                <a:ea typeface="Roboto Condensed"/>
                <a:cs typeface="Roboto Condensed"/>
              </a:rPr>
              <a:t>Tie Definition 2: Close Neighbors </a:t>
            </a:r>
            <a:endParaRPr lang="en-US"/>
          </a:p>
        </p:txBody>
      </p:sp>
      <p:pic>
        <p:nvPicPr>
          <p:cNvPr id="4" name="Graphic 4" descr="Home with solid fill">
            <a:extLst>
              <a:ext uri="{FF2B5EF4-FFF2-40B4-BE49-F238E27FC236}">
                <a16:creationId xmlns:a16="http://schemas.microsoft.com/office/drawing/2014/main" id="{547EAF0F-01B5-ADC4-4473-CD176CE464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8849" y="1103970"/>
            <a:ext cx="4352692" cy="4352692"/>
          </a:xfrm>
          <a:prstGeom prst="rect">
            <a:avLst/>
          </a:prstGeom>
        </p:spPr>
      </p:pic>
    </p:spTree>
    <p:extLst>
      <p:ext uri="{BB962C8B-B14F-4D97-AF65-F5344CB8AC3E}">
        <p14:creationId xmlns:p14="http://schemas.microsoft.com/office/powerpoint/2010/main" val="11773964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FA318-F022-B7D5-2268-54E3BABBBBA1}"/>
              </a:ext>
            </a:extLst>
          </p:cNvPr>
          <p:cNvSpPr>
            <a:spLocks noGrp="1"/>
          </p:cNvSpPr>
          <p:nvPr>
            <p:ph type="title"/>
          </p:nvPr>
        </p:nvSpPr>
        <p:spPr>
          <a:xfrm>
            <a:off x="471948" y="489525"/>
            <a:ext cx="11037911" cy="922333"/>
          </a:xfrm>
        </p:spPr>
        <p:txBody>
          <a:bodyPr/>
          <a:lstStyle/>
          <a:p>
            <a:r>
              <a:rPr lang="en-US">
                <a:ea typeface="Roboto Condensed"/>
                <a:cs typeface="Roboto Condensed"/>
              </a:rPr>
              <a:t>5 Closest household by walking distance </a:t>
            </a:r>
            <a:endParaRPr lang="en-US"/>
          </a:p>
        </p:txBody>
      </p:sp>
      <p:pic>
        <p:nvPicPr>
          <p:cNvPr id="5" name="Graphic 4" descr="Home with solid fill">
            <a:extLst>
              <a:ext uri="{FF2B5EF4-FFF2-40B4-BE49-F238E27FC236}">
                <a16:creationId xmlns:a16="http://schemas.microsoft.com/office/drawing/2014/main" id="{1C32C08F-9B69-FCF3-4BCF-92BD4D833C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5658" y="4338394"/>
            <a:ext cx="1477109" cy="1486401"/>
          </a:xfrm>
          <a:prstGeom prst="rect">
            <a:avLst/>
          </a:prstGeom>
        </p:spPr>
      </p:pic>
      <p:pic>
        <p:nvPicPr>
          <p:cNvPr id="7" name="Graphic 4" descr="Home with solid fill">
            <a:extLst>
              <a:ext uri="{FF2B5EF4-FFF2-40B4-BE49-F238E27FC236}">
                <a16:creationId xmlns:a16="http://schemas.microsoft.com/office/drawing/2014/main" id="{1DB32CFC-048D-2FC7-6C6F-7CDC76D44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1975" y="4338394"/>
            <a:ext cx="1486400" cy="1495692"/>
          </a:xfrm>
          <a:prstGeom prst="rect">
            <a:avLst/>
          </a:prstGeom>
        </p:spPr>
      </p:pic>
      <p:pic>
        <p:nvPicPr>
          <p:cNvPr id="9" name="Graphic 4" descr="Home with solid fill">
            <a:extLst>
              <a:ext uri="{FF2B5EF4-FFF2-40B4-BE49-F238E27FC236}">
                <a16:creationId xmlns:a16="http://schemas.microsoft.com/office/drawing/2014/main" id="{DBEB73A2-25E3-FA1E-A3AE-4F48D3D09A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84658" y="4269915"/>
            <a:ext cx="1545589" cy="1564173"/>
          </a:xfrm>
          <a:prstGeom prst="rect">
            <a:avLst/>
          </a:prstGeom>
        </p:spPr>
      </p:pic>
      <p:pic>
        <p:nvPicPr>
          <p:cNvPr id="10" name="Graphic 9" descr="Home with solid fill">
            <a:extLst>
              <a:ext uri="{FF2B5EF4-FFF2-40B4-BE49-F238E27FC236}">
                <a16:creationId xmlns:a16="http://schemas.microsoft.com/office/drawing/2014/main" id="{2538F182-2F89-74A7-F036-88E3FE5EBC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57177" y="4373134"/>
            <a:ext cx="1331859" cy="1393475"/>
          </a:xfrm>
          <a:prstGeom prst="rect">
            <a:avLst/>
          </a:prstGeom>
        </p:spPr>
      </p:pic>
      <p:pic>
        <p:nvPicPr>
          <p:cNvPr id="11" name="Graphic 10" descr="Home with solid fill">
            <a:extLst>
              <a:ext uri="{FF2B5EF4-FFF2-40B4-BE49-F238E27FC236}">
                <a16:creationId xmlns:a16="http://schemas.microsoft.com/office/drawing/2014/main" id="{38468737-37BE-FCCA-3267-098C85C9B3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31682" y="4242036"/>
            <a:ext cx="1554882" cy="1545589"/>
          </a:xfrm>
          <a:prstGeom prst="rect">
            <a:avLst/>
          </a:prstGeom>
        </p:spPr>
      </p:pic>
      <p:pic>
        <p:nvPicPr>
          <p:cNvPr id="12" name="Graphic 4" descr="Home with solid fill">
            <a:extLst>
              <a:ext uri="{FF2B5EF4-FFF2-40B4-BE49-F238E27FC236}">
                <a16:creationId xmlns:a16="http://schemas.microsoft.com/office/drawing/2014/main" id="{0ECAC3A5-DEC3-4D3E-7871-D3C39D43D6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6618" y="1403909"/>
            <a:ext cx="1769326" cy="1778618"/>
          </a:xfrm>
          <a:prstGeom prst="rect">
            <a:avLst/>
          </a:prstGeom>
        </p:spPr>
      </p:pic>
      <p:cxnSp>
        <p:nvCxnSpPr>
          <p:cNvPr id="2" name="Straight Arrow Connector 1">
            <a:extLst>
              <a:ext uri="{FF2B5EF4-FFF2-40B4-BE49-F238E27FC236}">
                <a16:creationId xmlns:a16="http://schemas.microsoft.com/office/drawing/2014/main" id="{8C1E5B4B-D363-FEB1-7313-DE6CE09EB7ED}"/>
              </a:ext>
            </a:extLst>
          </p:cNvPr>
          <p:cNvCxnSpPr/>
          <p:nvPr/>
        </p:nvCxnSpPr>
        <p:spPr>
          <a:xfrm>
            <a:off x="5893133" y="3050574"/>
            <a:ext cx="3029701" cy="15716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 name="Straight Arrow Connector 3">
            <a:extLst>
              <a:ext uri="{FF2B5EF4-FFF2-40B4-BE49-F238E27FC236}">
                <a16:creationId xmlns:a16="http://schemas.microsoft.com/office/drawing/2014/main" id="{9DEE18E9-F250-D5ED-6695-D2DE8B7D6B5B}"/>
              </a:ext>
            </a:extLst>
          </p:cNvPr>
          <p:cNvCxnSpPr>
            <a:cxnSpLocks/>
          </p:cNvCxnSpPr>
          <p:nvPr/>
        </p:nvCxnSpPr>
        <p:spPr>
          <a:xfrm>
            <a:off x="5904855" y="3044711"/>
            <a:ext cx="1435363" cy="14954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84C15C35-10C5-F725-113D-4C6079BAF41F}"/>
              </a:ext>
            </a:extLst>
          </p:cNvPr>
          <p:cNvCxnSpPr>
            <a:cxnSpLocks/>
          </p:cNvCxnSpPr>
          <p:nvPr/>
        </p:nvCxnSpPr>
        <p:spPr>
          <a:xfrm flipH="1">
            <a:off x="5915865" y="3032988"/>
            <a:ext cx="713" cy="14895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B04E0FB9-179E-7DD3-CF0D-90A4EFE181CE}"/>
              </a:ext>
            </a:extLst>
          </p:cNvPr>
          <p:cNvCxnSpPr>
            <a:cxnSpLocks/>
          </p:cNvCxnSpPr>
          <p:nvPr/>
        </p:nvCxnSpPr>
        <p:spPr>
          <a:xfrm flipH="1">
            <a:off x="4221880" y="3062297"/>
            <a:ext cx="1700559" cy="14836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96350BBF-13D9-5555-EF65-F1D84D62E902}"/>
              </a:ext>
            </a:extLst>
          </p:cNvPr>
          <p:cNvCxnSpPr>
            <a:cxnSpLocks/>
          </p:cNvCxnSpPr>
          <p:nvPr/>
        </p:nvCxnSpPr>
        <p:spPr>
          <a:xfrm flipH="1">
            <a:off x="2785802" y="3056434"/>
            <a:ext cx="3130774" cy="14719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998508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03F7CB-96C8-C9C9-16D3-ABE3031EE8E5}"/>
              </a:ext>
            </a:extLst>
          </p:cNvPr>
          <p:cNvSpPr>
            <a:spLocks noGrp="1"/>
          </p:cNvSpPr>
          <p:nvPr>
            <p:ph sz="quarter" idx="10"/>
          </p:nvPr>
        </p:nvSpPr>
        <p:spPr/>
        <p:txBody>
          <a:bodyPr vert="horz" lIns="91440" tIns="45720" rIns="91440" bIns="45720" rtlCol="0" anchor="t">
            <a:normAutofit/>
          </a:bodyPr>
          <a:lstStyle/>
          <a:p>
            <a:r>
              <a:rPr lang="en-US" sz="2400">
                <a:cs typeface="Segoe UI Light"/>
              </a:rPr>
              <a:t>Form groups of 2. Take turns asking the following questions: </a:t>
            </a:r>
            <a:endParaRPr lang="en-US">
              <a:cs typeface="Segoe UI Light"/>
            </a:endParaRPr>
          </a:p>
          <a:p>
            <a:endParaRPr lang="en-US" sz="2400">
              <a:cs typeface="Segoe UI Light"/>
            </a:endParaRPr>
          </a:p>
          <a:p>
            <a:pPr lvl="1"/>
            <a:r>
              <a:rPr lang="en-US" sz="2200">
                <a:cs typeface="Segoe UI Light"/>
              </a:rPr>
              <a:t>How many women live in your household over the age of 18? </a:t>
            </a:r>
          </a:p>
          <a:p>
            <a:pPr lvl="1"/>
            <a:r>
              <a:rPr lang="en-US" sz="2200">
                <a:ea typeface="+mn-lt"/>
                <a:cs typeface="+mn-lt"/>
              </a:rPr>
              <a:t>How many women live in your household between the ages of 5 and 18? </a:t>
            </a:r>
          </a:p>
          <a:p>
            <a:pPr lvl="1"/>
            <a:r>
              <a:rPr lang="en-US" sz="2200">
                <a:ea typeface="+mn-lt"/>
                <a:cs typeface="+mn-lt"/>
              </a:rPr>
              <a:t>How many women live in your household under the age of 5? </a:t>
            </a:r>
          </a:p>
          <a:p>
            <a:pPr lvl="1"/>
            <a:r>
              <a:rPr lang="en-US" sz="2200">
                <a:ea typeface="+mn-lt"/>
                <a:cs typeface="+mn-lt"/>
              </a:rPr>
              <a:t>How many men live in your household over the age of 18? </a:t>
            </a:r>
          </a:p>
          <a:p>
            <a:pPr lvl="1"/>
            <a:r>
              <a:rPr lang="en-US" sz="2200">
                <a:ea typeface="+mn-lt"/>
                <a:cs typeface="+mn-lt"/>
              </a:rPr>
              <a:t>How many men live in your household between the ages of 5 and 18? </a:t>
            </a:r>
          </a:p>
          <a:p>
            <a:pPr lvl="1"/>
            <a:r>
              <a:rPr lang="en-US" sz="2200">
                <a:ea typeface="+mn-lt"/>
                <a:cs typeface="+mn-lt"/>
              </a:rPr>
              <a:t>How many men live in your household under the age of 5? </a:t>
            </a:r>
            <a:endParaRPr lang="en-US">
              <a:ea typeface="+mn-lt"/>
              <a:cs typeface="+mn-lt"/>
            </a:endParaRPr>
          </a:p>
          <a:p>
            <a:pPr lvl="1"/>
            <a:endParaRPr lang="en-US" sz="2200">
              <a:cs typeface="Segoe UI Light"/>
            </a:endParaRPr>
          </a:p>
          <a:p>
            <a:pPr lvl="1"/>
            <a:endParaRPr lang="en-US" sz="2200">
              <a:cs typeface="Segoe UI Light"/>
            </a:endParaRPr>
          </a:p>
          <a:p>
            <a:pPr lvl="1"/>
            <a:r>
              <a:rPr lang="en-US" sz="2200">
                <a:cs typeface="Segoe UI Light"/>
              </a:rPr>
              <a:t>Now do the addition — How many people total live in their household? Be prepared to report to the group. </a:t>
            </a:r>
          </a:p>
          <a:p>
            <a:pPr lvl="1"/>
            <a:endParaRPr lang="en-US" sz="2200">
              <a:cs typeface="Segoe UI Light"/>
            </a:endParaRPr>
          </a:p>
          <a:p>
            <a:pPr lvl="1"/>
            <a:endParaRPr lang="en-US" sz="2200">
              <a:cs typeface="Segoe UI Light"/>
            </a:endParaRPr>
          </a:p>
          <a:p>
            <a:pPr lvl="1"/>
            <a:endParaRPr lang="en-US" sz="2200">
              <a:cs typeface="Segoe UI Light"/>
            </a:endParaRPr>
          </a:p>
        </p:txBody>
      </p:sp>
      <p:sp>
        <p:nvSpPr>
          <p:cNvPr id="3" name="Title 2">
            <a:extLst>
              <a:ext uri="{FF2B5EF4-FFF2-40B4-BE49-F238E27FC236}">
                <a16:creationId xmlns:a16="http://schemas.microsoft.com/office/drawing/2014/main" id="{BCBDA5FD-0C56-C0CC-0E69-600D2A40B8DC}"/>
              </a:ext>
            </a:extLst>
          </p:cNvPr>
          <p:cNvSpPr>
            <a:spLocks noGrp="1"/>
          </p:cNvSpPr>
          <p:nvPr>
            <p:ph type="title"/>
          </p:nvPr>
        </p:nvSpPr>
        <p:spPr/>
        <p:txBody>
          <a:bodyPr/>
          <a:lstStyle/>
          <a:p>
            <a:r>
              <a:rPr lang="en-US">
                <a:ea typeface="Roboto Condensed"/>
                <a:cs typeface="Roboto Condensed"/>
              </a:rPr>
              <a:t>Your turn to practice </a:t>
            </a:r>
            <a:endParaRPr lang="en-US"/>
          </a:p>
        </p:txBody>
      </p:sp>
    </p:spTree>
    <p:extLst>
      <p:ext uri="{BB962C8B-B14F-4D97-AF65-F5344CB8AC3E}">
        <p14:creationId xmlns:p14="http://schemas.microsoft.com/office/powerpoint/2010/main" val="36434178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B7B55-5498-1AA4-23A3-7B68D844D33E}"/>
              </a:ext>
            </a:extLst>
          </p:cNvPr>
          <p:cNvSpPr>
            <a:spLocks noGrp="1"/>
          </p:cNvSpPr>
          <p:nvPr>
            <p:ph type="title"/>
          </p:nvPr>
        </p:nvSpPr>
        <p:spPr/>
        <p:txBody>
          <a:bodyPr/>
          <a:lstStyle/>
          <a:p>
            <a:endParaRPr lang="en-US"/>
          </a:p>
        </p:txBody>
      </p:sp>
      <p:graphicFrame>
        <p:nvGraphicFramePr>
          <p:cNvPr id="25" name="Table 25">
            <a:extLst>
              <a:ext uri="{FF2B5EF4-FFF2-40B4-BE49-F238E27FC236}">
                <a16:creationId xmlns:a16="http://schemas.microsoft.com/office/drawing/2014/main" id="{FD32A1C2-16BE-60BA-D4EC-AB941901923F}"/>
              </a:ext>
            </a:extLst>
          </p:cNvPr>
          <p:cNvGraphicFramePr>
            <a:graphicFrameLocks noGrp="1"/>
          </p:cNvGraphicFramePr>
          <p:nvPr>
            <p:extLst>
              <p:ext uri="{D42A27DB-BD31-4B8C-83A1-F6EECF244321}">
                <p14:modId xmlns:p14="http://schemas.microsoft.com/office/powerpoint/2010/main" val="788346070"/>
              </p:ext>
            </p:extLst>
          </p:nvPr>
        </p:nvGraphicFramePr>
        <p:xfrm>
          <a:off x="665315" y="2292827"/>
          <a:ext cx="10789264" cy="3754120"/>
        </p:xfrm>
        <a:graphic>
          <a:graphicData uri="http://schemas.openxmlformats.org/drawingml/2006/table">
            <a:tbl>
              <a:tblPr firstRow="1" bandRow="1">
                <a:tableStyleId>{5C22544A-7EE6-4342-B048-85BDC9FD1C3A}</a:tableStyleId>
              </a:tblPr>
              <a:tblGrid>
                <a:gridCol w="2697316">
                  <a:extLst>
                    <a:ext uri="{9D8B030D-6E8A-4147-A177-3AD203B41FA5}">
                      <a16:colId xmlns:a16="http://schemas.microsoft.com/office/drawing/2014/main" val="2500495475"/>
                    </a:ext>
                  </a:extLst>
                </a:gridCol>
                <a:gridCol w="2697316">
                  <a:extLst>
                    <a:ext uri="{9D8B030D-6E8A-4147-A177-3AD203B41FA5}">
                      <a16:colId xmlns:a16="http://schemas.microsoft.com/office/drawing/2014/main" val="211419092"/>
                    </a:ext>
                  </a:extLst>
                </a:gridCol>
                <a:gridCol w="2697316">
                  <a:extLst>
                    <a:ext uri="{9D8B030D-6E8A-4147-A177-3AD203B41FA5}">
                      <a16:colId xmlns:a16="http://schemas.microsoft.com/office/drawing/2014/main" val="3602200870"/>
                    </a:ext>
                  </a:extLst>
                </a:gridCol>
                <a:gridCol w="2697316">
                  <a:extLst>
                    <a:ext uri="{9D8B030D-6E8A-4147-A177-3AD203B41FA5}">
                      <a16:colId xmlns:a16="http://schemas.microsoft.com/office/drawing/2014/main" val="1068574799"/>
                    </a:ext>
                  </a:extLst>
                </a:gridCol>
              </a:tblGrid>
              <a:tr h="370840">
                <a:tc>
                  <a:txBody>
                    <a:bodyPr/>
                    <a:lstStyle/>
                    <a:p>
                      <a:r>
                        <a:rPr lang="en-US"/>
                        <a:t>Janvier</a:t>
                      </a:r>
                    </a:p>
                  </a:txBody>
                  <a:tcPr/>
                </a:tc>
                <a:tc>
                  <a:txBody>
                    <a:bodyPr/>
                    <a:lstStyle/>
                    <a:p>
                      <a:r>
                        <a:rPr lang="en-US" err="1"/>
                        <a:t>Fevrier</a:t>
                      </a:r>
                      <a:endParaRPr lang="en-US"/>
                    </a:p>
                  </a:txBody>
                  <a:tcPr/>
                </a:tc>
                <a:tc>
                  <a:txBody>
                    <a:bodyPr/>
                    <a:lstStyle/>
                    <a:p>
                      <a:r>
                        <a:rPr lang="en-US"/>
                        <a:t>Mars</a:t>
                      </a:r>
                    </a:p>
                  </a:txBody>
                  <a:tcPr/>
                </a:tc>
                <a:tc>
                  <a:txBody>
                    <a:bodyPr/>
                    <a:lstStyle/>
                    <a:p>
                      <a:r>
                        <a:rPr lang="en-US"/>
                        <a:t>Avril</a:t>
                      </a:r>
                    </a:p>
                  </a:txBody>
                  <a:tcPr/>
                </a:tc>
                <a:extLst>
                  <a:ext uri="{0D108BD9-81ED-4DB2-BD59-A6C34878D82A}">
                    <a16:rowId xmlns:a16="http://schemas.microsoft.com/office/drawing/2014/main" val="1988475111"/>
                  </a:ext>
                </a:extLst>
              </a:tr>
              <a:tr h="370840">
                <a:tc>
                  <a:txBody>
                    <a:bodyPr/>
                    <a:lstStyle/>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57023474"/>
                  </a:ext>
                </a:extLst>
              </a:tr>
            </a:tbl>
          </a:graphicData>
        </a:graphic>
      </p:graphicFrame>
      <p:pic>
        <p:nvPicPr>
          <p:cNvPr id="27" name="Picture 2" descr="Boy And Girl Stick Figure | Male and female signs, Female symbol, Clip art">
            <a:extLst>
              <a:ext uri="{FF2B5EF4-FFF2-40B4-BE49-F238E27FC236}">
                <a16:creationId xmlns:a16="http://schemas.microsoft.com/office/drawing/2014/main" id="{0B6E7ACD-E7E1-71D2-FA5D-727231BC16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32" r="-1288"/>
          <a:stretch/>
        </p:blipFill>
        <p:spPr bwMode="auto">
          <a:xfrm>
            <a:off x="1027469" y="3554212"/>
            <a:ext cx="264579" cy="61567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Boy And Girl Stick Figure | Male and female signs, Female symbol, Clip art">
            <a:extLst>
              <a:ext uri="{FF2B5EF4-FFF2-40B4-BE49-F238E27FC236}">
                <a16:creationId xmlns:a16="http://schemas.microsoft.com/office/drawing/2014/main" id="{8424BD6B-68E6-7B25-AF88-65B8643165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265"/>
          <a:stretch/>
        </p:blipFill>
        <p:spPr bwMode="auto">
          <a:xfrm>
            <a:off x="1335691" y="3554212"/>
            <a:ext cx="318109" cy="61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6150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C73E-7A48-B7C6-2C83-78CF1CBC32C9}"/>
              </a:ext>
            </a:extLst>
          </p:cNvPr>
          <p:cNvSpPr>
            <a:spLocks noGrp="1"/>
          </p:cNvSpPr>
          <p:nvPr>
            <p:ph type="title"/>
          </p:nvPr>
        </p:nvSpPr>
        <p:spPr/>
        <p:txBody>
          <a:bodyPr>
            <a:normAutofit fontScale="90000"/>
          </a:bodyPr>
          <a:lstStyle/>
          <a:p>
            <a:r>
              <a:rPr lang="en-US"/>
              <a:t>Session 5 : Sélection des participants pour la méthode de survie en réseau</a:t>
            </a:r>
          </a:p>
        </p:txBody>
      </p:sp>
      <p:sp>
        <p:nvSpPr>
          <p:cNvPr id="3" name="Text Placeholder 2">
            <a:extLst>
              <a:ext uri="{FF2B5EF4-FFF2-40B4-BE49-F238E27FC236}">
                <a16:creationId xmlns:a16="http://schemas.microsoft.com/office/drawing/2014/main" id="{81257591-EC8B-A379-B8B1-AFDB231C59CD}"/>
              </a:ext>
            </a:extLst>
          </p:cNvPr>
          <p:cNvSpPr>
            <a:spLocks noGrp="1"/>
          </p:cNvSpPr>
          <p:nvPr>
            <p:ph type="body" sz="quarter" idx="11"/>
          </p:nvPr>
        </p:nvSpPr>
        <p:spPr/>
        <p:txBody>
          <a:bodyPr/>
          <a:lstStyle/>
          <a:p>
            <a:r>
              <a:rPr lang="en-US"/>
              <a:t>05</a:t>
            </a:r>
          </a:p>
        </p:txBody>
      </p:sp>
    </p:spTree>
    <p:extLst>
      <p:ext uri="{BB962C8B-B14F-4D97-AF65-F5344CB8AC3E}">
        <p14:creationId xmlns:p14="http://schemas.microsoft.com/office/powerpoint/2010/main" val="1282653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4C3624A-0BB5-8053-3D56-094A3379C464}"/>
              </a:ext>
            </a:extLst>
          </p:cNvPr>
          <p:cNvSpPr>
            <a:spLocks noGrp="1"/>
          </p:cNvSpPr>
          <p:nvPr>
            <p:ph type="title"/>
          </p:nvPr>
        </p:nvSpPr>
        <p:spPr/>
        <p:txBody>
          <a:bodyPr>
            <a:normAutofit fontScale="90000"/>
          </a:bodyPr>
          <a:lstStyle/>
          <a:p>
            <a:r>
              <a:rPr lang="en-US"/>
              <a:t>Objectifs de la session</a:t>
            </a:r>
          </a:p>
        </p:txBody>
      </p:sp>
      <p:sp>
        <p:nvSpPr>
          <p:cNvPr id="21" name="Text Placeholder 20">
            <a:extLst>
              <a:ext uri="{FF2B5EF4-FFF2-40B4-BE49-F238E27FC236}">
                <a16:creationId xmlns:a16="http://schemas.microsoft.com/office/drawing/2014/main" id="{EB26A3A7-75A0-E8E2-5571-C32F3AC5F981}"/>
              </a:ext>
            </a:extLst>
          </p:cNvPr>
          <p:cNvSpPr>
            <a:spLocks noGrp="1"/>
          </p:cNvSpPr>
          <p:nvPr>
            <p:ph type="body" sz="quarter" idx="10"/>
          </p:nvPr>
        </p:nvSpPr>
        <p:spPr>
          <a:xfrm>
            <a:off x="7590088" y="2269220"/>
            <a:ext cx="3551179" cy="729978"/>
          </a:xfrm>
        </p:spPr>
        <p:txBody>
          <a:bodyPr>
            <a:normAutofit fontScale="92500" lnSpcReduction="10000"/>
          </a:bodyPr>
          <a:lstStyle/>
          <a:p>
            <a:r>
              <a:rPr lang="en-US"/>
              <a:t>Comprendre les différences entre l'échantillonnage probabiliste et non probabiliste.</a:t>
            </a:r>
          </a:p>
        </p:txBody>
      </p:sp>
      <p:sp>
        <p:nvSpPr>
          <p:cNvPr id="22" name="Text Placeholder 21">
            <a:extLst>
              <a:ext uri="{FF2B5EF4-FFF2-40B4-BE49-F238E27FC236}">
                <a16:creationId xmlns:a16="http://schemas.microsoft.com/office/drawing/2014/main" id="{D39E6ACB-A98C-C441-7992-86945CEE21B7}"/>
              </a:ext>
            </a:extLst>
          </p:cNvPr>
          <p:cNvSpPr>
            <a:spLocks noGrp="1"/>
          </p:cNvSpPr>
          <p:nvPr>
            <p:ph type="body" sz="quarter" idx="11"/>
          </p:nvPr>
        </p:nvSpPr>
        <p:spPr/>
        <p:txBody>
          <a:bodyPr>
            <a:normAutofit fontScale="92500" lnSpcReduction="10000"/>
          </a:bodyPr>
          <a:lstStyle/>
          <a:p>
            <a:endParaRPr lang="en-US"/>
          </a:p>
        </p:txBody>
      </p:sp>
      <p:sp>
        <p:nvSpPr>
          <p:cNvPr id="23" name="Text Placeholder 22">
            <a:extLst>
              <a:ext uri="{FF2B5EF4-FFF2-40B4-BE49-F238E27FC236}">
                <a16:creationId xmlns:a16="http://schemas.microsoft.com/office/drawing/2014/main" id="{1D4BB9DD-B066-09BD-C8DE-E1988D388AEA}"/>
              </a:ext>
            </a:extLst>
          </p:cNvPr>
          <p:cNvSpPr>
            <a:spLocks noGrp="1"/>
          </p:cNvSpPr>
          <p:nvPr>
            <p:ph type="body" sz="quarter" idx="12"/>
          </p:nvPr>
        </p:nvSpPr>
        <p:spPr/>
        <p:txBody>
          <a:bodyPr>
            <a:normAutofit fontScale="92500" lnSpcReduction="10000"/>
          </a:bodyPr>
          <a:lstStyle/>
          <a:p>
            <a:endParaRPr lang="en-US"/>
          </a:p>
        </p:txBody>
      </p:sp>
      <p:sp>
        <p:nvSpPr>
          <p:cNvPr id="24" name="Text Placeholder 23">
            <a:extLst>
              <a:ext uri="{FF2B5EF4-FFF2-40B4-BE49-F238E27FC236}">
                <a16:creationId xmlns:a16="http://schemas.microsoft.com/office/drawing/2014/main" id="{E8AA78B7-BB02-B81C-F8AC-47C7260BD640}"/>
              </a:ext>
            </a:extLst>
          </p:cNvPr>
          <p:cNvSpPr>
            <a:spLocks noGrp="1"/>
          </p:cNvSpPr>
          <p:nvPr>
            <p:ph type="body" sz="quarter" idx="13"/>
          </p:nvPr>
        </p:nvSpPr>
        <p:spPr/>
        <p:txBody>
          <a:bodyPr>
            <a:normAutofit fontScale="92500" lnSpcReduction="10000"/>
          </a:bodyPr>
          <a:lstStyle/>
          <a:p>
            <a:endParaRPr lang="en-US"/>
          </a:p>
        </p:txBody>
      </p:sp>
      <p:sp>
        <p:nvSpPr>
          <p:cNvPr id="26" name="Text Placeholder 25">
            <a:extLst>
              <a:ext uri="{FF2B5EF4-FFF2-40B4-BE49-F238E27FC236}">
                <a16:creationId xmlns:a16="http://schemas.microsoft.com/office/drawing/2014/main" id="{13D66E33-59C0-9A38-C102-AE510F7F0B5E}"/>
              </a:ext>
            </a:extLst>
          </p:cNvPr>
          <p:cNvSpPr>
            <a:spLocks noGrp="1"/>
          </p:cNvSpPr>
          <p:nvPr>
            <p:ph type="body" sz="quarter" idx="15"/>
          </p:nvPr>
        </p:nvSpPr>
        <p:spPr/>
        <p:txBody>
          <a:bodyPr>
            <a:normAutofit fontScale="92500" lnSpcReduction="10000"/>
          </a:bodyPr>
          <a:lstStyle/>
          <a:p>
            <a:r>
              <a:rPr lang="en-US">
                <a:latin typeface="Segoe UI Light"/>
                <a:cs typeface="Segoe UI Light"/>
              </a:rPr>
              <a:t>Comprendre les défis de l'échantillonnage non probabiliste </a:t>
            </a:r>
            <a:endParaRPr lang="en-US"/>
          </a:p>
        </p:txBody>
      </p:sp>
      <p:sp>
        <p:nvSpPr>
          <p:cNvPr id="27" name="Text Placeholder 26">
            <a:extLst>
              <a:ext uri="{FF2B5EF4-FFF2-40B4-BE49-F238E27FC236}">
                <a16:creationId xmlns:a16="http://schemas.microsoft.com/office/drawing/2014/main" id="{5A1DE525-6B04-83D6-D277-78E9FA28728D}"/>
              </a:ext>
            </a:extLst>
          </p:cNvPr>
          <p:cNvSpPr>
            <a:spLocks noGrp="1"/>
          </p:cNvSpPr>
          <p:nvPr>
            <p:ph type="body" sz="quarter" idx="16"/>
          </p:nvPr>
        </p:nvSpPr>
        <p:spPr/>
        <p:txBody>
          <a:bodyPr>
            <a:normAutofit fontScale="85000" lnSpcReduction="10000"/>
          </a:bodyPr>
          <a:lstStyle/>
          <a:p>
            <a:r>
              <a:rPr lang="en-US">
                <a:latin typeface="Segoe UI Light"/>
                <a:cs typeface="Segoe UI Light"/>
              </a:rPr>
              <a:t>Fournir une motivation de haut niveau pour l'échantillonnage par quotas</a:t>
            </a:r>
          </a:p>
          <a:p>
            <a:endParaRPr lang="en-US"/>
          </a:p>
        </p:txBody>
      </p:sp>
    </p:spTree>
    <p:extLst>
      <p:ext uri="{BB962C8B-B14F-4D97-AF65-F5344CB8AC3E}">
        <p14:creationId xmlns:p14="http://schemas.microsoft.com/office/powerpoint/2010/main" val="3279170040"/>
      </p:ext>
    </p:extLst>
  </p:cSld>
  <p:clrMapOvr>
    <a:masterClrMapping/>
  </p:clrMapOvr>
</p:sld>
</file>

<file path=ppt/theme/theme1.xml><?xml version="1.0" encoding="utf-8"?>
<a:theme xmlns:a="http://schemas.openxmlformats.org/drawingml/2006/main" name="IMPACT_Theme_2022">
  <a:themeElements>
    <a:clrScheme name="IMPACT_Color_Palette_2022">
      <a:dk1>
        <a:sysClr val="windowText" lastClr="000000"/>
      </a:dk1>
      <a:lt1>
        <a:sysClr val="window" lastClr="FFFFFF"/>
      </a:lt1>
      <a:dk2>
        <a:srgbClr val="315975"/>
      </a:dk2>
      <a:lt2>
        <a:srgbClr val="58585A"/>
      </a:lt2>
      <a:accent1>
        <a:srgbClr val="315975"/>
      </a:accent1>
      <a:accent2>
        <a:srgbClr val="58585A"/>
      </a:accent2>
      <a:accent3>
        <a:srgbClr val="EE5859"/>
      </a:accent3>
      <a:accent4>
        <a:srgbClr val="D2CBB8"/>
      </a:accent4>
      <a:accent5>
        <a:srgbClr val="A5A5A5"/>
      </a:accent5>
      <a:accent6>
        <a:srgbClr val="C7C8CA"/>
      </a:accent6>
      <a:hlink>
        <a:srgbClr val="581522"/>
      </a:hlink>
      <a:folHlink>
        <a:srgbClr val="015232"/>
      </a:folHlink>
    </a:clrScheme>
    <a:fontScheme name="IMPACT_Fonts_2022">
      <a:majorFont>
        <a:latin typeface="Roboto Condensed"/>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MPACT_Theme_2022" id="{6FE0790B-62AE-499D-A248-2476CBE9279B}" vid="{7C3CA478-65E8-4139-A704-9A84976E69B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MPACT_Theme_2022">
  <a:themeElements>
    <a:clrScheme name="IMPACT_Color_Palette_2022">
      <a:dk1>
        <a:sysClr val="windowText" lastClr="000000"/>
      </a:dk1>
      <a:lt1>
        <a:sysClr val="window" lastClr="FFFFFF"/>
      </a:lt1>
      <a:dk2>
        <a:srgbClr val="315975"/>
      </a:dk2>
      <a:lt2>
        <a:srgbClr val="58585A"/>
      </a:lt2>
      <a:accent1>
        <a:srgbClr val="315975"/>
      </a:accent1>
      <a:accent2>
        <a:srgbClr val="58585A"/>
      </a:accent2>
      <a:accent3>
        <a:srgbClr val="EE5859"/>
      </a:accent3>
      <a:accent4>
        <a:srgbClr val="D2CBB8"/>
      </a:accent4>
      <a:accent5>
        <a:srgbClr val="A5A5A5"/>
      </a:accent5>
      <a:accent6>
        <a:srgbClr val="C7C8CA"/>
      </a:accent6>
      <a:hlink>
        <a:srgbClr val="581522"/>
      </a:hlink>
      <a:folHlink>
        <a:srgbClr val="015232"/>
      </a:folHlink>
    </a:clrScheme>
    <a:fontScheme name="IMPACT_Fonts_2022">
      <a:majorFont>
        <a:latin typeface="Roboto Condensed"/>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MPACT_Theme_2022" id="{6FE0790B-62AE-499D-A248-2476CBE9279B}" vid="{7C3CA478-65E8-4139-A704-9A84976E69B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27833</Words>
  <Application>Microsoft Macintosh PowerPoint</Application>
  <PresentationFormat>Widescreen</PresentationFormat>
  <Paragraphs>2573</Paragraphs>
  <Slides>211</Slides>
  <Notes>87</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211</vt:i4>
      </vt:variant>
    </vt:vector>
  </HeadingPairs>
  <TitlesOfParts>
    <vt:vector size="235" baseType="lpstr">
      <vt:lpstr>-apple-system</vt:lpstr>
      <vt:lpstr>Arial</vt:lpstr>
      <vt:lpstr>Arial Black</vt:lpstr>
      <vt:lpstr>Arial Narrow</vt:lpstr>
      <vt:lpstr>Arial,Sans-Serif</vt:lpstr>
      <vt:lpstr>Calibri</vt:lpstr>
      <vt:lpstr>Calibri Light</vt:lpstr>
      <vt:lpstr>Calibri,Sans-Serif</vt:lpstr>
      <vt:lpstr>Cambria Math</vt:lpstr>
      <vt:lpstr>Courier New</vt:lpstr>
      <vt:lpstr>Georgia</vt:lpstr>
      <vt:lpstr>Lucida Grande</vt:lpstr>
      <vt:lpstr>Merriweather Sans</vt:lpstr>
      <vt:lpstr>Minion Pro</vt:lpstr>
      <vt:lpstr>Roboto Condensed</vt:lpstr>
      <vt:lpstr>Roboto Light</vt:lpstr>
      <vt:lpstr>Segoe UI</vt:lpstr>
      <vt:lpstr>Segoe UI Light</vt:lpstr>
      <vt:lpstr>Symbol</vt:lpstr>
      <vt:lpstr>Times New Roman</vt:lpstr>
      <vt:lpstr>Wingdings</vt:lpstr>
      <vt:lpstr>IMPACT_Theme_2022</vt:lpstr>
      <vt:lpstr>Custom Design</vt:lpstr>
      <vt:lpstr>IMPACT_Theme_2022</vt:lpstr>
      <vt:lpstr>Étude de mortalité à distance</vt:lpstr>
      <vt:lpstr>Introductions</vt:lpstr>
      <vt:lpstr>Agenda de la formation – enquêteurs</vt:lpstr>
      <vt:lpstr>Règles de base</vt:lpstr>
      <vt:lpstr>Session 1 : Aperçu du projet</vt:lpstr>
      <vt:lpstr>Objectifs de la session</vt:lpstr>
      <vt:lpstr>Historique et contexte (1)</vt:lpstr>
      <vt:lpstr>Historique et contexte (2)</vt:lpstr>
      <vt:lpstr>Objectifs de la recherche</vt:lpstr>
      <vt:lpstr>Activités de recherche</vt:lpstr>
      <vt:lpstr>Activité 1 : Collecte de données à distance </vt:lpstr>
      <vt:lpstr>Activité 2 :  Entretiens de vérification </vt:lpstr>
      <vt:lpstr>Activité 3 : Enquête sur la mortalité dans les ménages</vt:lpstr>
      <vt:lpstr>Zone d'étude</vt:lpstr>
      <vt:lpstr>Calendrier du projet</vt:lpstr>
      <vt:lpstr>Personnel et organigramme de la recherche</vt:lpstr>
      <vt:lpstr>Rôles et responsabilités</vt:lpstr>
      <vt:lpstr>Session 2 : Éthique de la recherche</vt:lpstr>
      <vt:lpstr>Objectifs de la session</vt:lpstr>
      <vt:lpstr>Travailler avec les participants à une étude de recherche :  Un aperçu </vt:lpstr>
      <vt:lpstr>Interagir avec les sujets de recherche</vt:lpstr>
      <vt:lpstr>Objectifs d'apprentissage / 1</vt:lpstr>
      <vt:lpstr>Objectifs d'apprentissage / 2</vt:lpstr>
      <vt:lpstr>L'équipe de recherche / 1</vt:lpstr>
      <vt:lpstr>L'équipe de recherche / 2</vt:lpstr>
      <vt:lpstr>Le rapport Belmont </vt:lpstr>
      <vt:lpstr>Principes éthiques de Belmont :  Respect des personnes / 1</vt:lpstr>
      <vt:lpstr>Principes éthiques de Belmont : Respect des personnes / 2</vt:lpstr>
      <vt:lpstr>Principes éthiques de Belmont : Bienfaisance / 1</vt:lpstr>
      <vt:lpstr>Principes éthiques de Belmont : Bienfaisance / 2</vt:lpstr>
      <vt:lpstr>Principes éthiques de Belmont :  Justice</vt:lpstr>
      <vt:lpstr>Consentement éclairé </vt:lpstr>
      <vt:lpstr>IC - Commence par le recrutement / 1</vt:lpstr>
      <vt:lpstr>IC - Commence par le recrutement / 2</vt:lpstr>
      <vt:lpstr>Le processus de la CI</vt:lpstr>
      <vt:lpstr>Objectifs du processus de CI </vt:lpstr>
      <vt:lpstr>Considérations culturelles</vt:lpstr>
      <vt:lpstr>Dès le départ, le potentiel/ Les sujets inscrits doivent savoir :</vt:lpstr>
      <vt:lpstr>Le consentement éclairé (CI) Processus / 1</vt:lpstr>
      <vt:lpstr>Le processus IC / 2</vt:lpstr>
      <vt:lpstr>Conseils pour le processus de CI / 1</vt:lpstr>
      <vt:lpstr>Conseils pour le processus de CI / 2</vt:lpstr>
      <vt:lpstr>Conseils pour le processus de CI / 3</vt:lpstr>
      <vt:lpstr>Conseils pour le processus de CI / 4</vt:lpstr>
      <vt:lpstr>Quiz sur les connaissances</vt:lpstr>
      <vt:lpstr>Matériel d'étude</vt:lpstr>
      <vt:lpstr>Conseils pour la collecte de données</vt:lpstr>
      <vt:lpstr>Vie privée et confidentialité / 1</vt:lpstr>
      <vt:lpstr>Vie privée et confidentialité / 2</vt:lpstr>
      <vt:lpstr>Protection de la vie privée des sujets : Exemples / 1</vt:lpstr>
      <vt:lpstr>Protection de la vie privée des sujets :  Exemples / 2</vt:lpstr>
      <vt:lpstr>Protection de la confidentialité : Exemples / 1</vt:lpstr>
      <vt:lpstr>Protection de la confidentialité : Exemples / 2</vt:lpstr>
      <vt:lpstr>Consentement éclairé, vie privée et confidentialité / 1</vt:lpstr>
      <vt:lpstr>Consentement éclairé, vie privée et confidentialité / 2</vt:lpstr>
      <vt:lpstr>Déviations des procédures de l'étude</vt:lpstr>
      <vt:lpstr>Problèmes inattendus et événements indésirables / 1</vt:lpstr>
      <vt:lpstr>Problèmes inattendus et événements indésirables / 2</vt:lpstr>
      <vt:lpstr>Merci de votre attention !</vt:lpstr>
      <vt:lpstr>Session 3 : Principes clés de la surveillance de la mortalité</vt:lpstr>
      <vt:lpstr>Objectifs de la session</vt:lpstr>
      <vt:lpstr>Discussion</vt:lpstr>
      <vt:lpstr>Méthodes de mesure de la mortalité dans les situations d'urgence</vt:lpstr>
      <vt:lpstr>Concepts clés</vt:lpstr>
      <vt:lpstr>Qu'est-ce qu'un taux de mortalité ? </vt:lpstr>
      <vt:lpstr>Taux de mortalité brut et taux de mortalité des moins de 5 ans</vt:lpstr>
      <vt:lpstr>Mortalité dans la province du Tanganyika</vt:lpstr>
      <vt:lpstr>Détermination de la période de rappel</vt:lpstr>
      <vt:lpstr>Exercice</vt:lpstr>
      <vt:lpstr>Calcul du taux de mortalité</vt:lpstr>
      <vt:lpstr>Exercice</vt:lpstr>
      <vt:lpstr>Sources de biais dans les données de mortalité</vt:lpstr>
      <vt:lpstr>Session 3 : Principes clés de la surveillance communautaire</vt:lpstr>
      <vt:lpstr>Objectifs de la session</vt:lpstr>
      <vt:lpstr>Qu'est-ce que la surveillance communautaire ?</vt:lpstr>
      <vt:lpstr>Que surveillons-nous ?</vt:lpstr>
      <vt:lpstr>Qu'est-ce que le choléra ?</vt:lpstr>
      <vt:lpstr>Le choléra en République démocratique du Congo</vt:lpstr>
      <vt:lpstr>Définitions des cas de choléra</vt:lpstr>
      <vt:lpstr>Qu'est-ce que la rougeole ?</vt:lpstr>
      <vt:lpstr>La rougeole en République démocratique du Congo</vt:lpstr>
      <vt:lpstr>Définitions des cas de rougeole</vt:lpstr>
      <vt:lpstr>Session 4 : Méthode à distance n°1 - La méthode de survie en réseau</vt:lpstr>
      <vt:lpstr>Objectifs de la session</vt:lpstr>
      <vt:lpstr>Qu'est-ce que la méthode de survie du réseau ?</vt:lpstr>
      <vt:lpstr>Principaux avantages de la méthode de survie en réseau </vt:lpstr>
      <vt:lpstr> Contexte— réseau social </vt:lpstr>
      <vt:lpstr>Méthode de survie du réseau — Exemple ​   </vt:lpstr>
      <vt:lpstr>Définition de la cravate de réseau</vt:lpstr>
      <vt:lpstr>Extended Family (Blood Relations)</vt:lpstr>
      <vt:lpstr>Estimation de la taille du réseau</vt:lpstr>
      <vt:lpstr>Extended Family - 1</vt:lpstr>
      <vt:lpstr>Extended Family - 2</vt:lpstr>
      <vt:lpstr>Tie Definition 2: Close Neighbors </vt:lpstr>
      <vt:lpstr>5 Closest household by walking distance </vt:lpstr>
      <vt:lpstr>Your turn to practice </vt:lpstr>
      <vt:lpstr>PowerPoint Presentation</vt:lpstr>
      <vt:lpstr>Session 5 : Sélection des participants pour la méthode de survie en réseau</vt:lpstr>
      <vt:lpstr>Objectifs de la session</vt:lpstr>
      <vt:lpstr>Aperçu de l'échantillonnage pour la survie du réseau</vt:lpstr>
      <vt:lpstr>Échantillonnage probabiliste et non probabiliste</vt:lpstr>
      <vt:lpstr>Échantillonnage probabiliste</vt:lpstr>
      <vt:lpstr>Exemple d'échantillonnage aléatoire</vt:lpstr>
      <vt:lpstr>Échantillonnage non probabiliste </vt:lpstr>
      <vt:lpstr>Échantillonnage par quotas </vt:lpstr>
      <vt:lpstr>Exemple d'échantillonnage par quotas</vt:lpstr>
      <vt:lpstr>Échantillonnage par quotas pour la survie du réseau</vt:lpstr>
      <vt:lpstr>Procédure : Suivi des cibles</vt:lpstr>
      <vt:lpstr>Procédure : Fixer des objectifs</vt:lpstr>
      <vt:lpstr>Cartographie du site</vt:lpstr>
      <vt:lpstr>Cartographie du site</vt:lpstr>
      <vt:lpstr>Exercice : Cartographie du site</vt:lpstr>
      <vt:lpstr>Planification du travail</vt:lpstr>
      <vt:lpstr>Débriefing quotidien</vt:lpstr>
      <vt:lpstr>Planification hebdodemaire outil</vt:lpstr>
      <vt:lpstr>Les contrôles quotidiens de la température</vt:lpstr>
      <vt:lpstr>Session 6 : Révision de l'outil 1b - Survie en réseau</vt:lpstr>
      <vt:lpstr>Vue d'ensemble</vt:lpstr>
      <vt:lpstr>Étape 1 : Approche et sélection des participants</vt:lpstr>
      <vt:lpstr>Étape 2 : Application du formulaire de consentement éclairé</vt:lpstr>
      <vt:lpstr>Étape 3 : Protection du COVID-19</vt:lpstr>
      <vt:lpstr>Étape 4 : Application de l'outil 1b pour la survie du réseau </vt:lpstr>
      <vt:lpstr>Exercice</vt:lpstr>
      <vt:lpstr>Session 7 : Méthode à distance #2 - La méthode de l'informateur</vt:lpstr>
      <vt:lpstr>Objectifs de la session</vt:lpstr>
      <vt:lpstr>Qu'est-ce que la méthode de l'informateur ?</vt:lpstr>
      <vt:lpstr>Principes de la méthode de l'informateur</vt:lpstr>
      <vt:lpstr>Aperçu de la méthode de l'informateur</vt:lpstr>
      <vt:lpstr>Indépendance des entretiens</vt:lpstr>
      <vt:lpstr>Session 7 : Sélection des participants pour la méthode de l'informateur</vt:lpstr>
      <vt:lpstr>Objectifs de la session</vt:lpstr>
      <vt:lpstr>Plénière</vt:lpstr>
      <vt:lpstr>Sélection des types d'informateurs clés</vt:lpstr>
      <vt:lpstr>Planification du travail</vt:lpstr>
      <vt:lpstr>Débriefing quotidien</vt:lpstr>
      <vt:lpstr>Les contrôles quotidiens de la température</vt:lpstr>
      <vt:lpstr>Session 7 : Révision des outils 2b et 2e pour la méthode de l'informateur</vt:lpstr>
      <vt:lpstr>Objectifs de la session</vt:lpstr>
      <vt:lpstr>Les outils - Liste des communautés</vt:lpstr>
      <vt:lpstr>Les outils - Liste des communautés</vt:lpstr>
      <vt:lpstr>Les outils - ODK Tool 2b</vt:lpstr>
      <vt:lpstr>Aperçu du processus d'entretien</vt:lpstr>
      <vt:lpstr>Étape 1 : Appel initial et enregistrement du chef de village</vt:lpstr>
      <vt:lpstr>Outil de planification des appels</vt:lpstr>
      <vt:lpstr>Étape 2 : Appliquer le formulaire de consentement éclairé</vt:lpstr>
      <vt:lpstr>Étape 3 : Échantillonnage en boule de neige d'autres informateurs clés de la communauté</vt:lpstr>
      <vt:lpstr>Explication du processus d'entretien</vt:lpstr>
      <vt:lpstr>Étape 4 : Compléter la liste des communautés</vt:lpstr>
      <vt:lpstr>Étape 5 : Sonder la liste des communautés</vt:lpstr>
      <vt:lpstr>Étape 6 : Application de l'outil d'entretien 2b pour les naissances, les décès, les cas suspects de choléra et de rougeole.</vt:lpstr>
      <vt:lpstr>Plénière</vt:lpstr>
      <vt:lpstr>Notes importantes à prendre en compte (1)</vt:lpstr>
      <vt:lpstr>Notes importantes à prendre en compte (2)</vt:lpstr>
      <vt:lpstr>Exercice</vt:lpstr>
      <vt:lpstr>PowerPoint Presentation</vt:lpstr>
      <vt:lpstr>PowerPoint Presentation</vt:lpstr>
      <vt:lpstr>Formation des enquêteurs pour l'instrument d'autopsie verbale (VA) de l'OMS 2022</vt:lpstr>
      <vt:lpstr>PowerPoint Presentation</vt:lpstr>
      <vt:lpstr>PowerPoint Presentation</vt:lpstr>
      <vt:lpstr>PowerPoint Presentation</vt:lpstr>
      <vt:lpstr>PowerPoint Presentation</vt:lpstr>
      <vt:lpstr>PowerPoint Presentation</vt:lpstr>
      <vt:lpstr>PowerPoint Presentation</vt:lpstr>
      <vt:lpstr>Formation des enquêteurs pour l'instrument d'autopsie verbale (VA) de l'OMS 2022</vt:lpstr>
      <vt:lpstr>PowerPoint Presentation</vt:lpstr>
      <vt:lpstr>PowerPoint Presentation</vt:lpstr>
      <vt:lpstr>PowerPoint Presentation</vt:lpstr>
      <vt:lpstr>PowerPoint Presentation</vt:lpstr>
      <vt:lpstr>PowerPoint Presentation</vt:lpstr>
      <vt:lpstr>Techniques de communication pour les VA</vt:lpstr>
      <vt:lpstr>Qu'est-ce qui peut être considéré comme un entretien VA réussi ?  Quelles sont les règles générales ou les techniques qui peuvent être appliquées pour mener un entretien réussi ?</vt:lpstr>
      <vt:lpstr>Recommandations générales</vt:lpstr>
      <vt:lpstr>Recommandations générales</vt:lpstr>
      <vt:lpstr>Comment poser des questions</vt:lpstr>
      <vt:lpstr>Comment obtenir des réponses adéquates</vt:lpstr>
      <vt:lpstr>Comment obtenir des réponses adéquates</vt:lpstr>
      <vt:lpstr>PowerPoint Presentation</vt:lpstr>
      <vt:lpstr>PowerPoint Presentation</vt:lpstr>
      <vt:lpstr>PowerPoint Presentation</vt:lpstr>
      <vt:lpstr>PowerPoint Presentation</vt:lpstr>
      <vt:lpstr>Formation des enquêteurs pour l'instrument d'autopsie verbale (VA) de l'OMS 2022</vt:lpstr>
      <vt:lpstr>PowerPoint Presentation</vt:lpstr>
      <vt:lpstr>PowerPoint Presentation</vt:lpstr>
      <vt:lpstr>Structure générale de l'instrument VA 2022 de l'OMS</vt:lpstr>
      <vt:lpstr>Types de questions</vt:lpstr>
      <vt:lpstr>Types de questions</vt:lpstr>
      <vt:lpstr>Instructions générales pour remplir les questionnaires VA</vt:lpstr>
      <vt:lpstr>Instructions générales pour remplir les questionnaires VA</vt:lpstr>
      <vt:lpstr>Manuel de l'enquêteur sur le terrain pour l'autopsie verbale</vt:lpstr>
      <vt:lpstr>Formation des enquêteurs pour l'instrument d'autopsie verbale (VA) de l'OMS 2022</vt:lpstr>
      <vt:lpstr>PowerPoint Presentation</vt:lpstr>
      <vt:lpstr>PowerPoint Presentation</vt:lpstr>
      <vt:lpstr>PowerPoint Presentation</vt:lpstr>
      <vt:lpstr>PowerPoint Presentation</vt:lpstr>
      <vt:lpstr>Formation des enquêteurs pour l'instrument d'autopsie verbale (VA) de l'OMS 2022</vt:lpstr>
      <vt:lpstr>PowerPoint Presentation</vt:lpstr>
      <vt:lpstr>PowerPoint Presentation</vt:lpstr>
      <vt:lpstr>PowerPoint Presentation</vt:lpstr>
      <vt:lpstr>PowerPoint Presentation</vt:lpstr>
      <vt:lpstr>Formation des enquêteurs pour l'instrument d'autopsie verbale (VA) de l'OMS 2022</vt:lpstr>
      <vt:lpstr>PowerPoint Presentation</vt:lpstr>
      <vt:lpstr>PowerPoint Presentation</vt:lpstr>
      <vt:lpstr>PowerPoint Presentation</vt:lpstr>
      <vt:lpstr>PowerPoint Presentation</vt:lpstr>
      <vt:lpstr>Formation des enquêteurs pour l'instrument d'autopsie verbale (VA) de l'OMS 2022</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Étude de mortalité à distance</dc:title>
  <cp:lastModifiedBy>Casey Breen</cp:lastModifiedBy>
  <cp:revision>2</cp:revision>
  <dcterms:modified xsi:type="dcterms:W3CDTF">2023-02-21T07:22:31Z</dcterms:modified>
</cp:coreProperties>
</file>